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5" r:id="rId9"/>
    <p:sldId id="268" r:id="rId10"/>
    <p:sldId id="269" r:id="rId11"/>
    <p:sldId id="27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2"/>
  </p:normalViewPr>
  <p:slideViewPr>
    <p:cSldViewPr snapToGrid="0" snapToObjects="1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53B1-B812-D746-9DCD-C766784C6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EAC2C-93F7-A445-9D1E-435FE26F8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00C3-B554-B940-AEA8-6E3155B75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321-9C29-9A43-B2E5-23108D91FE88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DA6F7-6D25-C64B-97F6-4E54A377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83210-39E6-1042-B333-8E9AFDD3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484B-2AE6-4947-ADF4-7D36600AF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31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23B4-A1BC-0D45-BE0A-96389411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8A90D-6B00-F24E-A508-1B5CDDDE2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87952-1A92-CE46-85BE-8C269646E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321-9C29-9A43-B2E5-23108D91FE88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C049A-9B75-5A4F-AC58-165E52C0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C00D2-7F67-B045-A1C7-C9A34D55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484B-2AE6-4947-ADF4-7D36600AF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9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3FA900-B304-1D42-88AA-F3444356F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03B82-298D-2644-9584-20A3E0E52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5FE9A-265E-3049-A3C9-0FFB61EE0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321-9C29-9A43-B2E5-23108D91FE88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6089B-2678-E649-89D3-A50FEC14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96449-EF88-CC4F-9A6F-FD0A7E8B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484B-2AE6-4947-ADF4-7D36600AF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0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76D9C-D9A4-E24E-BCDA-258420C32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2C411-02E1-4740-A2C6-4E9C8CF90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A9CD2-B9F4-1B40-97CB-DB8956CE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321-9C29-9A43-B2E5-23108D91FE88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171C3-0C2B-C94F-B0BE-203E5FDD7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55BB-2081-3749-9ECD-9C1DA0B6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484B-2AE6-4947-ADF4-7D36600AF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9A257-633F-FE46-8AF8-22FEB9890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F0BCD-A7E8-124D-9723-E51396EA6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9F5C0-BAFE-F44B-BCFF-C575018D8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321-9C29-9A43-B2E5-23108D91FE88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F69E0-43D3-0948-8969-0EF28283E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325F4-BD0D-364A-B0A8-0E72C809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484B-2AE6-4947-ADF4-7D36600AF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6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1CC64-DBFB-B947-B03E-730022337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99EA2-C2CA-614F-AE2A-C80582CE3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84CF3-D9AF-A14B-8DDB-333D98BAF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26890-A176-3040-8EE9-D809692B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321-9C29-9A43-B2E5-23108D91FE88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EC75D-263C-D74D-8B2D-76698DCB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44BC0-3AA6-084D-BB84-69BD908B6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484B-2AE6-4947-ADF4-7D36600AF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6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4953-60B5-3041-B395-61D8E816E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DDB8B-085B-4A45-8E66-705159E3B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0F694-51FA-6D45-B2C7-037D83E6C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A01882-89B6-4E49-B9ED-1E9E394E3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C740F9-40D4-5447-B387-177BBEF1E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E24AE-7680-654C-B33A-F514D22E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321-9C29-9A43-B2E5-23108D91FE88}" type="datetimeFigureOut">
              <a:rPr lang="en-US" smtClean="0"/>
              <a:t>4/18/22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FD37DD-4F19-584A-B655-2B114262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618C60-D999-AD4E-AAE7-260B33D5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484B-2AE6-4947-ADF4-7D36600AF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7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A5DD-4DC0-EA4C-95AA-3FAB5AE5C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052335-79D8-E640-B7A6-E6991C74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321-9C29-9A43-B2E5-23108D91FE88}" type="datetimeFigureOut">
              <a:rPr lang="en-US" smtClean="0"/>
              <a:t>4/18/22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0A388-8E0A-1B4D-A01F-93384079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6E77B-D422-3A43-831C-55303942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484B-2AE6-4947-ADF4-7D36600AF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4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CB81A-E081-384C-8BFE-6A5DC55A7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321-9C29-9A43-B2E5-23108D91FE88}" type="datetimeFigureOut">
              <a:rPr lang="en-US" smtClean="0"/>
              <a:t>4/18/22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7566D-A3E4-F14C-A343-0C83C3B2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F56C7-BC6C-364B-A1C9-CD418720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484B-2AE6-4947-ADF4-7D36600AF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8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22E36-42F5-C54A-BC00-46ED713FF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1EC49-1D84-E244-9B8E-0B9DF3963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79E5C-11B4-114E-91D3-D4D38B879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B9B87-6336-BD44-941D-1DAA3C5F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321-9C29-9A43-B2E5-23108D91FE88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ACBC0-49E0-3C49-9890-A2430E3A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E574B-6668-7842-8D71-7303A35F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484B-2AE6-4947-ADF4-7D36600AF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7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1959B-76AA-A54D-A814-2DE45B922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7AA4CB-E89C-A644-B2CE-A635A90AE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B9ED9-F41E-7D4E-A00A-898BCD47B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05842-6426-2348-A2DE-D93D2E40E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321-9C29-9A43-B2E5-23108D91FE88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BE0E4-5EF2-AE46-903A-77CA5527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52C09-4150-B14F-A24E-FA5F82FF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484B-2AE6-4947-ADF4-7D36600AF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4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35D5B1-7D75-3147-BBC8-C84F6E96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2FE79-7B59-8D4B-B243-3EA2647E2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A9925-21C3-C74A-9FEE-82D01C18C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15321-9C29-9A43-B2E5-23108D91FE88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B8134-BC48-1547-95AF-C76378871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48185-52A3-A84F-BD18-FF00983D1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3484B-2AE6-4947-ADF4-7D36600AF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2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Hemanthika/BloodViscoVelocityPIN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BE05-FECD-ED41-BC0A-C30E58E7D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557" y="-229918"/>
            <a:ext cx="11530885" cy="2387600"/>
          </a:xfrm>
        </p:spPr>
        <p:txBody>
          <a:bodyPr>
            <a:normAutofit/>
          </a:bodyPr>
          <a:lstStyle/>
          <a:p>
            <a:r>
              <a:rPr lang="en-IN" sz="3600" b="1" i="1" dirty="0"/>
              <a:t>Non-invasive Measurement of Blood Flow Velocity, Viscosity and Density Using Physics-informed Neural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C67CE-6EAF-5343-A9FF-562CB6DE6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3177035"/>
            <a:ext cx="9144000" cy="3301038"/>
          </a:xfrm>
        </p:spPr>
        <p:txBody>
          <a:bodyPr>
            <a:normAutofit fontScale="92500" lnSpcReduction="10000"/>
          </a:bodyPr>
          <a:lstStyle/>
          <a:p>
            <a:r>
              <a:rPr lang="en-IN" sz="2000" b="1" dirty="0"/>
              <a:t>Instructor: </a:t>
            </a:r>
            <a:r>
              <a:rPr lang="en-IN" sz="2000" dirty="0" err="1"/>
              <a:t>Dr.</a:t>
            </a:r>
            <a:r>
              <a:rPr lang="en-IN" sz="2000" dirty="0"/>
              <a:t> </a:t>
            </a:r>
            <a:r>
              <a:rPr lang="en-IN" sz="2000" dirty="0" err="1"/>
              <a:t>Souvik</a:t>
            </a:r>
            <a:r>
              <a:rPr lang="en-IN" sz="2000" dirty="0"/>
              <a:t> Chakraborty and </a:t>
            </a:r>
            <a:r>
              <a:rPr lang="en-IN" sz="2000" dirty="0" err="1"/>
              <a:t>Dr.</a:t>
            </a:r>
            <a:r>
              <a:rPr lang="en-IN" sz="2000" dirty="0"/>
              <a:t> </a:t>
            </a:r>
            <a:r>
              <a:rPr lang="en-IN" sz="2000" dirty="0" err="1"/>
              <a:t>Rajdip</a:t>
            </a:r>
            <a:r>
              <a:rPr lang="en-IN" sz="2000" dirty="0"/>
              <a:t> </a:t>
            </a:r>
            <a:r>
              <a:rPr lang="en-IN" sz="2000" dirty="0" err="1"/>
              <a:t>Nayek</a:t>
            </a:r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b="1" dirty="0"/>
              <a:t>Presented by:</a:t>
            </a:r>
          </a:p>
          <a:p>
            <a:r>
              <a:rPr lang="en-IN" sz="2000" dirty="0" err="1"/>
              <a:t>Akasapu</a:t>
            </a:r>
            <a:r>
              <a:rPr lang="en-IN" sz="2000" dirty="0"/>
              <a:t> </a:t>
            </a:r>
            <a:r>
              <a:rPr lang="en-IN" sz="2000" dirty="0" err="1"/>
              <a:t>Hemanthika</a:t>
            </a:r>
            <a:endParaRPr lang="en-IN" sz="2000" dirty="0"/>
          </a:p>
          <a:p>
            <a:r>
              <a:rPr lang="en-IN" sz="2000" dirty="0"/>
              <a:t>2021AIZ8616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000C2B-DE36-F044-B180-8F6341C8A888}"/>
              </a:ext>
            </a:extLst>
          </p:cNvPr>
          <p:cNvSpPr txBox="1"/>
          <p:nvPr/>
        </p:nvSpPr>
        <p:spPr>
          <a:xfrm>
            <a:off x="2796986" y="2537139"/>
            <a:ext cx="6698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APL745 – Deep Learning for Mechanics Term Project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B22A05-7736-3C43-B280-DC424CB4D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616" y="3647941"/>
            <a:ext cx="1646764" cy="164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22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32552-29B7-8A4E-AAD7-DA5AE6181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87DDEF-4B4B-2A4B-91A6-9B4710749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509" y="1497505"/>
            <a:ext cx="4905777" cy="47468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B7E641-AE3E-0446-977E-D9D1FC174C1F}"/>
              </a:ext>
            </a:extLst>
          </p:cNvPr>
          <p:cNvSpPr txBox="1"/>
          <p:nvPr/>
        </p:nvSpPr>
        <p:spPr>
          <a:xfrm>
            <a:off x="6851560" y="3506274"/>
            <a:ext cx="4211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 is able to capture non-linearity but the results are not accurate.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74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32552-29B7-8A4E-AAD7-DA5AE6181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7E641-AE3E-0446-977E-D9D1FC174C1F}"/>
              </a:ext>
            </a:extLst>
          </p:cNvPr>
          <p:cNvSpPr txBox="1"/>
          <p:nvPr/>
        </p:nvSpPr>
        <p:spPr>
          <a:xfrm>
            <a:off x="6851560" y="3506274"/>
            <a:ext cx="42113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trained for more epochs, high overfitting is observed</a:t>
            </a:r>
          </a:p>
          <a:p>
            <a:r>
              <a:rPr lang="en-US" dirty="0"/>
              <a:t>The model was able to predict pressure but very poorly performed on predicting velocity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C29092-C3CA-0748-8DE9-19E4C38C4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49" y="1382168"/>
            <a:ext cx="5385668" cy="521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81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08DA-FB9E-1B42-B2E7-718E0FA1C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FC5E9-D8F8-F941-97F4-B3DCB70AA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Though training has been done for many iterations and hyperparameters the model is not able to generate a decent result</a:t>
            </a:r>
          </a:p>
          <a:p>
            <a:r>
              <a:rPr lang="en-US" dirty="0"/>
              <a:t>The reason for this unusual result may be due to the lack of proper definition of system physics</a:t>
            </a:r>
          </a:p>
          <a:p>
            <a:r>
              <a:rPr lang="en-US" dirty="0"/>
              <a:t>The code of the project is hosted on GitHub at </a:t>
            </a:r>
            <a:r>
              <a:rPr lang="en-US" sz="1900" dirty="0">
                <a:hlinkClick r:id="rId2"/>
              </a:rPr>
              <a:t>https://github.com/AHemanthika/BloodViscoVelocityPINN</a:t>
            </a:r>
            <a:r>
              <a:rPr lang="en-US" sz="1900" dirty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700" dirty="0"/>
              <a:t>References:</a:t>
            </a:r>
          </a:p>
          <a:p>
            <a:pPr marL="0" indent="0">
              <a:buNone/>
            </a:pPr>
            <a:r>
              <a:rPr lang="en-US" sz="1700" dirty="0"/>
              <a:t>[1] </a:t>
            </a:r>
            <a:r>
              <a:rPr lang="en-US" sz="1700" dirty="0" err="1"/>
              <a:t>Raissi</a:t>
            </a:r>
            <a:r>
              <a:rPr lang="en-US" sz="1700" dirty="0"/>
              <a:t>, M., </a:t>
            </a:r>
            <a:r>
              <a:rPr lang="en-US" sz="1700" dirty="0" err="1"/>
              <a:t>Perdikaris</a:t>
            </a:r>
            <a:r>
              <a:rPr lang="en-US" sz="1700" dirty="0"/>
              <a:t>, P., &amp; </a:t>
            </a:r>
            <a:r>
              <a:rPr lang="en-US" sz="1700" dirty="0" err="1"/>
              <a:t>Karniadakis</a:t>
            </a:r>
            <a:r>
              <a:rPr lang="en-US" sz="1700" dirty="0"/>
              <a:t>, G. E. (2019). Physics-informed neural networks: A deep learning framework for solving forward and inverse problems involving nonlinear partial differential equations. Journal of Computational physics, 378, 686-707.</a:t>
            </a:r>
          </a:p>
          <a:p>
            <a:pPr marL="0" indent="0">
              <a:buNone/>
            </a:pPr>
            <a:r>
              <a:rPr lang="en-US" sz="1700" dirty="0"/>
              <a:t>[2] </a:t>
            </a:r>
            <a:r>
              <a:rPr lang="en-US" sz="1700" dirty="0" err="1"/>
              <a:t>Kissas</a:t>
            </a:r>
            <a:r>
              <a:rPr lang="en-US" sz="1700" dirty="0"/>
              <a:t>, G., Yang, Y., </a:t>
            </a:r>
            <a:r>
              <a:rPr lang="en-US" sz="1700" dirty="0" err="1"/>
              <a:t>Hwuang</a:t>
            </a:r>
            <a:r>
              <a:rPr lang="en-US" sz="1700" dirty="0"/>
              <a:t>, E., </a:t>
            </a:r>
            <a:r>
              <a:rPr lang="en-US" sz="1700" dirty="0" err="1"/>
              <a:t>Witschey</a:t>
            </a:r>
            <a:r>
              <a:rPr lang="en-US" sz="1700" dirty="0"/>
              <a:t>, W. R., </a:t>
            </a:r>
            <a:r>
              <a:rPr lang="en-US" sz="1700" dirty="0" err="1"/>
              <a:t>Detre</a:t>
            </a:r>
            <a:r>
              <a:rPr lang="en-US" sz="1700" dirty="0"/>
              <a:t>, J. A., &amp; </a:t>
            </a:r>
            <a:r>
              <a:rPr lang="en-US" sz="1700" dirty="0" err="1"/>
              <a:t>Perdikaris</a:t>
            </a:r>
            <a:r>
              <a:rPr lang="en-US" sz="1700" dirty="0"/>
              <a:t>, P. (2020). Machine learning in cardiovascular flows modeling: Predicting arterial blood pressure from non-invasive 4D flow MRI data using physics-informed neural networks. Computer Methods in Applied Mechanics and Engineering}, 358, 112623.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72E50-DDDC-014D-A8A6-D45C4FF1E2BF}"/>
              </a:ext>
            </a:extLst>
          </p:cNvPr>
          <p:cNvSpPr txBox="1"/>
          <p:nvPr/>
        </p:nvSpPr>
        <p:spPr>
          <a:xfrm>
            <a:off x="5445533" y="6311900"/>
            <a:ext cx="1300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3033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B4D5D-4BDD-D245-8918-ED74E42E4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AB2E9-CEEE-4C4B-A536-E00E72E7F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Non-invasive measurement of blood velocity, viscosity and density </a:t>
            </a:r>
          </a:p>
          <a:p>
            <a:r>
              <a:rPr lang="en-US" dirty="0"/>
              <a:t>Data used - pressure waveform at a given point in the artery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2FA4874-F4E1-C248-AAA4-27E2A59DE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1" y="3429000"/>
            <a:ext cx="3457575" cy="24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03AE1D-254E-F24C-B014-06BB7E80D4FA}"/>
              </a:ext>
            </a:extLst>
          </p:cNvPr>
          <p:cNvSpPr txBox="1"/>
          <p:nvPr/>
        </p:nvSpPr>
        <p:spPr>
          <a:xfrm>
            <a:off x="4790898" y="5883680"/>
            <a:ext cx="261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Blood Pressure Waveform</a:t>
            </a:r>
          </a:p>
        </p:txBody>
      </p:sp>
    </p:spTree>
    <p:extLst>
      <p:ext uri="{BB962C8B-B14F-4D97-AF65-F5344CB8AC3E}">
        <p14:creationId xmlns:p14="http://schemas.microsoft.com/office/powerpoint/2010/main" val="25632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B5DC2-EA3C-FB41-9C15-69A0F180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510E1-17B1-B244-88EC-3C4FA0123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Blood viscosity plays a vital role in the cause of many diseases </a:t>
            </a:r>
          </a:p>
          <a:p>
            <a:r>
              <a:rPr lang="en-US" dirty="0"/>
              <a:t>Nearly accurate measurement is possible but with invasive methods</a:t>
            </a:r>
          </a:p>
          <a:p>
            <a:r>
              <a:rPr lang="en-US" dirty="0"/>
              <a:t>Can we measure using any non-invasive method?</a:t>
            </a:r>
          </a:p>
          <a:p>
            <a:r>
              <a:rPr lang="en-US" dirty="0"/>
              <a:t>Pressure waveform data can be measured using a non-invasive method</a:t>
            </a:r>
          </a:p>
          <a:p>
            <a:r>
              <a:rPr lang="en-US" dirty="0"/>
              <a:t>Use of this data to achieve a non-invasive measurement of blood viscosity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7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94D63-C16A-3847-8E06-2557A13B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F510E-2F40-D945-9F4F-A229CF02E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Defining system physics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System Assumptions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Governing physics laws of the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preparation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Modelling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Loss function definition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training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144834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B7BF-88B2-1249-914F-A8BBE7F0B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D2F17-20DE-E645-ABEB-B2E5BD805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Non-uniform cross-sectional area artery</a:t>
            </a:r>
          </a:p>
          <a:p>
            <a:r>
              <a:rPr lang="en-US" dirty="0"/>
              <a:t>Blood </a:t>
            </a:r>
          </a:p>
          <a:p>
            <a:pPr lvl="1"/>
            <a:r>
              <a:rPr lang="en-US" dirty="0"/>
              <a:t>Incompressible</a:t>
            </a:r>
          </a:p>
          <a:p>
            <a:pPr lvl="1"/>
            <a:r>
              <a:rPr lang="en-US" dirty="0"/>
              <a:t>Newtonian</a:t>
            </a:r>
          </a:p>
          <a:p>
            <a:pPr lvl="1"/>
            <a:r>
              <a:rPr lang="en-US" dirty="0"/>
              <a:t>Flows in one direction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AD11A-B4FF-B54B-8466-E392DF84D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941" y="1934843"/>
            <a:ext cx="2616200" cy="1155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815713-A1E0-514C-A6C4-56CFA57DDC8F}"/>
              </a:ext>
            </a:extLst>
          </p:cNvPr>
          <p:cNvSpPr txBox="1"/>
          <p:nvPr/>
        </p:nvSpPr>
        <p:spPr>
          <a:xfrm>
            <a:off x="7870282" y="3215683"/>
            <a:ext cx="348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Uniform cross-sectional area artery</a:t>
            </a:r>
          </a:p>
        </p:txBody>
      </p:sp>
    </p:spTree>
    <p:extLst>
      <p:ext uri="{BB962C8B-B14F-4D97-AF65-F5344CB8AC3E}">
        <p14:creationId xmlns:p14="http://schemas.microsoft.com/office/powerpoint/2010/main" val="3928146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04F15-924A-2C4F-AF04-31DBD5C4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Governing Physics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7360ED-24ED-3245-92CB-0E0947970F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1079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Non-uniform cross-sectional area artery</a:t>
                </a:r>
              </a:p>
              <a:p>
                <a:pPr lvl="1"/>
                <a:r>
                  <a:rPr lang="en-US" dirty="0"/>
                  <a:t>Law of continuity</a:t>
                </a:r>
              </a:p>
              <a:p>
                <a:pPr lvl="2"/>
                <a:r>
                  <a:rPr lang="en-US" dirty="0"/>
                  <a:t>A1U1 = A2U2</a:t>
                </a:r>
              </a:p>
              <a:p>
                <a:pPr lvl="1"/>
                <a:r>
                  <a:rPr lang="en-US" dirty="0"/>
                  <a:t>Conservation of energy</a:t>
                </a:r>
              </a:p>
              <a:p>
                <a:pPr lvl="2"/>
                <a:r>
                  <a:rPr lang="en-US" dirty="0"/>
                  <a:t>P1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= P2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Navier Stokes 1D equation</a:t>
                </a:r>
              </a:p>
              <a:p>
                <a:pPr lvl="2"/>
                <a:r>
                  <a:rPr lang="en-IN" dirty="0" err="1"/>
                  <a:t>U_t</a:t>
                </a:r>
                <a:r>
                  <a:rPr lang="en-IN" dirty="0"/>
                  <a:t> +</a:t>
                </a:r>
                <a:r>
                  <a:rPr lang="en-US" dirty="0"/>
                  <a:t> 𝞺</a:t>
                </a:r>
                <a:r>
                  <a:rPr lang="el-GR" dirty="0"/>
                  <a:t>(</a:t>
                </a:r>
                <a:r>
                  <a:rPr lang="en-IN" dirty="0" err="1"/>
                  <a:t>UU_x</a:t>
                </a:r>
                <a:r>
                  <a:rPr lang="en-IN" dirty="0"/>
                  <a:t>) = </a:t>
                </a:r>
                <a:r>
                  <a:rPr lang="en-IN" dirty="0" err="1"/>
                  <a:t>P_x</a:t>
                </a:r>
                <a:r>
                  <a:rPr lang="en-IN" dirty="0"/>
                  <a:t> + 𝝻</a:t>
                </a:r>
                <a:r>
                  <a:rPr lang="el-GR" dirty="0"/>
                  <a:t>(</a:t>
                </a:r>
                <a:r>
                  <a:rPr lang="en-IN" dirty="0" err="1"/>
                  <a:t>U_xx</a:t>
                </a:r>
                <a:r>
                  <a:rPr lang="en-IN" dirty="0"/>
                  <a:t>), x ∈ [0,0.1703], t ∈ [0,1] </a:t>
                </a: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7360ED-24ED-3245-92CB-0E0947970F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1079" y="1825625"/>
                <a:ext cx="10515600" cy="4351338"/>
              </a:xfrm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E2E75DC-678E-C245-87F0-783E03B9E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783" y="2372723"/>
            <a:ext cx="2616200" cy="1155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405F3A-2D98-8540-8E16-7C1F00FE4799}"/>
              </a:ext>
            </a:extLst>
          </p:cNvPr>
          <p:cNvSpPr txBox="1"/>
          <p:nvPr/>
        </p:nvSpPr>
        <p:spPr>
          <a:xfrm>
            <a:off x="6920697" y="2581241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A1, U1, P1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599E1A-95A4-A949-AE8D-E82CBBAE19FE}"/>
              </a:ext>
            </a:extLst>
          </p:cNvPr>
          <p:cNvSpPr txBox="1"/>
          <p:nvPr/>
        </p:nvSpPr>
        <p:spPr>
          <a:xfrm>
            <a:off x="10692983" y="2581241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A2, U2, P2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5D71DF-B289-D942-8D3A-5015788ACBF6}"/>
              </a:ext>
            </a:extLst>
          </p:cNvPr>
          <p:cNvSpPr txBox="1"/>
          <p:nvPr/>
        </p:nvSpPr>
        <p:spPr>
          <a:xfrm>
            <a:off x="8408269" y="3652363"/>
            <a:ext cx="23916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– cross-sectional area</a:t>
            </a:r>
          </a:p>
          <a:p>
            <a:r>
              <a:rPr lang="en-US" dirty="0"/>
              <a:t>U – velocity</a:t>
            </a:r>
          </a:p>
          <a:p>
            <a:r>
              <a:rPr lang="en-US" dirty="0"/>
              <a:t>P – pressure</a:t>
            </a:r>
          </a:p>
          <a:p>
            <a:r>
              <a:rPr lang="en-US" dirty="0"/>
              <a:t>𝞺 – blood density</a:t>
            </a:r>
          </a:p>
          <a:p>
            <a:r>
              <a:rPr lang="en-IN" dirty="0"/>
              <a:t>𝝻 – blood viscosity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CB2663-374E-E046-90C8-BE2C46B41EDF}"/>
              </a:ext>
            </a:extLst>
          </p:cNvPr>
          <p:cNvSpPr txBox="1"/>
          <p:nvPr/>
        </p:nvSpPr>
        <p:spPr>
          <a:xfrm>
            <a:off x="825321" y="5853797"/>
            <a:ext cx="109212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Physics-informed neural networks: A deep learning framework for solving forward and inverse problems involving nonlinear partial differential equations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951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E244-D4CF-D245-AC33-6FDAA82C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DA0E4-2AE7-2342-8202-866E7AE2A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data at x=0.1 and t=0</a:t>
            </a:r>
          </a:p>
          <a:p>
            <a:r>
              <a:rPr lang="en-US" dirty="0"/>
              <a:t>Testing data at x=0</a:t>
            </a:r>
          </a:p>
          <a:p>
            <a:r>
              <a:rPr lang="en-US" dirty="0"/>
              <a:t>Collocation points – generated using </a:t>
            </a:r>
            <a:r>
              <a:rPr lang="en-US" dirty="0" err="1"/>
              <a:t>numpy</a:t>
            </a:r>
            <a:r>
              <a:rPr lang="en-US" dirty="0"/>
              <a:t> random points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A59C2A7A-614A-DD40-BD62-A28CC4B025EF}"/>
              </a:ext>
            </a:extLst>
          </p:cNvPr>
          <p:cNvSpPr/>
          <p:nvPr/>
        </p:nvSpPr>
        <p:spPr>
          <a:xfrm rot="16200000">
            <a:off x="5806226" y="3348507"/>
            <a:ext cx="579549" cy="235683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535A91-6012-AA42-AFDE-B3C787CC76CB}"/>
              </a:ext>
            </a:extLst>
          </p:cNvPr>
          <p:cNvCxnSpPr/>
          <p:nvPr/>
        </p:nvCxnSpPr>
        <p:spPr>
          <a:xfrm>
            <a:off x="6349285" y="4001294"/>
            <a:ext cx="0" cy="1034345"/>
          </a:xfrm>
          <a:prstGeom prst="line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68D3CA-B70F-084A-B5FF-B125FD5285D8}"/>
              </a:ext>
            </a:extLst>
          </p:cNvPr>
          <p:cNvSpPr txBox="1"/>
          <p:nvPr/>
        </p:nvSpPr>
        <p:spPr>
          <a:xfrm>
            <a:off x="6111079" y="501595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8437D9-FA34-C44C-9575-86666B6C4C11}"/>
              </a:ext>
            </a:extLst>
          </p:cNvPr>
          <p:cNvCxnSpPr/>
          <p:nvPr/>
        </p:nvCxnSpPr>
        <p:spPr>
          <a:xfrm>
            <a:off x="4981978" y="4009751"/>
            <a:ext cx="0" cy="1034345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46FFE62-BADE-244C-98E4-F9097F9B5FA2}"/>
              </a:ext>
            </a:extLst>
          </p:cNvPr>
          <p:cNvSpPr txBox="1"/>
          <p:nvPr/>
        </p:nvSpPr>
        <p:spPr>
          <a:xfrm>
            <a:off x="4743772" y="497312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7CAAD0-F8F1-EC44-87FB-CAC78DD207B8}"/>
              </a:ext>
            </a:extLst>
          </p:cNvPr>
          <p:cNvSpPr txBox="1"/>
          <p:nvPr/>
        </p:nvSpPr>
        <p:spPr>
          <a:xfrm>
            <a:off x="1015289" y="5953423"/>
            <a:ext cx="10161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Paper: Machine learning in cardiovascular flows modeling: Predicting arterial blood pressure from non-invasive 4D flow MRI data using physics-informed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8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9CE3F-8CCC-544E-A370-4A5CAF72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0B9AF9-2E83-8F40-9286-4AC55641B4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Non-uniform cross-sectional area</a:t>
                </a:r>
              </a:p>
              <a:p>
                <a:pPr lvl="1"/>
                <a:r>
                  <a:rPr lang="en-US" dirty="0"/>
                  <a:t>A1 = </a:t>
                </a:r>
                <a:r>
                  <a:rPr lang="en-IN" dirty="0"/>
                  <a:t>1.35676200E-05mm</a:t>
                </a:r>
                <a:r>
                  <a:rPr lang="en-IN" baseline="30000" dirty="0"/>
                  <a:t>2</a:t>
                </a:r>
              </a:p>
              <a:p>
                <a:pPr lvl="1"/>
                <a:r>
                  <a:rPr lang="en-IN" dirty="0"/>
                  <a:t>Area varies over time and space</a:t>
                </a:r>
              </a:p>
              <a:p>
                <a:r>
                  <a:rPr lang="en-IN" dirty="0"/>
                  <a:t>Loss = </a:t>
                </a:r>
                <a:r>
                  <a:rPr lang="en-IN" dirty="0" err="1"/>
                  <a:t>loss_b</a:t>
                </a:r>
                <a:r>
                  <a:rPr lang="en-IN" dirty="0"/>
                  <a:t> + </a:t>
                </a:r>
                <a:r>
                  <a:rPr lang="en-IN" dirty="0" err="1"/>
                  <a:t>loss_f</a:t>
                </a:r>
                <a:endParaRPr lang="en-IN" dirty="0"/>
              </a:p>
              <a:p>
                <a:pPr lvl="1"/>
                <a:r>
                  <a:rPr lang="en-IN" dirty="0" err="1"/>
                  <a:t>loss_b</a:t>
                </a:r>
                <a:r>
                  <a:rPr lang="en-IN" dirty="0"/>
                  <a:t> = data-driven loss</a:t>
                </a:r>
              </a:p>
              <a:p>
                <a:pPr lvl="1"/>
                <a:r>
                  <a:rPr lang="en-IN" dirty="0" err="1"/>
                  <a:t>loss_f</a:t>
                </a:r>
                <a:r>
                  <a:rPr lang="en-IN" dirty="0"/>
                  <a:t> = physics-informed loss</a:t>
                </a:r>
              </a:p>
              <a:p>
                <a:r>
                  <a:rPr lang="en-IN" dirty="0" err="1"/>
                  <a:t>Loss_b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𝑡𝑟𝑢𝑡h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^2</a:t>
                </a:r>
              </a:p>
              <a:p>
                <a:r>
                  <a:rPr lang="en-US" dirty="0" err="1"/>
                  <a:t>Loss_f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𝑟𝑒𝑠𝑖𝑑𝑢𝑒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^2</a:t>
                </a:r>
              </a:p>
              <a:p>
                <a:r>
                  <a:rPr lang="en-US" dirty="0"/>
                  <a:t>Residue involves homogenous form of three equations: law of continuity, conservation of energy, Navier Stokes equation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0B9AF9-2E83-8F40-9286-4AC55641B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432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8985-D6B8-6F45-BF54-032A61930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F0B49-AA3A-D746-9B5C-2124EC270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Optimizer - Adam</a:t>
            </a:r>
          </a:p>
          <a:p>
            <a:r>
              <a:rPr lang="en-US" dirty="0"/>
              <a:t>Labelled data - 200 data points</a:t>
            </a:r>
          </a:p>
          <a:p>
            <a:r>
              <a:rPr lang="en-US" dirty="0"/>
              <a:t>Collocation data - 5000 data points</a:t>
            </a:r>
          </a:p>
          <a:p>
            <a:r>
              <a:rPr lang="en-US" dirty="0"/>
              <a:t>lambda1 and lambda2 initialization - 1060, 3.5</a:t>
            </a:r>
          </a:p>
          <a:p>
            <a:r>
              <a:rPr lang="en-US" dirty="0"/>
              <a:t>Epochs - 20000 with learning rate 1e-3</a:t>
            </a:r>
          </a:p>
          <a:p>
            <a:r>
              <a:rPr lang="en-US" dirty="0"/>
              <a:t>Model layers = [2, 100, 100, 100, 100, 100, 100, 100, 3]</a:t>
            </a:r>
          </a:p>
        </p:txBody>
      </p:sp>
    </p:spTree>
    <p:extLst>
      <p:ext uri="{BB962C8B-B14F-4D97-AF65-F5344CB8AC3E}">
        <p14:creationId xmlns:p14="http://schemas.microsoft.com/office/powerpoint/2010/main" val="1516607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659</Words>
  <Application>Microsoft Macintosh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Non-invasive Measurement of Blood Flow Velocity, Viscosity and Density Using Physics-informed Neural Network</vt:lpstr>
      <vt:lpstr>Problem Statement</vt:lpstr>
      <vt:lpstr>Motivation</vt:lpstr>
      <vt:lpstr>Project Outline</vt:lpstr>
      <vt:lpstr>System Assumptions</vt:lpstr>
      <vt:lpstr>Governing Physics </vt:lpstr>
      <vt:lpstr>Data Preparation</vt:lpstr>
      <vt:lpstr>Modelling</vt:lpstr>
      <vt:lpstr>Training</vt:lpstr>
      <vt:lpstr>Results</vt:lpstr>
      <vt:lpstr>Results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Non-invasive Measurement of Blood Flow Velocity, Viscosity and Density Using Physics-informed Neural Network</dc:title>
  <dc:creator>Akasapu Hemanthika</dc:creator>
  <cp:lastModifiedBy>Akasapu Hemanthika</cp:lastModifiedBy>
  <cp:revision>30</cp:revision>
  <dcterms:created xsi:type="dcterms:W3CDTF">2022-04-18T17:07:40Z</dcterms:created>
  <dcterms:modified xsi:type="dcterms:W3CDTF">2022-04-19T04:27:12Z</dcterms:modified>
</cp:coreProperties>
</file>