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47"/>
  </p:notesMasterIdLst>
  <p:sldIdLst>
    <p:sldId id="256" r:id="rId3"/>
    <p:sldId id="271" r:id="rId4"/>
    <p:sldId id="270" r:id="rId5"/>
    <p:sldId id="281" r:id="rId6"/>
    <p:sldId id="282" r:id="rId7"/>
    <p:sldId id="284" r:id="rId8"/>
    <p:sldId id="273" r:id="rId9"/>
    <p:sldId id="274" r:id="rId10"/>
    <p:sldId id="275" r:id="rId11"/>
    <p:sldId id="283" r:id="rId12"/>
    <p:sldId id="285" r:id="rId13"/>
    <p:sldId id="288" r:id="rId14"/>
    <p:sldId id="287" r:id="rId15"/>
    <p:sldId id="276" r:id="rId16"/>
    <p:sldId id="277" r:id="rId17"/>
    <p:sldId id="278" r:id="rId18"/>
    <p:sldId id="279" r:id="rId19"/>
    <p:sldId id="280" r:id="rId20"/>
    <p:sldId id="289" r:id="rId21"/>
    <p:sldId id="290" r:id="rId22"/>
    <p:sldId id="296" r:id="rId23"/>
    <p:sldId id="297" r:id="rId24"/>
    <p:sldId id="298" r:id="rId25"/>
    <p:sldId id="299" r:id="rId26"/>
    <p:sldId id="295" r:id="rId27"/>
    <p:sldId id="292" r:id="rId28"/>
    <p:sldId id="293" r:id="rId29"/>
    <p:sldId id="310" r:id="rId30"/>
    <p:sldId id="294" r:id="rId31"/>
    <p:sldId id="300" r:id="rId32"/>
    <p:sldId id="301" r:id="rId33"/>
    <p:sldId id="302" r:id="rId34"/>
    <p:sldId id="303" r:id="rId35"/>
    <p:sldId id="304" r:id="rId36"/>
    <p:sldId id="305" r:id="rId37"/>
    <p:sldId id="311" r:id="rId38"/>
    <p:sldId id="306" r:id="rId39"/>
    <p:sldId id="307" r:id="rId40"/>
    <p:sldId id="312" r:id="rId41"/>
    <p:sldId id="313" r:id="rId42"/>
    <p:sldId id="315" r:id="rId43"/>
    <p:sldId id="308" r:id="rId44"/>
    <p:sldId id="309" r:id="rId45"/>
    <p:sldId id="314" r:id="rId4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100" d="100"/>
          <a:sy n="100" d="100"/>
        </p:scale>
        <p:origin x="-4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4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1) Go to </a:t>
            </a:r>
            <a:r>
              <a:rPr lang="en-US" b="1">
                <a:latin typeface="Times New Roman" charset="0"/>
              </a:rPr>
              <a:t>Start</a:t>
            </a:r>
            <a:r>
              <a:rPr lang="en-US">
                <a:latin typeface="Times New Roman" charset="0"/>
              </a:rPr>
              <a:t> and click on </a:t>
            </a:r>
            <a:r>
              <a:rPr lang="en-US" b="1">
                <a:latin typeface="Times New Roman" charset="0"/>
              </a:rPr>
              <a:t>Control Panel</a:t>
            </a:r>
            <a:r>
              <a:rPr lang="en-US">
                <a:latin typeface="Times New Roman" charset="0"/>
              </a:rPr>
              <a:t>.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/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2) Control Panel window will appear. Double click on </a:t>
            </a:r>
            <a:r>
              <a:rPr lang="en-US" b="1">
                <a:latin typeface="Times New Roman" charset="0"/>
              </a:rPr>
              <a:t>Network Connections</a:t>
            </a:r>
            <a:r>
              <a:rPr lang="en-US">
                <a:latin typeface="Times New Roman" charset="0"/>
              </a:rPr>
              <a:t>.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/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3) Network Connections window will appear. Right click correct </a:t>
            </a:r>
            <a:r>
              <a:rPr lang="en-US" b="1">
                <a:latin typeface="Times New Roman" charset="0"/>
              </a:rPr>
              <a:t>Local Area Connection</a:t>
            </a:r>
            <a:r>
              <a:rPr lang="en-US">
                <a:latin typeface="Times New Roman" charset="0"/>
              </a:rPr>
              <a:t> by identifying correct network card and click </a:t>
            </a:r>
            <a:r>
              <a:rPr lang="en-US" b="1">
                <a:latin typeface="Times New Roman" charset="0"/>
              </a:rPr>
              <a:t>Properties</a:t>
            </a:r>
            <a:r>
              <a:rPr lang="en-US">
                <a:latin typeface="Times New Roman" charset="0"/>
              </a:rPr>
              <a:t>.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/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4) Select </a:t>
            </a:r>
            <a:r>
              <a:rPr lang="en-US" b="1">
                <a:latin typeface="Times New Roman" charset="0"/>
              </a:rPr>
              <a:t>Internet Protocol (TCP/IP)</a:t>
            </a:r>
            <a:r>
              <a:rPr lang="en-US">
                <a:latin typeface="Times New Roman" charset="0"/>
              </a:rPr>
              <a:t>. Click on </a:t>
            </a:r>
            <a:r>
              <a:rPr lang="en-US" b="1">
                <a:latin typeface="Times New Roman" charset="0"/>
              </a:rPr>
              <a:t>Properties</a:t>
            </a:r>
            <a:r>
              <a:rPr lang="en-US">
                <a:latin typeface="Times New Roman" charset="0"/>
              </a:rPr>
              <a:t>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>
                <a:latin typeface="Times New Roman" charset="0"/>
              </a:rPr>
              <a:t>C:\Users\nour&gt;ipconfig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Windows IP Configuration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Ethernet adapter Local Area Connection: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   Connection-specific DNS Suffix  . :</a:t>
            </a:r>
          </a:p>
          <a:p>
            <a:r>
              <a:rPr lang="en-US">
                <a:latin typeface="Times New Roman" charset="0"/>
              </a:rPr>
              <a:t>   Link-local IPv6 Address . . . . . : fe80::df8:969c:fdbf:cb4%9</a:t>
            </a:r>
          </a:p>
          <a:p>
            <a:r>
              <a:rPr lang="en-US">
                <a:latin typeface="Times New Roman" charset="0"/>
              </a:rPr>
              <a:t>   IPv4 Address. . . . . . . . . . . : 163.121.12.207</a:t>
            </a:r>
          </a:p>
          <a:p>
            <a:r>
              <a:rPr lang="en-US">
                <a:latin typeface="Times New Roman" charset="0"/>
              </a:rPr>
              <a:t>   Subnet Mask . . . . . . . . . . . : 255.255.255.0</a:t>
            </a:r>
          </a:p>
          <a:p>
            <a:r>
              <a:rPr lang="en-US">
                <a:latin typeface="Times New Roman" charset="0"/>
              </a:rPr>
              <a:t>   Default Gateway . . . . . . . . . : 163.121.12.1</a:t>
            </a:r>
          </a:p>
          <a:p>
            <a:endParaRPr lang="ar-EG">
              <a:latin typeface="Times New Roman" charset="0"/>
            </a:endParaRPr>
          </a:p>
          <a:p>
            <a:r>
              <a:rPr lang="ar-EG">
                <a:latin typeface="Times New Roman" charset="0"/>
              </a:rPr>
              <a:t>--------------------------------------------------------------------------------------------------</a:t>
            </a:r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C:\Users\rania&gt;ipconfig /all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Windows IP Configuration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   Host Name . . . . . . . . . . . . : rania</a:t>
            </a:r>
          </a:p>
          <a:p>
            <a:r>
              <a:rPr lang="en-US">
                <a:latin typeface="Times New Roman" charset="0"/>
              </a:rPr>
              <a:t>   Primary Dns Suffix  . . . . . . . :</a:t>
            </a:r>
          </a:p>
          <a:p>
            <a:r>
              <a:rPr lang="en-US">
                <a:latin typeface="Times New Roman" charset="0"/>
              </a:rPr>
              <a:t>   Node Type . . . . . . . . . . . . : Hybrid</a:t>
            </a:r>
          </a:p>
          <a:p>
            <a:r>
              <a:rPr lang="en-US">
                <a:latin typeface="Times New Roman" charset="0"/>
              </a:rPr>
              <a:t>   IP Routing Enabled. . . . . . . . : No</a:t>
            </a:r>
          </a:p>
          <a:p>
            <a:r>
              <a:rPr lang="en-US">
                <a:latin typeface="Times New Roman" charset="0"/>
              </a:rPr>
              <a:t>   WINS Proxy Enabled. . . . . . . . : No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Ethernet adapter Local Area Connection: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   Connection-specific DNS Suffix  . :</a:t>
            </a:r>
          </a:p>
          <a:p>
            <a:r>
              <a:rPr lang="en-US">
                <a:latin typeface="Times New Roman" charset="0"/>
              </a:rPr>
              <a:t>   Description . . . . . . . . . . . : Broadcom NetXtreme 57xx Gigabit Controlle</a:t>
            </a:r>
          </a:p>
          <a:p>
            <a:r>
              <a:rPr lang="en-US">
                <a:latin typeface="Times New Roman" charset="0"/>
              </a:rPr>
              <a:t>r</a:t>
            </a:r>
          </a:p>
          <a:p>
            <a:r>
              <a:rPr lang="en-US">
                <a:latin typeface="Times New Roman" charset="0"/>
              </a:rPr>
              <a:t>   Physical Address. . . . . . . . . : 00-13-72-A5-12-FE</a:t>
            </a:r>
          </a:p>
          <a:p>
            <a:r>
              <a:rPr lang="en-US">
                <a:latin typeface="Times New Roman" charset="0"/>
              </a:rPr>
              <a:t>   DHCP Enabled. . . . . . . . . . . : No</a:t>
            </a:r>
          </a:p>
          <a:p>
            <a:r>
              <a:rPr lang="en-US">
                <a:latin typeface="Times New Roman" charset="0"/>
              </a:rPr>
              <a:t>   Autoconfiguration Enabled . . . . : Yes</a:t>
            </a:r>
          </a:p>
          <a:p>
            <a:r>
              <a:rPr lang="en-US">
                <a:latin typeface="Times New Roman" charset="0"/>
              </a:rPr>
              <a:t>   Link-local IPv6 Address . . . . . : fe80::df8:969c:fdbf:cb4%9(Preferred)</a:t>
            </a:r>
          </a:p>
          <a:p>
            <a:r>
              <a:rPr lang="en-US">
                <a:latin typeface="Times New Roman" charset="0"/>
              </a:rPr>
              <a:t>   IPv4 Address. . . . . . . . . . . : 163.121.12.207(Preferred)</a:t>
            </a:r>
          </a:p>
          <a:p>
            <a:r>
              <a:rPr lang="en-US">
                <a:latin typeface="Times New Roman" charset="0"/>
              </a:rPr>
              <a:t>   Subnet Mask . . . . . . . . . . . : 255.255.255.0</a:t>
            </a:r>
          </a:p>
          <a:p>
            <a:r>
              <a:rPr lang="en-US">
                <a:latin typeface="Times New Roman" charset="0"/>
              </a:rPr>
              <a:t>   Default Gateway . . . . . . . . . : 163.121.12.1</a:t>
            </a:r>
          </a:p>
          <a:p>
            <a:r>
              <a:rPr lang="en-US">
                <a:latin typeface="Times New Roman" charset="0"/>
              </a:rPr>
              <a:t>   DNS Servers . . . . . . . . . . . : 4.2.2.2</a:t>
            </a:r>
          </a:p>
          <a:p>
            <a:r>
              <a:rPr lang="en-US">
                <a:latin typeface="Times New Roman" charset="0"/>
              </a:rPr>
              <a:t>                                      </a:t>
            </a:r>
            <a:r>
              <a:rPr lang="ar-EG">
                <a:latin typeface="Times New Roman" charset="0"/>
              </a:rPr>
              <a:t>	  </a:t>
            </a:r>
            <a:r>
              <a:rPr lang="en-US">
                <a:latin typeface="Times New Roman" charset="0"/>
              </a:rPr>
              <a:t> 213.131.65.20</a:t>
            </a:r>
          </a:p>
          <a:p>
            <a:r>
              <a:rPr lang="en-US">
                <a:latin typeface="Times New Roman" charset="0"/>
              </a:rPr>
              <a:t>   NetBIOS over Tcpip. . . . . . . . : Enabled</a:t>
            </a:r>
          </a:p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10/16/12 09:21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10/16/12 09:21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10/16/12 09:21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10/16/12 09:21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10/16/12 09:21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10/16/12 09:21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10/16/12 09:21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10/16/12 09:21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10/16/12 09:21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10/16/12 09:21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10/16/12 09:21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10/16/12 09:21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\\localhost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905000" y="3733800"/>
            <a:ext cx="6858000" cy="2057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Fundamentals of Computer networks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labs and practices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Dr.Haitham</a:t>
            </a:r>
            <a:r>
              <a:rPr lang="en-US" dirty="0" smtClean="0"/>
              <a:t> A. El-</a:t>
            </a:r>
            <a:r>
              <a:rPr lang="en-US" dirty="0" err="1" smtClean="0"/>
              <a:t>Ghareeb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Computer Networks Fundamentals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</a:rPr>
              <a:t>APIPA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latin typeface="Arial" charset="0"/>
              </a:rPr>
              <a:t>Automatic Private IP Addressing</a:t>
            </a:r>
          </a:p>
          <a:p>
            <a:r>
              <a:rPr lang="en-US">
                <a:latin typeface="Arial" charset="0"/>
              </a:rPr>
              <a:t>APIPA feature, when installed – will automatically assign an IP to a computer if it is: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Configured to obtain IP address automatically from DHCP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And there is no DHCP server present or the DHCP server is not available</a:t>
            </a:r>
          </a:p>
          <a:p>
            <a:r>
              <a:rPr lang="en-US">
                <a:latin typeface="Arial" charset="0"/>
              </a:rPr>
              <a:t>IANA (Internet Assigned Numbers Authority) has reserved private IP addresses in the range of 169.254.0.0 – 169.254.355.355</a:t>
            </a:r>
          </a:p>
          <a:p>
            <a:pPr lvl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77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</a:rPr>
              <a:t>Internet Services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World Wide Web: HTTP</a:t>
            </a:r>
          </a:p>
          <a:p>
            <a:r>
              <a:rPr lang="en-US">
                <a:latin typeface="Arial" charset="0"/>
              </a:rPr>
              <a:t>File Transfer: FTP</a:t>
            </a:r>
          </a:p>
          <a:p>
            <a:r>
              <a:rPr lang="en-US">
                <a:latin typeface="Arial" charset="0"/>
              </a:rPr>
              <a:t>Electronic Mail service: IMAP, POP3, SMTP</a:t>
            </a:r>
          </a:p>
          <a:p>
            <a:r>
              <a:rPr lang="en-US">
                <a:latin typeface="Arial" charset="0"/>
              </a:rPr>
              <a:t>Naming Service: DNS</a:t>
            </a:r>
          </a:p>
          <a:p>
            <a:r>
              <a:rPr lang="en-US">
                <a:latin typeface="Arial" charset="0"/>
              </a:rPr>
              <a:t>Telnet Service</a:t>
            </a:r>
          </a:p>
        </p:txBody>
      </p:sp>
    </p:spTree>
    <p:extLst>
      <p:ext uri="{BB962C8B-B14F-4D97-AF65-F5344CB8AC3E}">
        <p14:creationId xmlns:p14="http://schemas.microsoft.com/office/powerpoint/2010/main" val="174061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Web Servers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IIS: Internet Information Services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Apache Web server</a:t>
            </a:r>
          </a:p>
          <a:p>
            <a:pPr marL="0" indent="0"/>
            <a:r>
              <a:rPr lang="en-US" dirty="0" smtClean="0"/>
              <a:t>Web Clients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 and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2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</a:rPr>
              <a:t>Browser as a web client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838200"/>
          </a:xfrm>
        </p:spPr>
        <p:txBody>
          <a:bodyPr/>
          <a:lstStyle/>
          <a:p>
            <a:r>
              <a:rPr lang="en-US">
                <a:latin typeface="Arial" charset="0"/>
              </a:rPr>
              <a:t>Use Internet Browser as WEB client.</a:t>
            </a:r>
          </a:p>
        </p:txBody>
      </p:sp>
      <p:pic>
        <p:nvPicPr>
          <p:cNvPr id="1085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8610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Oval 5"/>
          <p:cNvSpPr>
            <a:spLocks noChangeArrowheads="1"/>
          </p:cNvSpPr>
          <p:nvPr/>
        </p:nvSpPr>
        <p:spPr bwMode="gray">
          <a:xfrm>
            <a:off x="914400" y="2819400"/>
            <a:ext cx="18288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9250" dir="3267739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200400"/>
          </a:xfrm>
        </p:spPr>
        <p:txBody>
          <a:bodyPr>
            <a:normAutofit/>
          </a:bodyPr>
          <a:lstStyle/>
          <a:p>
            <a:r>
              <a:rPr lang="en-US" dirty="0"/>
              <a:t>We need to have :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FTP Server </a:t>
            </a:r>
            <a:endParaRPr lang="en-US" dirty="0"/>
          </a:p>
          <a:p>
            <a:pPr marL="777240" lvl="1" indent="-457200">
              <a:buFont typeface="Arial"/>
              <a:buChar char="•"/>
            </a:pPr>
            <a:r>
              <a:rPr lang="en-US" dirty="0" smtClean="0"/>
              <a:t>User </a:t>
            </a:r>
            <a:r>
              <a:rPr lang="en-US" dirty="0"/>
              <a:t>account </a:t>
            </a:r>
          </a:p>
          <a:p>
            <a:pPr marL="777240" lvl="1" indent="-457200">
              <a:buFont typeface="Arial"/>
              <a:buChar char="•"/>
            </a:pPr>
            <a:r>
              <a:rPr lang="en-US" dirty="0" smtClean="0"/>
              <a:t>Home Directory </a:t>
            </a:r>
            <a:endParaRPr lang="en-US" dirty="0"/>
          </a:p>
          <a:p>
            <a:pPr marL="777240" lvl="1" indent="-457200">
              <a:buFont typeface="Arial"/>
              <a:buChar char="•"/>
            </a:pPr>
            <a:r>
              <a:rPr lang="en-US" dirty="0" smtClean="0"/>
              <a:t>Permission 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FTP Client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FTP </a:t>
            </a:r>
            <a:r>
              <a:rPr lang="en-US" dirty="0" smtClean="0"/>
              <a:t>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3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Bullet </a:t>
            </a:r>
            <a:r>
              <a:rPr lang="en-US" dirty="0"/>
              <a:t>P</a:t>
            </a:r>
            <a:r>
              <a:rPr lang="en-US" dirty="0" smtClean="0"/>
              <a:t>roof FTP Server</a:t>
            </a:r>
            <a:endParaRPr lang="en-US" dirty="0"/>
          </a:p>
        </p:txBody>
      </p:sp>
      <p:pic>
        <p:nvPicPr>
          <p:cNvPr id="4" name="Content Placeholder 3" descr="Untitled6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72" r="-18172"/>
          <a:stretch>
            <a:fillRect/>
          </a:stretch>
        </p:blipFill>
        <p:spPr>
          <a:xfrm>
            <a:off x="612775" y="16002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352452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User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user </a:t>
            </a:r>
            <a:r>
              <a:rPr lang="en-US" dirty="0" smtClean="0"/>
              <a:t>account: </a:t>
            </a:r>
            <a:r>
              <a:rPr lang="en-US" dirty="0" err="1" smtClean="0"/>
              <a:t>Setup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account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Untitled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8686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94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CMD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Internet Explorer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Third Party Program (Cute FTP)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Client 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ftp </a:t>
            </a:r>
            <a:r>
              <a:rPr lang="en-US" dirty="0"/>
              <a:t>&gt;open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smtClean="0"/>
              <a:t>//enter </a:t>
            </a:r>
            <a:r>
              <a:rPr lang="en-US" dirty="0"/>
              <a:t>username and password </a:t>
            </a:r>
          </a:p>
          <a:p>
            <a:r>
              <a:rPr lang="en-US" dirty="0" smtClean="0"/>
              <a:t>get filename /</a:t>
            </a:r>
            <a:r>
              <a:rPr lang="en-US" dirty="0"/>
              <a:t>/ download file&amp; save in the            current directory </a:t>
            </a:r>
          </a:p>
          <a:p>
            <a:r>
              <a:rPr lang="en-US" dirty="0" err="1" smtClean="0"/>
              <a:t>mget</a:t>
            </a:r>
            <a:r>
              <a:rPr lang="en-US" dirty="0" smtClean="0"/>
              <a:t> </a:t>
            </a:r>
            <a:r>
              <a:rPr lang="en-US" dirty="0"/>
              <a:t>filename1 filename2  </a:t>
            </a:r>
            <a:r>
              <a:rPr lang="en-US" dirty="0" smtClean="0"/>
              <a:t>/</a:t>
            </a:r>
            <a:r>
              <a:rPr lang="en-US" dirty="0"/>
              <a:t>/download </a:t>
            </a:r>
            <a:r>
              <a:rPr lang="en-US" dirty="0" smtClean="0"/>
              <a:t>multi files</a:t>
            </a:r>
            <a:endParaRPr lang="en-US" dirty="0"/>
          </a:p>
          <a:p>
            <a:r>
              <a:rPr lang="en-US" dirty="0" smtClean="0"/>
              <a:t>put </a:t>
            </a:r>
            <a:r>
              <a:rPr lang="en-US" dirty="0"/>
              <a:t>file name </a:t>
            </a:r>
          </a:p>
          <a:p>
            <a:r>
              <a:rPr lang="en-US" dirty="0" smtClean="0"/>
              <a:t>hash /</a:t>
            </a:r>
            <a:r>
              <a:rPr lang="en-US" dirty="0"/>
              <a:t>/ to see progress bar during process of download </a:t>
            </a:r>
          </a:p>
          <a:p>
            <a:r>
              <a:rPr lang="en-US" dirty="0" smtClean="0"/>
              <a:t>disconnect </a:t>
            </a:r>
            <a:r>
              <a:rPr lang="en-US" dirty="0"/>
              <a:t>//close session</a:t>
            </a:r>
          </a:p>
          <a:p>
            <a:r>
              <a:rPr lang="en-US" dirty="0" smtClean="0"/>
              <a:t>bye </a:t>
            </a:r>
            <a:r>
              <a:rPr lang="en-US" dirty="0"/>
              <a:t>//  close ftp service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2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charset="0"/>
              </a:rPr>
              <a:t>MS </a:t>
            </a:r>
            <a:r>
              <a:rPr lang="en-US" dirty="0">
                <a:latin typeface="Georgia" charset="0"/>
              </a:rPr>
              <a:t>Windows built-in FTP client </a:t>
            </a:r>
          </a:p>
        </p:txBody>
      </p:sp>
      <p:pic>
        <p:nvPicPr>
          <p:cNvPr id="1126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839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4" name="Text Box 5"/>
          <p:cNvSpPr txBox="1">
            <a:spLocks noChangeArrowheads="1"/>
          </p:cNvSpPr>
          <p:nvPr/>
        </p:nvSpPr>
        <p:spPr bwMode="gray">
          <a:xfrm>
            <a:off x="6096000" y="2819400"/>
            <a:ext cx="1143000" cy="3635375"/>
          </a:xfrm>
          <a:prstGeom prst="rect">
            <a:avLst/>
          </a:prstGeom>
          <a:solidFill>
            <a:schemeClr val="accent1">
              <a:alpha val="47058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109250" dir="3267739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open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ls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cd 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bin</a:t>
            </a:r>
            <a:endParaRPr lang="ar-EG" sz="200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get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mget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Put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bye</a:t>
            </a:r>
          </a:p>
        </p:txBody>
      </p:sp>
      <p:sp>
        <p:nvSpPr>
          <p:cNvPr id="112645" name="AutoShape 6"/>
          <p:cNvSpPr>
            <a:spLocks noChangeArrowheads="1"/>
          </p:cNvSpPr>
          <p:nvPr/>
        </p:nvSpPr>
        <p:spPr bwMode="gray">
          <a:xfrm rot="1620552">
            <a:off x="7239000" y="3048000"/>
            <a:ext cx="1905000" cy="914400"/>
          </a:xfrm>
          <a:prstGeom prst="wedgeRoundRectCallout">
            <a:avLst>
              <a:gd name="adj1" fmla="val -32421"/>
              <a:gd name="adj2" fmla="val 127792"/>
              <a:gd name="adj3" fmla="val 16667"/>
            </a:avLst>
          </a:prstGeom>
          <a:solidFill>
            <a:schemeClr val="bg1">
              <a:alpha val="34901"/>
            </a:schemeClr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sz="2000">
                <a:solidFill>
                  <a:schemeClr val="tx2"/>
                </a:solidFill>
              </a:rPr>
              <a:t>Try these commands</a:t>
            </a:r>
          </a:p>
        </p:txBody>
      </p:sp>
    </p:spTree>
    <p:extLst>
      <p:ext uri="{BB962C8B-B14F-4D97-AF65-F5344CB8AC3E}">
        <p14:creationId xmlns:p14="http://schemas.microsoft.com/office/powerpoint/2010/main" val="223356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Basics of Computer Networks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8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</a:rPr>
              <a:t>Browser as a  FTP client</a:t>
            </a:r>
          </a:p>
        </p:txBody>
      </p:sp>
      <p:pic>
        <p:nvPicPr>
          <p:cNvPr id="111619" name="Picture 4" descr="ftp_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85"/>
          <a:stretch>
            <a:fillRect/>
          </a:stretch>
        </p:blipFill>
        <p:spPr bwMode="auto">
          <a:xfrm>
            <a:off x="228600" y="1676400"/>
            <a:ext cx="8839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10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Cute FTP Client</a:t>
            </a:r>
            <a:endParaRPr lang="en-US" dirty="0"/>
          </a:p>
        </p:txBody>
      </p:sp>
      <p:pic>
        <p:nvPicPr>
          <p:cNvPr id="4" name="Content Placeholder 3" descr="Untitled8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8" b="79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777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host </a:t>
            </a:r>
            <a:r>
              <a:rPr lang="en-US" dirty="0"/>
              <a:t>address : </a:t>
            </a:r>
            <a:r>
              <a:rPr lang="en-US" dirty="0" smtClean="0"/>
              <a:t>IP </a:t>
            </a:r>
            <a:r>
              <a:rPr lang="en-US" dirty="0"/>
              <a:t>of </a:t>
            </a:r>
            <a:r>
              <a:rPr lang="en-US" dirty="0" smtClean="0"/>
              <a:t>FTP </a:t>
            </a:r>
            <a:r>
              <a:rPr lang="en-US" dirty="0"/>
              <a:t>server </a:t>
            </a:r>
          </a:p>
        </p:txBody>
      </p:sp>
      <p:pic>
        <p:nvPicPr>
          <p:cNvPr id="4" name="Content Placeholder 3" descr="Untitled9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8" b="133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2881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</a:t>
            </a:r>
            <a:r>
              <a:rPr lang="en-US" dirty="0"/>
              <a:t>name and password of client which created on server </a:t>
            </a:r>
          </a:p>
        </p:txBody>
      </p:sp>
      <p:pic>
        <p:nvPicPr>
          <p:cNvPr id="4" name="Content Placeholder 3" descr="Untitled10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8" b="133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962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Drag &amp; drop from server to </a:t>
            </a:r>
            <a:r>
              <a:rPr lang="en-US" dirty="0" smtClean="0"/>
              <a:t>Desktop</a:t>
            </a:r>
            <a:endParaRPr lang="en-US" dirty="0"/>
          </a:p>
        </p:txBody>
      </p:sp>
      <p:pic>
        <p:nvPicPr>
          <p:cNvPr id="4" name="Content Placeholder 3" descr="Untitled11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72" r="-181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7818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27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</a:rPr>
              <a:t>URL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URL is </a:t>
            </a:r>
            <a:r>
              <a:rPr lang="en-US" b="1">
                <a:latin typeface="Arial" charset="0"/>
              </a:rPr>
              <a:t>Universal Resource Locator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Protocol : HTTP or FTP</a:t>
            </a:r>
          </a:p>
        </p:txBody>
      </p:sp>
      <p:pic>
        <p:nvPicPr>
          <p:cNvPr id="1218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524000" y="3352800"/>
            <a:ext cx="563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083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</a:rPr>
              <a:t>DNS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</a:rPr>
              <a:t>At the beginning they use Hosts file</a:t>
            </a:r>
          </a:p>
          <a:p>
            <a:r>
              <a:rPr lang="en-US" sz="2800" dirty="0">
                <a:latin typeface="Arial" charset="0"/>
              </a:rPr>
              <a:t>It maps the IP addresses to host names</a:t>
            </a:r>
          </a:p>
          <a:p>
            <a:r>
              <a:rPr lang="en-US" sz="2800" dirty="0">
                <a:latin typeface="Arial" charset="0"/>
              </a:rPr>
              <a:t>It is found at “</a:t>
            </a:r>
            <a:r>
              <a:rPr lang="en-US" altLang="ja-JP" i="1" dirty="0">
                <a:solidFill>
                  <a:srgbClr val="990033"/>
                </a:solidFill>
                <a:latin typeface="Arial" charset="0"/>
              </a:rPr>
              <a:t>C:\Windows\System32\drivers\</a:t>
            </a:r>
            <a:r>
              <a:rPr lang="en-US" altLang="ja-JP" i="1" dirty="0" err="1">
                <a:solidFill>
                  <a:srgbClr val="990033"/>
                </a:solidFill>
                <a:latin typeface="Arial" charset="0"/>
              </a:rPr>
              <a:t>etc</a:t>
            </a:r>
            <a:r>
              <a:rPr lang="en-US" sz="2800" dirty="0">
                <a:latin typeface="Arial" charset="0"/>
              </a:rPr>
              <a:t>”</a:t>
            </a:r>
            <a:endParaRPr lang="en-US" altLang="ja-JP" sz="28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Then they make DNS Server to centralize the Domain Name Servers.</a:t>
            </a:r>
          </a:p>
          <a:p>
            <a:r>
              <a:rPr lang="en-US" dirty="0">
                <a:latin typeface="Arial" charset="0"/>
              </a:rPr>
              <a:t>Servers are used to convert the addresses we see and read into IP addresses and vice-versa.  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6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/>
              <a:t>this tool you can check your DNS servers. For example, imagine you are experiencing a problem with your current DNS and it cannot resolve the address </a:t>
            </a:r>
            <a:r>
              <a:rPr lang="en-US" dirty="0" err="1" smtClean="0"/>
              <a:t>www.helghareeb.me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</a:t>
            </a:r>
            <a:r>
              <a:rPr lang="en-US" dirty="0"/>
              <a:t>can test it with </a:t>
            </a:r>
            <a:r>
              <a:rPr lang="en-US" dirty="0" err="1"/>
              <a:t>nslookup</a:t>
            </a:r>
            <a:r>
              <a:rPr lang="en-US" dirty="0"/>
              <a:t> and use other DNS servers to try to resolve the </a:t>
            </a:r>
            <a:r>
              <a:rPr lang="en-US" dirty="0" smtClean="0"/>
              <a:t>address.</a:t>
            </a:r>
          </a:p>
          <a:p>
            <a:r>
              <a:rPr lang="en-US" dirty="0" smtClean="0"/>
              <a:t>This </a:t>
            </a:r>
            <a:r>
              <a:rPr lang="en-US" dirty="0"/>
              <a:t>program can inform about a PC name given his IP address.</a:t>
            </a:r>
          </a:p>
        </p:txBody>
      </p:sp>
    </p:spTree>
    <p:extLst>
      <p:ext uri="{BB962C8B-B14F-4D97-AF65-F5344CB8AC3E}">
        <p14:creationId xmlns:p14="http://schemas.microsoft.com/office/powerpoint/2010/main" val="94060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</a:rPr>
              <a:t>nslookup</a:t>
            </a:r>
          </a:p>
        </p:txBody>
      </p:sp>
      <p:pic>
        <p:nvPicPr>
          <p:cNvPr id="1249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16112"/>
            <a:ext cx="8839200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91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Configuring TCP/IP </a:t>
            </a:r>
            <a:r>
              <a:rPr lang="is-I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/>
              <a:t>the installed networking components and protocols:</a:t>
            </a:r>
          </a:p>
          <a:p>
            <a:endParaRPr lang="en-US" dirty="0"/>
          </a:p>
        </p:txBody>
      </p:sp>
      <p:pic>
        <p:nvPicPr>
          <p:cNvPr id="4" name="Picture 3" descr="Untitled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0"/>
            <a:ext cx="8610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67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Desktop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78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Windows </a:t>
            </a:r>
            <a:r>
              <a:rPr lang="en-US" b="1" dirty="0"/>
              <a:t>Built-in Remote </a:t>
            </a:r>
            <a:r>
              <a:rPr lang="en-US" b="1" dirty="0" smtClean="0"/>
              <a:t>Desktop</a:t>
            </a:r>
            <a:endParaRPr lang="en-US" dirty="0"/>
          </a:p>
        </p:txBody>
      </p:sp>
      <p:pic>
        <p:nvPicPr>
          <p:cNvPr id="4" name="Content Placeholder 3" descr="Untitled12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72" r="-181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9054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 Commands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10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tool handles the resolution of a IP to a physical address.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command gives a list of IPs and physical addresses on your local network.</a:t>
            </a:r>
          </a:p>
          <a:p>
            <a:r>
              <a:rPr lang="en-US" dirty="0" smtClean="0"/>
              <a:t>Run </a:t>
            </a:r>
            <a:r>
              <a:rPr lang="en-US" dirty="0"/>
              <a:t>the following command to view the contents of the </a:t>
            </a:r>
            <a:r>
              <a:rPr lang="en-US" dirty="0" err="1"/>
              <a:t>arp</a:t>
            </a:r>
            <a:r>
              <a:rPr lang="en-US" dirty="0"/>
              <a:t> </a:t>
            </a:r>
            <a:r>
              <a:rPr lang="en-US" dirty="0" smtClean="0"/>
              <a:t>cache</a:t>
            </a:r>
            <a:endParaRPr lang="en-US" dirty="0"/>
          </a:p>
          <a:p>
            <a:pPr lvl="1"/>
            <a:r>
              <a:rPr lang="en-US" dirty="0" smtClean="0"/>
              <a:t>c</a:t>
            </a:r>
            <a:r>
              <a:rPr lang="en-US" dirty="0"/>
              <a:t>:\&gt;</a:t>
            </a:r>
            <a:r>
              <a:rPr lang="en-US" dirty="0" err="1"/>
              <a:t>arp</a:t>
            </a:r>
            <a:r>
              <a:rPr lang="en-US" dirty="0"/>
              <a:t> </a:t>
            </a:r>
            <a:r>
              <a:rPr lang="en-US" dirty="0" smtClean="0"/>
              <a:t>-a 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add a static entry write the </a:t>
            </a:r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:\&gt;</a:t>
            </a:r>
            <a:r>
              <a:rPr lang="en-US" dirty="0" err="1"/>
              <a:t>arp</a:t>
            </a:r>
            <a:r>
              <a:rPr lang="en-US" dirty="0"/>
              <a:t> -s 157.55.85.212 00-aa-00-62-c6-</a:t>
            </a:r>
            <a:r>
              <a:rPr lang="en-US" dirty="0" smtClean="0"/>
              <a:t>09</a:t>
            </a:r>
          </a:p>
          <a:p>
            <a:r>
              <a:rPr lang="en-US" dirty="0" smtClean="0"/>
              <a:t>To </a:t>
            </a:r>
            <a:r>
              <a:rPr lang="en-US" dirty="0"/>
              <a:t>delete the </a:t>
            </a:r>
            <a:r>
              <a:rPr lang="en-US" dirty="0" err="1"/>
              <a:t>arp</a:t>
            </a:r>
            <a:r>
              <a:rPr lang="en-US" dirty="0"/>
              <a:t> cache write the command 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/>
              <a:t>:\&gt;</a:t>
            </a:r>
            <a:r>
              <a:rPr lang="en-US" dirty="0" err="1"/>
              <a:t>arp</a:t>
            </a:r>
            <a:r>
              <a:rPr lang="en-US" dirty="0"/>
              <a:t> -d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93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Routing Table </a:t>
            </a:r>
            <a:r>
              <a:rPr lang="en-US" b="1" dirty="0" smtClean="0"/>
              <a:t>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To </a:t>
            </a:r>
            <a:r>
              <a:rPr lang="en-US" b="1" dirty="0"/>
              <a:t>view the local routing table, write the </a:t>
            </a:r>
            <a:r>
              <a:rPr lang="en-US" b="1" dirty="0" smtClean="0"/>
              <a:t>command</a:t>
            </a:r>
            <a:endParaRPr lang="en-US" b="1" dirty="0"/>
          </a:p>
          <a:p>
            <a:pPr lvl="1"/>
            <a:r>
              <a:rPr lang="en-US" dirty="0" smtClean="0"/>
              <a:t>C:</a:t>
            </a:r>
            <a:r>
              <a:rPr lang="en-US" dirty="0"/>
              <a:t>/&gt;route print     </a:t>
            </a:r>
          </a:p>
          <a:p>
            <a:r>
              <a:rPr lang="en-US" b="1" dirty="0" smtClean="0"/>
              <a:t>To </a:t>
            </a:r>
            <a:r>
              <a:rPr lang="en-US" b="1" dirty="0"/>
              <a:t>add a route to the routing table, write the </a:t>
            </a:r>
            <a:r>
              <a:rPr lang="en-US" b="1" dirty="0" smtClean="0"/>
              <a:t>command</a:t>
            </a:r>
            <a:endParaRPr lang="en-US" b="1" dirty="0"/>
          </a:p>
          <a:p>
            <a:pPr lvl="1"/>
            <a:r>
              <a:rPr lang="en-US" dirty="0" smtClean="0"/>
              <a:t>C:</a:t>
            </a:r>
            <a:r>
              <a:rPr lang="en-US" dirty="0"/>
              <a:t>\&gt;route add 157.0.0.0 mask 255.0.0.0 157.55.80.1 </a:t>
            </a:r>
          </a:p>
          <a:p>
            <a:r>
              <a:rPr lang="en-US" b="1" dirty="0" smtClean="0"/>
              <a:t>To </a:t>
            </a:r>
            <a:r>
              <a:rPr lang="en-US" b="1" dirty="0"/>
              <a:t>add a default route, write the </a:t>
            </a:r>
            <a:r>
              <a:rPr lang="en-US" b="1" dirty="0" smtClean="0"/>
              <a:t>command</a:t>
            </a:r>
            <a:endParaRPr lang="en-US" b="1" dirty="0"/>
          </a:p>
          <a:p>
            <a:pPr lvl="1"/>
            <a:r>
              <a:rPr lang="en-US" dirty="0" smtClean="0"/>
              <a:t>C:</a:t>
            </a:r>
            <a:r>
              <a:rPr lang="en-US" dirty="0"/>
              <a:t>\&gt;route add 0.0.0.0 mask 0.0.0.0 163.121.25.1 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"metric" switch can be added to the end of the last commands to differentiate between the routes to the same </a:t>
            </a:r>
            <a:r>
              <a:rPr lang="en-US" b="1" dirty="0" smtClean="0"/>
              <a:t>destinations</a:t>
            </a:r>
            <a:endParaRPr lang="en-US" b="1" dirty="0"/>
          </a:p>
          <a:p>
            <a:r>
              <a:rPr lang="en-US" b="1" dirty="0" smtClean="0"/>
              <a:t>To </a:t>
            </a:r>
            <a:r>
              <a:rPr lang="en-US" b="1" dirty="0"/>
              <a:t>delete a certain route, write the command </a:t>
            </a:r>
          </a:p>
          <a:p>
            <a:pPr lvl="1"/>
            <a:r>
              <a:rPr lang="en-US" dirty="0" smtClean="0"/>
              <a:t>C:</a:t>
            </a:r>
            <a:r>
              <a:rPr lang="en-US" dirty="0"/>
              <a:t>\&gt;route delete 157.0.0.0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7443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Ping </a:t>
            </a:r>
            <a:r>
              <a:rPr lang="en-US" b="1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To </a:t>
            </a:r>
            <a:r>
              <a:rPr lang="en-US" b="1" dirty="0"/>
              <a:t>check the connectivity with a remote </a:t>
            </a:r>
            <a:r>
              <a:rPr lang="en-US" b="1" dirty="0" smtClean="0"/>
              <a:t>host</a:t>
            </a:r>
            <a:endParaRPr lang="en-US" dirty="0"/>
          </a:p>
          <a:p>
            <a:pPr lvl="1"/>
            <a:r>
              <a:rPr lang="en-US" dirty="0" smtClean="0"/>
              <a:t>C:</a:t>
            </a:r>
            <a:r>
              <a:rPr lang="en-US" dirty="0"/>
              <a:t>\&gt;ping </a:t>
            </a:r>
            <a:r>
              <a:rPr lang="en-US" dirty="0" smtClean="0"/>
              <a:t>163.121.25.40</a:t>
            </a:r>
            <a:endParaRPr lang="en-US" dirty="0"/>
          </a:p>
          <a:p>
            <a:r>
              <a:rPr lang="en-US" b="1" dirty="0" smtClean="0"/>
              <a:t>To </a:t>
            </a:r>
            <a:r>
              <a:rPr lang="en-US" b="1" dirty="0"/>
              <a:t>continue ping operation, just add the switch "-</a:t>
            </a:r>
            <a:r>
              <a:rPr lang="en-US" b="1" dirty="0" smtClean="0"/>
              <a:t>t”</a:t>
            </a:r>
            <a:endParaRPr lang="en-US" dirty="0"/>
          </a:p>
          <a:p>
            <a:pPr lvl="1"/>
            <a:r>
              <a:rPr lang="en-US" dirty="0" smtClean="0"/>
              <a:t>C:</a:t>
            </a:r>
            <a:r>
              <a:rPr lang="en-US" dirty="0"/>
              <a:t>\&gt;ping 163.121.25.40 </a:t>
            </a:r>
            <a:r>
              <a:rPr lang="en-US" dirty="0" smtClean="0"/>
              <a:t>–t</a:t>
            </a:r>
            <a:endParaRPr lang="en-US" b="1" dirty="0" smtClean="0"/>
          </a:p>
          <a:p>
            <a:pPr lvl="1"/>
            <a:r>
              <a:rPr lang="en-US" dirty="0" smtClean="0"/>
              <a:t>c</a:t>
            </a:r>
            <a:r>
              <a:rPr lang="en-US" dirty="0"/>
              <a:t>:\&gt;ping -t 163.121.25.40</a:t>
            </a:r>
          </a:p>
          <a:p>
            <a:r>
              <a:rPr lang="en-US" b="1" dirty="0" smtClean="0"/>
              <a:t>To </a:t>
            </a:r>
            <a:r>
              <a:rPr lang="en-US" b="1" dirty="0"/>
              <a:t>control the size of pinging packets, just add the switch "-</a:t>
            </a:r>
            <a:r>
              <a:rPr lang="en-US" b="1" dirty="0" smtClean="0"/>
              <a:t>l” followed </a:t>
            </a:r>
            <a:r>
              <a:rPr lang="en-US" b="1" dirty="0"/>
              <a:t>by the required packet </a:t>
            </a:r>
            <a:r>
              <a:rPr lang="en-US" b="1" dirty="0" smtClean="0"/>
              <a:t>size</a:t>
            </a:r>
            <a:endParaRPr lang="en-US" dirty="0"/>
          </a:p>
          <a:p>
            <a:pPr lvl="1"/>
            <a:r>
              <a:rPr lang="en-US" dirty="0" smtClean="0"/>
              <a:t>C:</a:t>
            </a:r>
            <a:r>
              <a:rPr lang="en-US" dirty="0"/>
              <a:t>\&gt;ping 163.121.25.40 -l 2000</a:t>
            </a:r>
          </a:p>
          <a:p>
            <a:r>
              <a:rPr lang="en-US" dirty="0"/>
              <a:t> </a:t>
            </a:r>
            <a:r>
              <a:rPr lang="en-US" b="1" dirty="0" smtClean="0"/>
              <a:t>To </a:t>
            </a:r>
            <a:r>
              <a:rPr lang="en-US" b="1" dirty="0"/>
              <a:t>control the number of pinging packets, just add the switch "-n" followed by the required packet </a:t>
            </a:r>
            <a:r>
              <a:rPr lang="en-US" b="1" dirty="0" smtClean="0"/>
              <a:t>number</a:t>
            </a:r>
            <a:endParaRPr lang="en-US" dirty="0"/>
          </a:p>
          <a:p>
            <a:pPr lvl="1"/>
            <a:r>
              <a:rPr lang="en-US" dirty="0" smtClean="0"/>
              <a:t>C:</a:t>
            </a:r>
            <a:r>
              <a:rPr lang="en-US" dirty="0"/>
              <a:t>\&gt;ping 163.121.25.40 -n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06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Ping, </a:t>
            </a:r>
            <a:r>
              <a:rPr lang="en-US" dirty="0" err="1" smtClean="0"/>
              <a:t>Tracert</a:t>
            </a:r>
            <a:r>
              <a:rPr lang="en-US" dirty="0" smtClean="0"/>
              <a:t>, </a:t>
            </a:r>
            <a:r>
              <a:rPr lang="en-US" dirty="0" err="1" smtClean="0"/>
              <a:t>PathPing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ping</a:t>
            </a:r>
          </a:p>
          <a:p>
            <a:pPr lvl="1"/>
            <a:r>
              <a:rPr lang="en-US" dirty="0"/>
              <a:t>The easiest way to know if one of your computers is connected to the network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tracert</a:t>
            </a:r>
            <a:endParaRPr lang="en-US" dirty="0"/>
          </a:p>
          <a:p>
            <a:pPr lvl="1"/>
            <a:r>
              <a:rPr lang="en-US" dirty="0"/>
              <a:t>Informs about the route to a remote host. The problem about </a:t>
            </a:r>
            <a:r>
              <a:rPr lang="en-US" dirty="0" err="1"/>
              <a:t>tracert</a:t>
            </a:r>
            <a:r>
              <a:rPr lang="en-US" dirty="0"/>
              <a:t> is that this uses a specific port that can be blocked in the </a:t>
            </a:r>
            <a:r>
              <a:rPr lang="en-US" dirty="0" smtClean="0"/>
              <a:t>route.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want to know if you can establish a connection between you and a router port use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pathping</a:t>
            </a:r>
            <a:endParaRPr lang="en-US" dirty="0"/>
          </a:p>
          <a:p>
            <a:pPr lvl="1"/>
            <a:r>
              <a:rPr lang="en-US" dirty="0"/>
              <a:t>A better version of </a:t>
            </a:r>
            <a:r>
              <a:rPr lang="en-US" dirty="0" err="1"/>
              <a:t>tracert</a:t>
            </a:r>
            <a:r>
              <a:rPr lang="en-US" dirty="0"/>
              <a:t> that gives you statics about packet lost and latency.</a:t>
            </a:r>
          </a:p>
        </p:txBody>
      </p:sp>
    </p:spTree>
    <p:extLst>
      <p:ext uri="{BB962C8B-B14F-4D97-AF65-F5344CB8AC3E}">
        <p14:creationId xmlns:p14="http://schemas.microsoft.com/office/powerpoint/2010/main" val="990918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Opened </a:t>
            </a:r>
            <a:r>
              <a:rPr lang="en-US" b="1" dirty="0" smtClean="0"/>
              <a:t>Ports </a:t>
            </a:r>
            <a:r>
              <a:rPr lang="en-US" b="1" dirty="0"/>
              <a:t>and </a:t>
            </a:r>
            <a:r>
              <a:rPr lang="en-US" b="1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netstat</a:t>
            </a:r>
            <a:r>
              <a:rPr lang="en-US" dirty="0"/>
              <a:t> -nab</a:t>
            </a:r>
          </a:p>
          <a:p>
            <a:pPr lvl="1"/>
            <a:r>
              <a:rPr lang="en-US" dirty="0"/>
              <a:t>With this basic command, you can know every open port on your computer and the executable that has the port opened. In Windows 7 this command needs Administration rights (Click Start, type </a:t>
            </a:r>
            <a:r>
              <a:rPr lang="en-US" dirty="0" err="1"/>
              <a:t>cmd</a:t>
            </a:r>
            <a:r>
              <a:rPr lang="en-US" dirty="0"/>
              <a:t>, right click </a:t>
            </a:r>
            <a:r>
              <a:rPr lang="en-US" dirty="0" err="1"/>
              <a:t>cmd.exe</a:t>
            </a:r>
            <a:r>
              <a:rPr lang="en-US" dirty="0"/>
              <a:t> and click Run as administrator.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netstat</a:t>
            </a:r>
            <a:r>
              <a:rPr lang="en-US" dirty="0" smtClean="0"/>
              <a:t> </a:t>
            </a:r>
            <a:r>
              <a:rPr lang="en-US" dirty="0"/>
              <a:t>-r</a:t>
            </a:r>
          </a:p>
          <a:p>
            <a:pPr lvl="1"/>
            <a:r>
              <a:rPr lang="en-US" dirty="0"/>
              <a:t>Display the routing </a:t>
            </a:r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32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Port Scanning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LAN Port Scanner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72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 Commands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0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</a:rPr>
              <a:t>Assign IP address manually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idx="1"/>
          </p:nvPr>
        </p:nvSpPr>
        <p:spPr>
          <a:xfrm>
            <a:off x="4800600" y="2286000"/>
            <a:ext cx="4343400" cy="4267200"/>
          </a:xfrm>
        </p:spPr>
        <p:txBody>
          <a:bodyPr/>
          <a:lstStyle/>
          <a:p>
            <a:r>
              <a:rPr lang="en-US">
                <a:latin typeface="Arial" charset="0"/>
              </a:rPr>
              <a:t>Set IP address</a:t>
            </a:r>
          </a:p>
          <a:p>
            <a:r>
              <a:rPr lang="en-US">
                <a:latin typeface="Arial" charset="0"/>
              </a:rPr>
              <a:t>Set Subnet mask</a:t>
            </a:r>
          </a:p>
          <a:p>
            <a:r>
              <a:rPr lang="en-US">
                <a:latin typeface="Arial" charset="0"/>
              </a:rPr>
              <a:t>Set IP default-Gateway</a:t>
            </a:r>
          </a:p>
          <a:p>
            <a:r>
              <a:rPr lang="en-US">
                <a:latin typeface="Arial" charset="0"/>
              </a:rPr>
              <a:t>Set DNS server</a:t>
            </a:r>
          </a:p>
        </p:txBody>
      </p:sp>
      <p:pic>
        <p:nvPicPr>
          <p:cNvPr id="1003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" t="1428" r="1799" b="1428"/>
          <a:stretch>
            <a:fillRect/>
          </a:stretch>
        </p:blipFill>
        <p:spPr bwMode="auto">
          <a:xfrm>
            <a:off x="304800" y="1752600"/>
            <a:ext cx="434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598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quickly reset your NIC back to DHCP with no manual settings, run this </a:t>
            </a:r>
            <a:r>
              <a:rPr lang="en-US" dirty="0" smtClean="0"/>
              <a:t>command:</a:t>
            </a:r>
          </a:p>
          <a:p>
            <a:pPr lvl="1"/>
            <a:r>
              <a:rPr lang="en-US" dirty="0" err="1" smtClean="0"/>
              <a:t>netsh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reset </a:t>
            </a:r>
            <a:r>
              <a:rPr lang="en-US" dirty="0" smtClean="0"/>
              <a:t>all</a:t>
            </a:r>
          </a:p>
          <a:p>
            <a:r>
              <a:rPr lang="en-US" dirty="0" smtClean="0"/>
              <a:t>To </a:t>
            </a:r>
            <a:r>
              <a:rPr lang="en-US" dirty="0"/>
              <a:t>quickly generate a text summary of your system, run this </a:t>
            </a:r>
            <a:r>
              <a:rPr lang="en-US" dirty="0" smtClean="0"/>
              <a:t>command:</a:t>
            </a:r>
          </a:p>
          <a:p>
            <a:pPr lvl="1"/>
            <a:r>
              <a:rPr lang="en-US" dirty="0" err="1" smtClean="0"/>
              <a:t>systeminfo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smtClean="0"/>
              <a:t>more</a:t>
            </a:r>
          </a:p>
          <a:p>
            <a:r>
              <a:rPr lang="en-US" dirty="0" smtClean="0"/>
              <a:t>To </a:t>
            </a:r>
            <a:r>
              <a:rPr lang="en-US" dirty="0"/>
              <a:t>see all network connections your client has open, run this </a:t>
            </a:r>
            <a:r>
              <a:rPr lang="en-US" dirty="0" smtClean="0"/>
              <a:t>command:</a:t>
            </a:r>
          </a:p>
          <a:p>
            <a:pPr lvl="1"/>
            <a:r>
              <a:rPr lang="en-US" dirty="0" smtClean="0"/>
              <a:t>net use</a:t>
            </a:r>
          </a:p>
          <a:p>
            <a:r>
              <a:rPr lang="en-US" dirty="0" smtClean="0"/>
              <a:t>To </a:t>
            </a:r>
            <a:r>
              <a:rPr lang="en-US" dirty="0"/>
              <a:t>see your routing table, run either of these </a:t>
            </a:r>
            <a:r>
              <a:rPr lang="en-US" dirty="0" smtClean="0"/>
              <a:t>commands:</a:t>
            </a:r>
          </a:p>
          <a:p>
            <a:pPr lvl="1"/>
            <a:r>
              <a:rPr lang="en-US" dirty="0" smtClean="0"/>
              <a:t>route print</a:t>
            </a:r>
          </a:p>
          <a:p>
            <a:pPr lvl="1"/>
            <a:r>
              <a:rPr lang="en-US" dirty="0" err="1" smtClean="0"/>
              <a:t>netstat</a:t>
            </a:r>
            <a:r>
              <a:rPr lang="en-US" dirty="0" smtClean="0"/>
              <a:t> –r</a:t>
            </a:r>
          </a:p>
        </p:txBody>
      </p:sp>
    </p:spTree>
    <p:extLst>
      <p:ext uri="{BB962C8B-B14F-4D97-AF65-F5344CB8AC3E}">
        <p14:creationId xmlns:p14="http://schemas.microsoft.com/office/powerpoint/2010/main" val="22611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Need to run a trace, but don’t have </a:t>
            </a:r>
            <a:r>
              <a:rPr lang="en-US" dirty="0" err="1"/>
              <a:t>Netmon</a:t>
            </a:r>
            <a:r>
              <a:rPr lang="en-US" dirty="0"/>
              <a:t> or </a:t>
            </a:r>
            <a:r>
              <a:rPr lang="en-US" dirty="0" err="1"/>
              <a:t>Wireshark</a:t>
            </a:r>
            <a:r>
              <a:rPr lang="en-US" dirty="0"/>
              <a:t>, and aren’t allowed to install either one? Run this command:</a:t>
            </a:r>
          </a:p>
          <a:p>
            <a:pPr lvl="1"/>
            <a:r>
              <a:rPr lang="en-US" dirty="0" err="1"/>
              <a:t>netsh</a:t>
            </a:r>
            <a:r>
              <a:rPr lang="en-US" dirty="0"/>
              <a:t> trace start capture=yes </a:t>
            </a:r>
            <a:r>
              <a:rPr lang="en-US" dirty="0" err="1"/>
              <a:t>tracefile</a:t>
            </a:r>
            <a:r>
              <a:rPr lang="en-US" dirty="0"/>
              <a:t>=c:\</a:t>
            </a:r>
            <a:r>
              <a:rPr lang="en-US" dirty="0" err="1"/>
              <a:t>capture.etl</a:t>
            </a:r>
            <a:endParaRPr lang="en-US" dirty="0"/>
          </a:p>
          <a:p>
            <a:pPr lvl="1"/>
            <a:r>
              <a:rPr lang="en-US" dirty="0" err="1"/>
              <a:t>netsh</a:t>
            </a:r>
            <a:r>
              <a:rPr lang="en-US" dirty="0"/>
              <a:t> trace stop</a:t>
            </a:r>
          </a:p>
          <a:p>
            <a:r>
              <a:rPr lang="en-US" dirty="0"/>
              <a:t>To quickly open a port on the firewall, run this command, changing the name, protocol, and port to suit. This example opens syslog:</a:t>
            </a:r>
          </a:p>
          <a:p>
            <a:pPr lvl="1"/>
            <a:r>
              <a:rPr lang="en-US" dirty="0" err="1"/>
              <a:t>netsh</a:t>
            </a:r>
            <a:r>
              <a:rPr lang="en-US" dirty="0"/>
              <a:t> firewall set </a:t>
            </a:r>
            <a:r>
              <a:rPr lang="en-US" dirty="0" err="1"/>
              <a:t>portopening</a:t>
            </a:r>
            <a:r>
              <a:rPr lang="en-US" dirty="0"/>
              <a:t> </a:t>
            </a:r>
            <a:r>
              <a:rPr lang="en-US" dirty="0" err="1"/>
              <a:t>udp</a:t>
            </a:r>
            <a:r>
              <a:rPr lang="en-US" dirty="0"/>
              <a:t> 161 syslog enable all</a:t>
            </a:r>
          </a:p>
          <a:p>
            <a:r>
              <a:rPr lang="en-US" dirty="0"/>
              <a:t>To add an entry to your routing table that will be permanent, run the route add command with the –p option. Omitting that, the entry will be lost at next reboot:</a:t>
            </a:r>
          </a:p>
          <a:p>
            <a:pPr lvl="1"/>
            <a:r>
              <a:rPr lang="en-US" dirty="0"/>
              <a:t>route add 0.0.0.0 mask 0.0.0.0 172.16.250.5 –p</a:t>
            </a:r>
          </a:p>
          <a:p>
            <a:r>
              <a:rPr lang="en-US" dirty="0"/>
              <a:t>Here’s a simple way to see all open network connections, refreshing every second:</a:t>
            </a:r>
          </a:p>
          <a:p>
            <a:pPr lvl="1"/>
            <a:r>
              <a:rPr lang="en-US" dirty="0" err="1"/>
              <a:t>netstat</a:t>
            </a:r>
            <a:r>
              <a:rPr lang="en-US" dirty="0"/>
              <a:t> –</a:t>
            </a:r>
            <a:r>
              <a:rPr lang="en-US" dirty="0" err="1"/>
              <a:t>ano</a:t>
            </a:r>
            <a:r>
              <a:rPr lang="en-US" dirty="0"/>
              <a:t> 1</a:t>
            </a:r>
          </a:p>
          <a:p>
            <a:r>
              <a:rPr lang="en-US" dirty="0"/>
              <a:t>You can use the shutdown to shutdown or reboot a machine, including your own, in a simple scheduled task like this:</a:t>
            </a:r>
          </a:p>
          <a:p>
            <a:pPr lvl="1"/>
            <a:r>
              <a:rPr lang="en-US" dirty="0"/>
              <a:t>shutdown –r –t 0 –m </a:t>
            </a:r>
            <a:r>
              <a:rPr lang="en-US" dirty="0">
                <a:hlinkClick r:id="rId2" action="ppaction://hlinkfile"/>
              </a:rPr>
              <a:t>\\</a:t>
            </a:r>
            <a:r>
              <a:rPr lang="en-US" dirty="0" smtClean="0">
                <a:hlinkClick r:id="rId2" action="ppaction://hlinkfile"/>
              </a:rPr>
              <a:t>localhost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0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3Com Router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Wireless Router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1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Ethernet Cabling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Cabling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1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Analysis Tool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3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26463" cy="1066800"/>
          </a:xfrm>
        </p:spPr>
        <p:txBody>
          <a:bodyPr/>
          <a:lstStyle/>
          <a:p>
            <a:r>
              <a:rPr lang="en-US">
                <a:latin typeface="Georgia" charset="0"/>
              </a:rPr>
              <a:t>Assign IP address Automatic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4800600" y="2438400"/>
            <a:ext cx="4191000" cy="5257800"/>
          </a:xfrm>
        </p:spPr>
        <p:txBody>
          <a:bodyPr/>
          <a:lstStyle/>
          <a:p>
            <a:r>
              <a:rPr lang="en-US">
                <a:latin typeface="Arial" charset="0"/>
              </a:rPr>
              <a:t>The Device get the IP address through the DHCP Server.</a:t>
            </a:r>
          </a:p>
        </p:txBody>
      </p:sp>
      <p:pic>
        <p:nvPicPr>
          <p:cNvPr id="1024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3211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16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26463" cy="1066800"/>
          </a:xfrm>
        </p:spPr>
        <p:txBody>
          <a:bodyPr/>
          <a:lstStyle/>
          <a:p>
            <a:r>
              <a:rPr lang="en-US">
                <a:latin typeface="Georgia" charset="0"/>
              </a:rPr>
              <a:t>ipconfig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 err="1" smtClean="0"/>
              <a:t>ipconfig</a:t>
            </a:r>
            <a:r>
              <a:rPr lang="en-US" dirty="0" smtClean="0"/>
              <a:t> is a command line utility in Microsoft Windows.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 </a:t>
            </a:r>
            <a:r>
              <a:rPr lang="en-US" dirty="0" err="1" smtClean="0"/>
              <a:t>ipconfig</a:t>
            </a:r>
            <a:r>
              <a:rPr lang="en-US" dirty="0" smtClean="0"/>
              <a:t> allows you to get the IP address information   of a Windows computer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</a:rPr>
              <a:t>MAC Address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</a:rPr>
              <a:t>IP address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</a:rPr>
              <a:t>Default gateway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</a:rPr>
              <a:t>Subnet mask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</a:rPr>
              <a:t>DNS server</a:t>
            </a:r>
          </a:p>
        </p:txBody>
      </p:sp>
    </p:spTree>
    <p:extLst>
      <p:ext uri="{BB962C8B-B14F-4D97-AF65-F5344CB8AC3E}">
        <p14:creationId xmlns:p14="http://schemas.microsoft.com/office/powerpoint/2010/main" val="37022259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&gt;</a:t>
            </a:r>
            <a:r>
              <a:rPr lang="en-US" dirty="0" err="1"/>
              <a:t>ipconfig</a:t>
            </a:r>
            <a:r>
              <a:rPr lang="en-US" dirty="0"/>
              <a:t> </a:t>
            </a:r>
            <a:r>
              <a:rPr lang="en-US" dirty="0" smtClean="0"/>
              <a:t>//give </a:t>
            </a:r>
            <a:r>
              <a:rPr lang="en-US" dirty="0"/>
              <a:t>detail on your network settings </a:t>
            </a:r>
          </a:p>
          <a:p>
            <a:endParaRPr lang="en-US" dirty="0"/>
          </a:p>
        </p:txBody>
      </p:sp>
      <p:pic>
        <p:nvPicPr>
          <p:cNvPr id="4" name="Picture 3" descr="Untitled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285999"/>
            <a:ext cx="8412031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2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/>
              <a:t> &gt;</a:t>
            </a:r>
            <a:r>
              <a:rPr lang="pl-PL" dirty="0" err="1"/>
              <a:t>ipconfig</a:t>
            </a:r>
            <a:r>
              <a:rPr lang="pl-PL" dirty="0"/>
              <a:t> /</a:t>
            </a:r>
            <a:r>
              <a:rPr lang="pl-PL" dirty="0" err="1"/>
              <a:t>all</a:t>
            </a:r>
            <a:r>
              <a:rPr lang="pl-PL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5999"/>
            <a:ext cx="8915400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1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ipconfig</a:t>
            </a:r>
            <a:r>
              <a:rPr lang="en-US" dirty="0"/>
              <a:t> /all</a:t>
            </a:r>
          </a:p>
          <a:p>
            <a:pPr lvl="1"/>
            <a:r>
              <a:rPr lang="en-US" dirty="0"/>
              <a:t>This is the main network tool. Using without parameters gives you basic information about your network. With the all parameters, a more detailed information about DNS, DHCP, and other network settings </a:t>
            </a:r>
            <a:r>
              <a:rPr lang="en-US" dirty="0" smtClean="0"/>
              <a:t>appears.</a:t>
            </a:r>
          </a:p>
          <a:p>
            <a:r>
              <a:rPr lang="en-US" dirty="0" err="1" smtClean="0"/>
              <a:t>ipconfig</a:t>
            </a:r>
            <a:r>
              <a:rPr lang="en-US" dirty="0" smtClean="0"/>
              <a:t> </a:t>
            </a:r>
            <a:r>
              <a:rPr lang="en-US" dirty="0"/>
              <a:t>/renew</a:t>
            </a:r>
          </a:p>
          <a:p>
            <a:pPr lvl="1"/>
            <a:r>
              <a:rPr lang="en-US" dirty="0"/>
              <a:t>This command renews the IP that a DHCP server has assigned to your computer. This is the command that Windows uses when it tells you that is trying to solve a problem with the </a:t>
            </a:r>
            <a:r>
              <a:rPr lang="en-US" dirty="0" smtClean="0"/>
              <a:t>network.</a:t>
            </a:r>
          </a:p>
          <a:p>
            <a:r>
              <a:rPr lang="en-US" dirty="0" err="1" smtClean="0"/>
              <a:t>ipconfig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flushdns</a:t>
            </a:r>
            <a:endParaRPr lang="en-US" dirty="0"/>
          </a:p>
          <a:p>
            <a:pPr lvl="1"/>
            <a:r>
              <a:rPr lang="en-US" dirty="0"/>
              <a:t>Your computer has a table with the names of computers and their corresponding IP addresses. This command will remove all the entries on that table. It’s very useful if you change your DNS </a:t>
            </a:r>
            <a:r>
              <a:rPr lang="en-US" dirty="0" smtClean="0"/>
              <a:t>servers.</a:t>
            </a:r>
          </a:p>
          <a:p>
            <a:r>
              <a:rPr lang="en-US" dirty="0" err="1" smtClean="0"/>
              <a:t>ipconfig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displaydns</a:t>
            </a:r>
            <a:endParaRPr lang="en-US" dirty="0"/>
          </a:p>
          <a:p>
            <a:pPr lvl="1"/>
            <a:r>
              <a:rPr lang="en-US" dirty="0"/>
              <a:t>This command display the content of the table we were talking before.</a:t>
            </a:r>
          </a:p>
        </p:txBody>
      </p:sp>
    </p:spTree>
    <p:extLst>
      <p:ext uri="{BB962C8B-B14F-4D97-AF65-F5344CB8AC3E}">
        <p14:creationId xmlns:p14="http://schemas.microsoft.com/office/powerpoint/2010/main" val="92633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1759</Words>
  <Application>Microsoft Macintosh PowerPoint</Application>
  <PresentationFormat>On-screen Show (4:3)</PresentationFormat>
  <Paragraphs>226</Paragraphs>
  <Slides>44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TC103524809990</vt:lpstr>
      <vt:lpstr>Fundamentals of Computer networks labs and practices</vt:lpstr>
      <vt:lpstr>Internet Lab</vt:lpstr>
      <vt:lpstr>Configuring TCP/IP Protocol</vt:lpstr>
      <vt:lpstr>Assign IP address manually</vt:lpstr>
      <vt:lpstr>Assign IP address Automatic</vt:lpstr>
      <vt:lpstr>ipconfig</vt:lpstr>
      <vt:lpstr>TCP/IP Configuration</vt:lpstr>
      <vt:lpstr>TCP/IP Configuration</vt:lpstr>
      <vt:lpstr>TCP/IP Configuration</vt:lpstr>
      <vt:lpstr>APIPA</vt:lpstr>
      <vt:lpstr>Internet Services</vt:lpstr>
      <vt:lpstr>Web Servers and Clients</vt:lpstr>
      <vt:lpstr>Browser as a web client</vt:lpstr>
      <vt:lpstr>Dealing with FTP protocol</vt:lpstr>
      <vt:lpstr> Bullet Proof FTP Server</vt:lpstr>
      <vt:lpstr>Add User Account</vt:lpstr>
      <vt:lpstr>FTP Client</vt:lpstr>
      <vt:lpstr>FTP Client CMD</vt:lpstr>
      <vt:lpstr>MS Windows built-in FTP client </vt:lpstr>
      <vt:lpstr>Browser as a  FTP client</vt:lpstr>
      <vt:lpstr>Cute FTP Client</vt:lpstr>
      <vt:lpstr> host address : IP of FTP server </vt:lpstr>
      <vt:lpstr>user name and password of client which created on server </vt:lpstr>
      <vt:lpstr>Drag &amp; drop from server to Desktop</vt:lpstr>
      <vt:lpstr>Naming Services</vt:lpstr>
      <vt:lpstr>URL</vt:lpstr>
      <vt:lpstr>DNS</vt:lpstr>
      <vt:lpstr>nslookup</vt:lpstr>
      <vt:lpstr>nslookup</vt:lpstr>
      <vt:lpstr>Remote Administration</vt:lpstr>
      <vt:lpstr>Windows Built-in Remote Desktop</vt:lpstr>
      <vt:lpstr>TCP/IP Labs</vt:lpstr>
      <vt:lpstr>ARP</vt:lpstr>
      <vt:lpstr>Routing Table Commands</vt:lpstr>
      <vt:lpstr>Ping Command</vt:lpstr>
      <vt:lpstr>Ping, Tracert, PathPing</vt:lpstr>
      <vt:lpstr>Opened Ports and Sessions</vt:lpstr>
      <vt:lpstr>Port Scanning </vt:lpstr>
      <vt:lpstr>Windows Networking</vt:lpstr>
      <vt:lpstr>Advanced Commands</vt:lpstr>
      <vt:lpstr>Advanced Commands</vt:lpstr>
      <vt:lpstr>Basic Wireless Router Configuration</vt:lpstr>
      <vt:lpstr>Network Cabling</vt:lpstr>
      <vt:lpstr>Wireshark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2012-10-16T07:22:02Z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