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8" r:id="rId2"/>
    <p:sldId id="259" r:id="rId3"/>
    <p:sldId id="260" r:id="rId4"/>
    <p:sldId id="261" r:id="rId5"/>
    <p:sldId id="263" r:id="rId6"/>
    <p:sldId id="262" r:id="rId7"/>
    <p:sldId id="266" r:id="rId8"/>
    <p:sldId id="265" r:id="rId9"/>
    <p:sldId id="267" r:id="rId10"/>
    <p:sldId id="274" r:id="rId11"/>
    <p:sldId id="273" r:id="rId12"/>
    <p:sldId id="269" r:id="rId13"/>
    <p:sldId id="271" r:id="rId14"/>
    <p:sldId id="275" r:id="rId15"/>
    <p:sldId id="272" r:id="rId16"/>
    <p:sldId id="276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et problématique" id="{6E0932BA-146F-4AB7-A736-DCD6D73DA5C6}">
          <p14:sldIdLst>
            <p14:sldId id="258"/>
            <p14:sldId id="259"/>
            <p14:sldId id="260"/>
          </p14:sldIdLst>
        </p14:section>
        <p14:section name="Base de données" id="{97F880F9-ABFD-4B6D-9FBB-9300AF27D5B1}">
          <p14:sldIdLst>
            <p14:sldId id="261"/>
            <p14:sldId id="263"/>
            <p14:sldId id="262"/>
          </p14:sldIdLst>
        </p14:section>
        <p14:section name="Réduction de dimensionnalité" id="{8FF482E6-7728-4569-BD94-2B2054564B6D}">
          <p14:sldIdLst>
            <p14:sldId id="266"/>
            <p14:sldId id="265"/>
          </p14:sldIdLst>
        </p14:section>
        <p14:section name="Clustering" id="{980B3F7C-A043-4015-BD50-CAF0FB219B87}">
          <p14:sldIdLst>
            <p14:sldId id="267"/>
            <p14:sldId id="274"/>
            <p14:sldId id="273"/>
            <p14:sldId id="269"/>
            <p14:sldId id="271"/>
            <p14:sldId id="275"/>
          </p14:sldIdLst>
        </p14:section>
        <p14:section name="Robustesse dans le temps" id="{81043309-2937-4E49-918E-9D69923149DA}">
          <p14:sldIdLst>
            <p14:sldId id="272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image" Target="../media/image8.png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image" Target="../media/image8.png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D875FD-2CE6-49A9-A4AD-F0F08F90F1F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84F76AE3-45A8-48F4-ACD7-9B036FC93648}">
      <dgm:prSet phldrT="[Texte]"/>
      <dgm:spPr/>
      <dgm:t>
        <a:bodyPr/>
        <a:lstStyle/>
        <a:p>
          <a:r>
            <a:rPr lang="fr-FR" dirty="0" smtClean="0"/>
            <a:t>Proposer des campagnes marketing plus adaptées</a:t>
          </a:r>
          <a:endParaRPr lang="fr-FR" dirty="0"/>
        </a:p>
      </dgm:t>
    </dgm:pt>
    <dgm:pt modelId="{CAF28F3B-0336-47BF-AF57-600AB6D40154}" type="parTrans" cxnId="{98317833-C65D-4D47-A4D7-BD1E7528BFF4}">
      <dgm:prSet/>
      <dgm:spPr/>
      <dgm:t>
        <a:bodyPr/>
        <a:lstStyle/>
        <a:p>
          <a:endParaRPr lang="fr-FR"/>
        </a:p>
      </dgm:t>
    </dgm:pt>
    <dgm:pt modelId="{4ED6727F-06AE-4FE6-977C-410727169FBB}" type="sibTrans" cxnId="{98317833-C65D-4D47-A4D7-BD1E7528BFF4}">
      <dgm:prSet/>
      <dgm:spPr/>
      <dgm:t>
        <a:bodyPr/>
        <a:lstStyle/>
        <a:p>
          <a:endParaRPr lang="fr-FR"/>
        </a:p>
      </dgm:t>
    </dgm:pt>
    <dgm:pt modelId="{25B6091B-F23D-4201-81C1-CA543B1EBA5E}">
      <dgm:prSet phldrT="[Texte]"/>
      <dgm:spPr/>
      <dgm:t>
        <a:bodyPr/>
        <a:lstStyle/>
        <a:p>
          <a:r>
            <a:rPr lang="fr-FR" dirty="0" smtClean="0"/>
            <a:t>Repérer les tendances du marché</a:t>
          </a:r>
          <a:endParaRPr lang="fr-FR" dirty="0"/>
        </a:p>
      </dgm:t>
    </dgm:pt>
    <dgm:pt modelId="{9B43294D-32E4-4BA8-ACE6-15D4E99C7CBE}" type="parTrans" cxnId="{B6973B21-1026-48D9-81EC-AFBBF484E2ED}">
      <dgm:prSet/>
      <dgm:spPr/>
      <dgm:t>
        <a:bodyPr/>
        <a:lstStyle/>
        <a:p>
          <a:endParaRPr lang="fr-FR"/>
        </a:p>
      </dgm:t>
    </dgm:pt>
    <dgm:pt modelId="{7E5D9D48-8148-40B6-ABF9-805DC3689B3B}" type="sibTrans" cxnId="{B6973B21-1026-48D9-81EC-AFBBF484E2ED}">
      <dgm:prSet/>
      <dgm:spPr/>
      <dgm:t>
        <a:bodyPr/>
        <a:lstStyle/>
        <a:p>
          <a:endParaRPr lang="fr-FR"/>
        </a:p>
      </dgm:t>
    </dgm:pt>
    <dgm:pt modelId="{E338D78E-7A70-4FAF-874D-52DCF8EA7799}">
      <dgm:prSet phldrT="[Texte]"/>
      <dgm:spPr/>
      <dgm:t>
        <a:bodyPr/>
        <a:lstStyle/>
        <a:p>
          <a:r>
            <a:rPr lang="fr-FR" dirty="0" smtClean="0"/>
            <a:t>Améliorer la qualité de service</a:t>
          </a:r>
          <a:endParaRPr lang="fr-FR" dirty="0"/>
        </a:p>
      </dgm:t>
    </dgm:pt>
    <dgm:pt modelId="{FF8DEF17-FEC1-4F76-A940-4658498CED13}" type="parTrans" cxnId="{F2720C1E-78C3-4B46-BB95-1F68F5010804}">
      <dgm:prSet/>
      <dgm:spPr/>
      <dgm:t>
        <a:bodyPr/>
        <a:lstStyle/>
        <a:p>
          <a:endParaRPr lang="fr-FR"/>
        </a:p>
      </dgm:t>
    </dgm:pt>
    <dgm:pt modelId="{C5C38E6B-60DA-46F7-9D84-216D3A74F306}" type="sibTrans" cxnId="{F2720C1E-78C3-4B46-BB95-1F68F5010804}">
      <dgm:prSet/>
      <dgm:spPr/>
      <dgm:t>
        <a:bodyPr/>
        <a:lstStyle/>
        <a:p>
          <a:endParaRPr lang="fr-FR"/>
        </a:p>
      </dgm:t>
    </dgm:pt>
    <dgm:pt modelId="{23842B47-537B-4FEF-A863-DBACA8044D3C}" type="pres">
      <dgm:prSet presAssocID="{BDD875FD-2CE6-49A9-A4AD-F0F08F90F1F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8F820AE4-6C7F-4028-8238-9ADDFE580CB7}" type="pres">
      <dgm:prSet presAssocID="{BDD875FD-2CE6-49A9-A4AD-F0F08F90F1F7}" presName="Name1" presStyleCnt="0"/>
      <dgm:spPr/>
      <dgm:t>
        <a:bodyPr/>
        <a:lstStyle/>
        <a:p>
          <a:endParaRPr lang="fr-FR"/>
        </a:p>
      </dgm:t>
    </dgm:pt>
    <dgm:pt modelId="{8AB5EBD6-B6A0-4787-ACE7-E2FA29EFC2B0}" type="pres">
      <dgm:prSet presAssocID="{BDD875FD-2CE6-49A9-A4AD-F0F08F90F1F7}" presName="cycle" presStyleCnt="0"/>
      <dgm:spPr/>
      <dgm:t>
        <a:bodyPr/>
        <a:lstStyle/>
        <a:p>
          <a:endParaRPr lang="fr-FR"/>
        </a:p>
      </dgm:t>
    </dgm:pt>
    <dgm:pt modelId="{510FDA50-8700-49A0-A8DC-6F1D1EF6501B}" type="pres">
      <dgm:prSet presAssocID="{BDD875FD-2CE6-49A9-A4AD-F0F08F90F1F7}" presName="srcNode" presStyleLbl="node1" presStyleIdx="0" presStyleCnt="3"/>
      <dgm:spPr/>
      <dgm:t>
        <a:bodyPr/>
        <a:lstStyle/>
        <a:p>
          <a:endParaRPr lang="fr-FR"/>
        </a:p>
      </dgm:t>
    </dgm:pt>
    <dgm:pt modelId="{2779C4F6-26CF-4B71-A1EC-8CD7F651F488}" type="pres">
      <dgm:prSet presAssocID="{BDD875FD-2CE6-49A9-A4AD-F0F08F90F1F7}" presName="conn" presStyleLbl="parChTrans1D2" presStyleIdx="0" presStyleCnt="1"/>
      <dgm:spPr/>
      <dgm:t>
        <a:bodyPr/>
        <a:lstStyle/>
        <a:p>
          <a:endParaRPr lang="fr-FR"/>
        </a:p>
      </dgm:t>
    </dgm:pt>
    <dgm:pt modelId="{45C573B9-C69B-4D0F-9342-DF6657DA3FD4}" type="pres">
      <dgm:prSet presAssocID="{BDD875FD-2CE6-49A9-A4AD-F0F08F90F1F7}" presName="extraNode" presStyleLbl="node1" presStyleIdx="0" presStyleCnt="3"/>
      <dgm:spPr/>
      <dgm:t>
        <a:bodyPr/>
        <a:lstStyle/>
        <a:p>
          <a:endParaRPr lang="fr-FR"/>
        </a:p>
      </dgm:t>
    </dgm:pt>
    <dgm:pt modelId="{04CAAE3A-99BD-43A9-9EB3-601D6C67A2CB}" type="pres">
      <dgm:prSet presAssocID="{BDD875FD-2CE6-49A9-A4AD-F0F08F90F1F7}" presName="dstNode" presStyleLbl="node1" presStyleIdx="0" presStyleCnt="3"/>
      <dgm:spPr/>
      <dgm:t>
        <a:bodyPr/>
        <a:lstStyle/>
        <a:p>
          <a:endParaRPr lang="fr-FR"/>
        </a:p>
      </dgm:t>
    </dgm:pt>
    <dgm:pt modelId="{E0AA1FBD-64DD-4083-A1E1-6750E87405D4}" type="pres">
      <dgm:prSet presAssocID="{84F76AE3-45A8-48F4-ACD7-9B036FC93648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1149E6-E5FA-43EE-8F59-3340B8523212}" type="pres">
      <dgm:prSet presAssocID="{84F76AE3-45A8-48F4-ACD7-9B036FC93648}" presName="accent_1" presStyleCnt="0"/>
      <dgm:spPr/>
      <dgm:t>
        <a:bodyPr/>
        <a:lstStyle/>
        <a:p>
          <a:endParaRPr lang="fr-FR"/>
        </a:p>
      </dgm:t>
    </dgm:pt>
    <dgm:pt modelId="{F0B905B7-C49A-4770-9FA8-310566F9F50C}" type="pres">
      <dgm:prSet presAssocID="{84F76AE3-45A8-48F4-ACD7-9B036FC93648}" presName="accentRepeatNode" presStyleLbl="solidFgAcc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7D1E5EF6-FF8F-4938-A778-4C88F02B5A9D}" type="pres">
      <dgm:prSet presAssocID="{25B6091B-F23D-4201-81C1-CA543B1EBA5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7C3A0AA-244E-4D50-A021-FE3CACDB2EB1}" type="pres">
      <dgm:prSet presAssocID="{25B6091B-F23D-4201-81C1-CA543B1EBA5E}" presName="accent_2" presStyleCnt="0"/>
      <dgm:spPr/>
      <dgm:t>
        <a:bodyPr/>
        <a:lstStyle/>
        <a:p>
          <a:endParaRPr lang="fr-FR"/>
        </a:p>
      </dgm:t>
    </dgm:pt>
    <dgm:pt modelId="{5AFBFAD8-C883-4BD8-8A72-D56D58CB6B20}" type="pres">
      <dgm:prSet presAssocID="{25B6091B-F23D-4201-81C1-CA543B1EBA5E}" presName="accentRepeatNode" presStyleLbl="solidFgAcc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686BBE09-D259-42FF-A20B-AB2FE825E78B}" type="pres">
      <dgm:prSet presAssocID="{E338D78E-7A70-4FAF-874D-52DCF8EA7799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487DD7-62BE-456E-922E-847403D32A73}" type="pres">
      <dgm:prSet presAssocID="{E338D78E-7A70-4FAF-874D-52DCF8EA7799}" presName="accent_3" presStyleCnt="0"/>
      <dgm:spPr/>
      <dgm:t>
        <a:bodyPr/>
        <a:lstStyle/>
        <a:p>
          <a:endParaRPr lang="fr-FR"/>
        </a:p>
      </dgm:t>
    </dgm:pt>
    <dgm:pt modelId="{8B3052A9-7244-4B52-B26A-D565D2ADAC7C}" type="pres">
      <dgm:prSet presAssocID="{E338D78E-7A70-4FAF-874D-52DCF8EA7799}" presName="accentRepeatNode" presStyleLbl="solidFgAcc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fr-FR"/>
        </a:p>
      </dgm:t>
    </dgm:pt>
  </dgm:ptLst>
  <dgm:cxnLst>
    <dgm:cxn modelId="{7B67D99A-DAAD-42A2-8D6A-966A717E48FB}" type="presOf" srcId="{E338D78E-7A70-4FAF-874D-52DCF8EA7799}" destId="{686BBE09-D259-42FF-A20B-AB2FE825E78B}" srcOrd="0" destOrd="0" presId="urn:microsoft.com/office/officeart/2008/layout/VerticalCurvedList"/>
    <dgm:cxn modelId="{5C334018-BECC-4462-8081-B7AA47193776}" type="presOf" srcId="{4ED6727F-06AE-4FE6-977C-410727169FBB}" destId="{2779C4F6-26CF-4B71-A1EC-8CD7F651F488}" srcOrd="0" destOrd="0" presId="urn:microsoft.com/office/officeart/2008/layout/VerticalCurvedList"/>
    <dgm:cxn modelId="{B6973B21-1026-48D9-81EC-AFBBF484E2ED}" srcId="{BDD875FD-2CE6-49A9-A4AD-F0F08F90F1F7}" destId="{25B6091B-F23D-4201-81C1-CA543B1EBA5E}" srcOrd="1" destOrd="0" parTransId="{9B43294D-32E4-4BA8-ACE6-15D4E99C7CBE}" sibTransId="{7E5D9D48-8148-40B6-ABF9-805DC3689B3B}"/>
    <dgm:cxn modelId="{3713BA98-5554-4F3A-8157-3C26A66F1328}" type="presOf" srcId="{BDD875FD-2CE6-49A9-A4AD-F0F08F90F1F7}" destId="{23842B47-537B-4FEF-A863-DBACA8044D3C}" srcOrd="0" destOrd="0" presId="urn:microsoft.com/office/officeart/2008/layout/VerticalCurvedList"/>
    <dgm:cxn modelId="{158F5B3F-7FBF-4FB7-8C20-A900B9A6ED38}" type="presOf" srcId="{25B6091B-F23D-4201-81C1-CA543B1EBA5E}" destId="{7D1E5EF6-FF8F-4938-A778-4C88F02B5A9D}" srcOrd="0" destOrd="0" presId="urn:microsoft.com/office/officeart/2008/layout/VerticalCurvedList"/>
    <dgm:cxn modelId="{F2720C1E-78C3-4B46-BB95-1F68F5010804}" srcId="{BDD875FD-2CE6-49A9-A4AD-F0F08F90F1F7}" destId="{E338D78E-7A70-4FAF-874D-52DCF8EA7799}" srcOrd="2" destOrd="0" parTransId="{FF8DEF17-FEC1-4F76-A940-4658498CED13}" sibTransId="{C5C38E6B-60DA-46F7-9D84-216D3A74F306}"/>
    <dgm:cxn modelId="{98317833-C65D-4D47-A4D7-BD1E7528BFF4}" srcId="{BDD875FD-2CE6-49A9-A4AD-F0F08F90F1F7}" destId="{84F76AE3-45A8-48F4-ACD7-9B036FC93648}" srcOrd="0" destOrd="0" parTransId="{CAF28F3B-0336-47BF-AF57-600AB6D40154}" sibTransId="{4ED6727F-06AE-4FE6-977C-410727169FBB}"/>
    <dgm:cxn modelId="{3AA3A638-240C-4535-8C15-482A7799ECD4}" type="presOf" srcId="{84F76AE3-45A8-48F4-ACD7-9B036FC93648}" destId="{E0AA1FBD-64DD-4083-A1E1-6750E87405D4}" srcOrd="0" destOrd="0" presId="urn:microsoft.com/office/officeart/2008/layout/VerticalCurvedList"/>
    <dgm:cxn modelId="{AA50FF62-DD6E-4C63-9837-B3F96990144A}" type="presParOf" srcId="{23842B47-537B-4FEF-A863-DBACA8044D3C}" destId="{8F820AE4-6C7F-4028-8238-9ADDFE580CB7}" srcOrd="0" destOrd="0" presId="urn:microsoft.com/office/officeart/2008/layout/VerticalCurvedList"/>
    <dgm:cxn modelId="{E99E2C85-0DA6-4D12-B75A-588CED9D568C}" type="presParOf" srcId="{8F820AE4-6C7F-4028-8238-9ADDFE580CB7}" destId="{8AB5EBD6-B6A0-4787-ACE7-E2FA29EFC2B0}" srcOrd="0" destOrd="0" presId="urn:microsoft.com/office/officeart/2008/layout/VerticalCurvedList"/>
    <dgm:cxn modelId="{68E6C2FE-D795-4D92-AD92-5805148809F6}" type="presParOf" srcId="{8AB5EBD6-B6A0-4787-ACE7-E2FA29EFC2B0}" destId="{510FDA50-8700-49A0-A8DC-6F1D1EF6501B}" srcOrd="0" destOrd="0" presId="urn:microsoft.com/office/officeart/2008/layout/VerticalCurvedList"/>
    <dgm:cxn modelId="{90A6C981-FCB6-4E86-AE44-202BF275B732}" type="presParOf" srcId="{8AB5EBD6-B6A0-4787-ACE7-E2FA29EFC2B0}" destId="{2779C4F6-26CF-4B71-A1EC-8CD7F651F488}" srcOrd="1" destOrd="0" presId="urn:microsoft.com/office/officeart/2008/layout/VerticalCurvedList"/>
    <dgm:cxn modelId="{4CF84777-8C4A-47AB-BDEB-78FC245584DC}" type="presParOf" srcId="{8AB5EBD6-B6A0-4787-ACE7-E2FA29EFC2B0}" destId="{45C573B9-C69B-4D0F-9342-DF6657DA3FD4}" srcOrd="2" destOrd="0" presId="urn:microsoft.com/office/officeart/2008/layout/VerticalCurvedList"/>
    <dgm:cxn modelId="{15BEEBD6-11AA-4BDD-9A83-712450ED04FE}" type="presParOf" srcId="{8AB5EBD6-B6A0-4787-ACE7-E2FA29EFC2B0}" destId="{04CAAE3A-99BD-43A9-9EB3-601D6C67A2CB}" srcOrd="3" destOrd="0" presId="urn:microsoft.com/office/officeart/2008/layout/VerticalCurvedList"/>
    <dgm:cxn modelId="{C0B0155F-E17F-4BB2-9A70-57FB93C541E1}" type="presParOf" srcId="{8F820AE4-6C7F-4028-8238-9ADDFE580CB7}" destId="{E0AA1FBD-64DD-4083-A1E1-6750E87405D4}" srcOrd="1" destOrd="0" presId="urn:microsoft.com/office/officeart/2008/layout/VerticalCurvedList"/>
    <dgm:cxn modelId="{A70233E8-5656-45CF-841B-31658BE03022}" type="presParOf" srcId="{8F820AE4-6C7F-4028-8238-9ADDFE580CB7}" destId="{221149E6-E5FA-43EE-8F59-3340B8523212}" srcOrd="2" destOrd="0" presId="urn:microsoft.com/office/officeart/2008/layout/VerticalCurvedList"/>
    <dgm:cxn modelId="{1516BBC5-4490-459C-8065-C78EAA0908BA}" type="presParOf" srcId="{221149E6-E5FA-43EE-8F59-3340B8523212}" destId="{F0B905B7-C49A-4770-9FA8-310566F9F50C}" srcOrd="0" destOrd="0" presId="urn:microsoft.com/office/officeart/2008/layout/VerticalCurvedList"/>
    <dgm:cxn modelId="{663ECB6D-5B34-44AD-8ECC-5A0326D63E2C}" type="presParOf" srcId="{8F820AE4-6C7F-4028-8238-9ADDFE580CB7}" destId="{7D1E5EF6-FF8F-4938-A778-4C88F02B5A9D}" srcOrd="3" destOrd="0" presId="urn:microsoft.com/office/officeart/2008/layout/VerticalCurvedList"/>
    <dgm:cxn modelId="{195AEF38-B7EB-4F88-B26B-F80C24ADDB65}" type="presParOf" srcId="{8F820AE4-6C7F-4028-8238-9ADDFE580CB7}" destId="{E7C3A0AA-244E-4D50-A021-FE3CACDB2EB1}" srcOrd="4" destOrd="0" presId="urn:microsoft.com/office/officeart/2008/layout/VerticalCurvedList"/>
    <dgm:cxn modelId="{F7F25D42-EE89-4C4B-9F21-E6FD1A065790}" type="presParOf" srcId="{E7C3A0AA-244E-4D50-A021-FE3CACDB2EB1}" destId="{5AFBFAD8-C883-4BD8-8A72-D56D58CB6B20}" srcOrd="0" destOrd="0" presId="urn:microsoft.com/office/officeart/2008/layout/VerticalCurvedList"/>
    <dgm:cxn modelId="{DE80E470-5BE1-4F91-A12F-0E10067B8B1F}" type="presParOf" srcId="{8F820AE4-6C7F-4028-8238-9ADDFE580CB7}" destId="{686BBE09-D259-42FF-A20B-AB2FE825E78B}" srcOrd="5" destOrd="0" presId="urn:microsoft.com/office/officeart/2008/layout/VerticalCurvedList"/>
    <dgm:cxn modelId="{269F620F-933A-4569-B90D-07CAA31B4B3A}" type="presParOf" srcId="{8F820AE4-6C7F-4028-8238-9ADDFE580CB7}" destId="{C4487DD7-62BE-456E-922E-847403D32A73}" srcOrd="6" destOrd="0" presId="urn:microsoft.com/office/officeart/2008/layout/VerticalCurvedList"/>
    <dgm:cxn modelId="{8ABB5A7C-9BAC-47C6-851B-618CE15CC41F}" type="presParOf" srcId="{C4487DD7-62BE-456E-922E-847403D32A73}" destId="{8B3052A9-7244-4B52-B26A-D565D2ADAC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516B9D-2FA7-4BD6-8E67-C6E422F93B97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8E095BC-D27E-4A6D-8E68-69A66DA8D318}">
      <dgm:prSet phldrT="[Texte]"/>
      <dgm:spPr/>
      <dgm:t>
        <a:bodyPr/>
        <a:lstStyle/>
        <a:p>
          <a:r>
            <a:rPr lang="fr-FR" dirty="0" smtClean="0"/>
            <a:t>Commandes</a:t>
          </a:r>
          <a:endParaRPr lang="fr-FR" dirty="0"/>
        </a:p>
      </dgm:t>
    </dgm:pt>
    <dgm:pt modelId="{C909DD9C-D7E3-44C6-918B-6FE5E5EA6C65}" type="parTrans" cxnId="{CCD91D77-3063-4189-8A6C-450783CFC197}">
      <dgm:prSet/>
      <dgm:spPr/>
      <dgm:t>
        <a:bodyPr/>
        <a:lstStyle/>
        <a:p>
          <a:endParaRPr lang="fr-FR"/>
        </a:p>
      </dgm:t>
    </dgm:pt>
    <dgm:pt modelId="{536A6F33-72C8-40E0-B99D-FDCBF1C4E762}" type="sibTrans" cxnId="{CCD91D77-3063-4189-8A6C-450783CFC197}">
      <dgm:prSet/>
      <dgm:spPr/>
      <dgm:t>
        <a:bodyPr/>
        <a:lstStyle/>
        <a:p>
          <a:endParaRPr lang="fr-FR"/>
        </a:p>
      </dgm:t>
    </dgm:pt>
    <dgm:pt modelId="{F329219C-3F3A-4921-9CDE-687F4112BC72}">
      <dgm:prSet phldrT="[Texte]"/>
      <dgm:spPr/>
      <dgm:t>
        <a:bodyPr/>
        <a:lstStyle/>
        <a:p>
          <a:r>
            <a:rPr lang="fr-FR" dirty="0" smtClean="0"/>
            <a:t>Paiements</a:t>
          </a:r>
          <a:endParaRPr lang="fr-FR" dirty="0"/>
        </a:p>
      </dgm:t>
    </dgm:pt>
    <dgm:pt modelId="{C702EA09-E86D-4508-B0E1-48944C84DFF9}" type="parTrans" cxnId="{595F8F70-C917-4CAC-935B-598847C6FB75}">
      <dgm:prSet/>
      <dgm:spPr/>
      <dgm:t>
        <a:bodyPr/>
        <a:lstStyle/>
        <a:p>
          <a:endParaRPr lang="fr-FR"/>
        </a:p>
      </dgm:t>
    </dgm:pt>
    <dgm:pt modelId="{CBD9BFF8-2CF9-4BC5-B283-4F4AEA2D3C11}" type="sibTrans" cxnId="{595F8F70-C917-4CAC-935B-598847C6FB75}">
      <dgm:prSet/>
      <dgm:spPr/>
      <dgm:t>
        <a:bodyPr/>
        <a:lstStyle/>
        <a:p>
          <a:endParaRPr lang="fr-FR"/>
        </a:p>
      </dgm:t>
    </dgm:pt>
    <dgm:pt modelId="{80C5C062-2D13-4E2E-AED9-2460DB11CA43}">
      <dgm:prSet phldrT="[Texte]"/>
      <dgm:spPr/>
      <dgm:t>
        <a:bodyPr/>
        <a:lstStyle/>
        <a:p>
          <a:r>
            <a:rPr lang="fr-FR" dirty="0" smtClean="0"/>
            <a:t>Notes clients</a:t>
          </a:r>
          <a:endParaRPr lang="fr-FR" dirty="0"/>
        </a:p>
      </dgm:t>
    </dgm:pt>
    <dgm:pt modelId="{F450C732-B7FD-4A91-B9B1-E35E8AB1D87A}" type="parTrans" cxnId="{C5F3DC40-7A47-4F20-B7AB-CF71E361328B}">
      <dgm:prSet/>
      <dgm:spPr/>
      <dgm:t>
        <a:bodyPr/>
        <a:lstStyle/>
        <a:p>
          <a:endParaRPr lang="fr-FR"/>
        </a:p>
      </dgm:t>
    </dgm:pt>
    <dgm:pt modelId="{FB6B17BA-7491-4914-B37C-D926817EDC83}" type="sibTrans" cxnId="{C5F3DC40-7A47-4F20-B7AB-CF71E361328B}">
      <dgm:prSet/>
      <dgm:spPr/>
      <dgm:t>
        <a:bodyPr/>
        <a:lstStyle/>
        <a:p>
          <a:endParaRPr lang="fr-FR"/>
        </a:p>
      </dgm:t>
    </dgm:pt>
    <dgm:pt modelId="{E17A6810-C687-4F3B-945D-980FBC9C0D32}">
      <dgm:prSet phldrT="[Texte]"/>
      <dgm:spPr/>
      <dgm:t>
        <a:bodyPr/>
        <a:lstStyle/>
        <a:p>
          <a:r>
            <a:rPr lang="fr-FR" dirty="0" smtClean="0"/>
            <a:t>Catalogue produits</a:t>
          </a:r>
          <a:endParaRPr lang="fr-FR" dirty="0"/>
        </a:p>
      </dgm:t>
    </dgm:pt>
    <dgm:pt modelId="{8F4D89EF-37CA-4E4C-B837-AF692C1FEFCB}" type="parTrans" cxnId="{0C2AEAC0-A72A-4832-947F-0526D50A7E50}">
      <dgm:prSet/>
      <dgm:spPr/>
      <dgm:t>
        <a:bodyPr/>
        <a:lstStyle/>
        <a:p>
          <a:endParaRPr lang="fr-FR"/>
        </a:p>
      </dgm:t>
    </dgm:pt>
    <dgm:pt modelId="{C1E98FD6-C8CE-4819-AB1B-3C8E37DAE391}" type="sibTrans" cxnId="{0C2AEAC0-A72A-4832-947F-0526D50A7E50}">
      <dgm:prSet/>
      <dgm:spPr/>
      <dgm:t>
        <a:bodyPr/>
        <a:lstStyle/>
        <a:p>
          <a:endParaRPr lang="fr-FR"/>
        </a:p>
      </dgm:t>
    </dgm:pt>
    <dgm:pt modelId="{2EEED69E-706B-4184-BCFA-FD5ADE72B417}">
      <dgm:prSet phldrT="[Texte]"/>
      <dgm:spPr/>
      <dgm:t>
        <a:bodyPr/>
        <a:lstStyle/>
        <a:p>
          <a:r>
            <a:rPr lang="fr-FR" dirty="0" smtClean="0"/>
            <a:t>Produits commandés</a:t>
          </a:r>
          <a:endParaRPr lang="fr-FR" dirty="0"/>
        </a:p>
      </dgm:t>
    </dgm:pt>
    <dgm:pt modelId="{4BAAC7E2-9D92-4782-AF74-562267A92FFD}" type="parTrans" cxnId="{BEF32C45-1D5E-4C7C-BE73-699FB35FDABA}">
      <dgm:prSet/>
      <dgm:spPr/>
      <dgm:t>
        <a:bodyPr/>
        <a:lstStyle/>
        <a:p>
          <a:endParaRPr lang="fr-FR"/>
        </a:p>
      </dgm:t>
    </dgm:pt>
    <dgm:pt modelId="{72034F24-6B9F-46F3-96AB-03519377B5D5}" type="sibTrans" cxnId="{BEF32C45-1D5E-4C7C-BE73-699FB35FDABA}">
      <dgm:prSet/>
      <dgm:spPr/>
      <dgm:t>
        <a:bodyPr/>
        <a:lstStyle/>
        <a:p>
          <a:endParaRPr lang="fr-FR"/>
        </a:p>
      </dgm:t>
    </dgm:pt>
    <dgm:pt modelId="{60609A90-09C0-46CE-86D1-3DB41306CFA2}">
      <dgm:prSet phldrT="[Texte]"/>
      <dgm:spPr/>
      <dgm:t>
        <a:bodyPr/>
        <a:lstStyle/>
        <a:p>
          <a:r>
            <a:rPr lang="fr-FR" dirty="0" smtClean="0"/>
            <a:t>Clients</a:t>
          </a:r>
          <a:endParaRPr lang="fr-FR" dirty="0"/>
        </a:p>
      </dgm:t>
    </dgm:pt>
    <dgm:pt modelId="{985BFE1E-2152-417E-89EC-AAF70361C278}" type="parTrans" cxnId="{C197B2FF-E7D2-4AEA-AF0F-7FF46E4F00CF}">
      <dgm:prSet/>
      <dgm:spPr/>
      <dgm:t>
        <a:bodyPr/>
        <a:lstStyle/>
        <a:p>
          <a:endParaRPr lang="fr-FR"/>
        </a:p>
      </dgm:t>
    </dgm:pt>
    <dgm:pt modelId="{1DBDFF01-3750-4C6F-8426-FBB01FD0917C}" type="sibTrans" cxnId="{C197B2FF-E7D2-4AEA-AF0F-7FF46E4F00CF}">
      <dgm:prSet/>
      <dgm:spPr/>
      <dgm:t>
        <a:bodyPr/>
        <a:lstStyle/>
        <a:p>
          <a:endParaRPr lang="fr-FR"/>
        </a:p>
      </dgm:t>
    </dgm:pt>
    <dgm:pt modelId="{E5A0BF81-ECB3-442B-A339-9E3851F9FF70}">
      <dgm:prSet phldrT="[Texte]"/>
      <dgm:spPr/>
      <dgm:t>
        <a:bodyPr/>
        <a:lstStyle/>
        <a:p>
          <a:r>
            <a:rPr lang="fr-FR" dirty="0" smtClean="0"/>
            <a:t>Commerces</a:t>
          </a:r>
          <a:endParaRPr lang="fr-FR" dirty="0"/>
        </a:p>
      </dgm:t>
    </dgm:pt>
    <dgm:pt modelId="{50BF3405-2D13-48C1-814B-00CF2DAD6307}" type="parTrans" cxnId="{27C28C8C-45BF-4BAA-AB72-85B798C143AC}">
      <dgm:prSet/>
      <dgm:spPr/>
      <dgm:t>
        <a:bodyPr/>
        <a:lstStyle/>
        <a:p>
          <a:endParaRPr lang="fr-FR"/>
        </a:p>
      </dgm:t>
    </dgm:pt>
    <dgm:pt modelId="{82278BF9-BF46-4FA7-9253-CB6E88A0EE18}" type="sibTrans" cxnId="{27C28C8C-45BF-4BAA-AB72-85B798C143AC}">
      <dgm:prSet/>
      <dgm:spPr/>
      <dgm:t>
        <a:bodyPr/>
        <a:lstStyle/>
        <a:p>
          <a:endParaRPr lang="fr-FR"/>
        </a:p>
      </dgm:t>
    </dgm:pt>
    <dgm:pt modelId="{4D3FD361-9680-409F-BCC8-2CCA1DB056E8}">
      <dgm:prSet phldrT="[Texte]"/>
      <dgm:spPr/>
      <dgm:t>
        <a:bodyPr/>
        <a:lstStyle/>
        <a:p>
          <a:r>
            <a:rPr lang="fr-FR" dirty="0" smtClean="0"/>
            <a:t>Données géographiques</a:t>
          </a:r>
          <a:endParaRPr lang="fr-FR" dirty="0"/>
        </a:p>
      </dgm:t>
    </dgm:pt>
    <dgm:pt modelId="{2972F1B3-61CC-41A5-A772-B43511A2AD9D}" type="parTrans" cxnId="{9A9002A1-C4CE-479F-BBEC-F79E94E42C35}">
      <dgm:prSet/>
      <dgm:spPr/>
      <dgm:t>
        <a:bodyPr/>
        <a:lstStyle/>
        <a:p>
          <a:endParaRPr lang="fr-FR"/>
        </a:p>
      </dgm:t>
    </dgm:pt>
    <dgm:pt modelId="{91F318D2-D2D2-4EC3-AD5C-C5509882E71A}" type="sibTrans" cxnId="{9A9002A1-C4CE-479F-BBEC-F79E94E42C35}">
      <dgm:prSet/>
      <dgm:spPr/>
      <dgm:t>
        <a:bodyPr/>
        <a:lstStyle/>
        <a:p>
          <a:endParaRPr lang="fr-FR"/>
        </a:p>
      </dgm:t>
    </dgm:pt>
    <dgm:pt modelId="{83463A5F-4BD3-4733-918B-D0EC639E5907}" type="pres">
      <dgm:prSet presAssocID="{37516B9D-2FA7-4BD6-8E67-C6E422F93B9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80AF3A6-FE12-479C-AEE5-B7150FAB0C06}" type="pres">
      <dgm:prSet presAssocID="{48E095BC-D27E-4A6D-8E68-69A66DA8D318}" presName="composite" presStyleCnt="0"/>
      <dgm:spPr/>
    </dgm:pt>
    <dgm:pt modelId="{75B1AD42-A65B-47BE-BA5B-09B4C9507FBF}" type="pres">
      <dgm:prSet presAssocID="{48E095BC-D27E-4A6D-8E68-69A66DA8D318}" presName="imgShp" presStyleLbl="fgImgPlace1" presStyleIdx="0" presStyleCnt="8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fr-FR"/>
        </a:p>
      </dgm:t>
    </dgm:pt>
    <dgm:pt modelId="{190B01FE-1676-4D84-8BE4-DF2C4877876E}" type="pres">
      <dgm:prSet presAssocID="{48E095BC-D27E-4A6D-8E68-69A66DA8D318}" presName="txShp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2F1C18-6232-4970-968D-17002A7B7B75}" type="pres">
      <dgm:prSet presAssocID="{536A6F33-72C8-40E0-B99D-FDCBF1C4E762}" presName="spacing" presStyleCnt="0"/>
      <dgm:spPr/>
    </dgm:pt>
    <dgm:pt modelId="{41D78FB6-7F5E-4DB1-9402-E7B5715F95AA}" type="pres">
      <dgm:prSet presAssocID="{F329219C-3F3A-4921-9CDE-687F4112BC72}" presName="composite" presStyleCnt="0"/>
      <dgm:spPr/>
    </dgm:pt>
    <dgm:pt modelId="{10C30252-9718-483B-9F26-FD048280D9CF}" type="pres">
      <dgm:prSet presAssocID="{F329219C-3F3A-4921-9CDE-687F4112BC72}" presName="imgShp" presStyleLbl="fgImgPlace1" presStyleIdx="1" presStyleCnt="8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27C3D005-9C0F-4213-BB1A-E26711188F3C}" type="pres">
      <dgm:prSet presAssocID="{F329219C-3F3A-4921-9CDE-687F4112BC72}" presName="txShp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CC979D-1882-4F37-B671-B4A76FEB6145}" type="pres">
      <dgm:prSet presAssocID="{CBD9BFF8-2CF9-4BC5-B283-4F4AEA2D3C11}" presName="spacing" presStyleCnt="0"/>
      <dgm:spPr/>
    </dgm:pt>
    <dgm:pt modelId="{746295E1-A21A-42D0-8ADF-251C77E7761C}" type="pres">
      <dgm:prSet presAssocID="{80C5C062-2D13-4E2E-AED9-2460DB11CA43}" presName="composite" presStyleCnt="0"/>
      <dgm:spPr/>
    </dgm:pt>
    <dgm:pt modelId="{5A8973B6-35F9-46D8-A894-71364EC62E95}" type="pres">
      <dgm:prSet presAssocID="{80C5C062-2D13-4E2E-AED9-2460DB11CA43}" presName="imgShp" presStyleLbl="fgImgPlace1" presStyleIdx="2" presStyleCnt="8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E43BF558-29F6-46BD-BEFA-D43E201BC58D}" type="pres">
      <dgm:prSet presAssocID="{80C5C062-2D13-4E2E-AED9-2460DB11CA43}" presName="txShp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52936E-039F-41AA-BE42-616B1BA7E1D3}" type="pres">
      <dgm:prSet presAssocID="{FB6B17BA-7491-4914-B37C-D926817EDC83}" presName="spacing" presStyleCnt="0"/>
      <dgm:spPr/>
    </dgm:pt>
    <dgm:pt modelId="{CAE5D906-98B8-4A8E-8C58-9BF964D80900}" type="pres">
      <dgm:prSet presAssocID="{E17A6810-C687-4F3B-945D-980FBC9C0D32}" presName="composite" presStyleCnt="0"/>
      <dgm:spPr/>
    </dgm:pt>
    <dgm:pt modelId="{55FB9BC8-2064-45AA-AF67-847E584765D9}" type="pres">
      <dgm:prSet presAssocID="{E17A6810-C687-4F3B-945D-980FBC9C0D32}" presName="imgShp" presStyleLbl="fgImgPlace1" presStyleIdx="3" presStyleCnt="8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823BEF0F-29B8-46B3-83AC-73CD1229CD9A}" type="pres">
      <dgm:prSet presAssocID="{E17A6810-C687-4F3B-945D-980FBC9C0D32}" presName="txShp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7A151C5-B4CA-4AA1-9856-4A3EA5A35451}" type="pres">
      <dgm:prSet presAssocID="{C1E98FD6-C8CE-4819-AB1B-3C8E37DAE391}" presName="spacing" presStyleCnt="0"/>
      <dgm:spPr/>
    </dgm:pt>
    <dgm:pt modelId="{445598E4-4F70-46FF-90C9-CFBF8667AFA7}" type="pres">
      <dgm:prSet presAssocID="{2EEED69E-706B-4184-BCFA-FD5ADE72B417}" presName="composite" presStyleCnt="0"/>
      <dgm:spPr/>
    </dgm:pt>
    <dgm:pt modelId="{B888FA75-7273-4A12-B877-8624C2A2A91D}" type="pres">
      <dgm:prSet presAssocID="{2EEED69E-706B-4184-BCFA-FD5ADE72B417}" presName="imgShp" presStyleLbl="fgImgPlace1" presStyleIdx="4" presStyleCnt="8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89B66D20-1A8B-457E-8DBC-243B694636EE}" type="pres">
      <dgm:prSet presAssocID="{2EEED69E-706B-4184-BCFA-FD5ADE72B417}" presName="txShp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4CFF01-D63D-47F9-B517-EE6F90A26202}" type="pres">
      <dgm:prSet presAssocID="{72034F24-6B9F-46F3-96AB-03519377B5D5}" presName="spacing" presStyleCnt="0"/>
      <dgm:spPr/>
    </dgm:pt>
    <dgm:pt modelId="{F0219174-4F74-4328-9BEC-2223FB169450}" type="pres">
      <dgm:prSet presAssocID="{60609A90-09C0-46CE-86D1-3DB41306CFA2}" presName="composite" presStyleCnt="0"/>
      <dgm:spPr/>
    </dgm:pt>
    <dgm:pt modelId="{7F70873A-8896-48D2-9959-21787ED30157}" type="pres">
      <dgm:prSet presAssocID="{60609A90-09C0-46CE-86D1-3DB41306CFA2}" presName="imgShp" presStyleLbl="fgImgPlace1" presStyleIdx="5" presStyleCnt="8"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</dgm:pt>
    <dgm:pt modelId="{5CF69639-C122-448E-90B7-4646EA693401}" type="pres">
      <dgm:prSet presAssocID="{60609A90-09C0-46CE-86D1-3DB41306CFA2}" presName="txShp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C6085B3-2C0E-4505-A6BC-A69DC421B9BE}" type="pres">
      <dgm:prSet presAssocID="{1DBDFF01-3750-4C6F-8426-FBB01FD0917C}" presName="spacing" presStyleCnt="0"/>
      <dgm:spPr/>
    </dgm:pt>
    <dgm:pt modelId="{17C8C683-DAAB-4969-98BE-5AC2B3651A71}" type="pres">
      <dgm:prSet presAssocID="{E5A0BF81-ECB3-442B-A339-9E3851F9FF70}" presName="composite" presStyleCnt="0"/>
      <dgm:spPr/>
    </dgm:pt>
    <dgm:pt modelId="{F8FC7094-C685-40F0-AD7D-82AC3D905A2B}" type="pres">
      <dgm:prSet presAssocID="{E5A0BF81-ECB3-442B-A339-9E3851F9FF70}" presName="imgShp" presStyleLbl="fgImgPlace1" presStyleIdx="6" presStyleCnt="8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DF2DD88E-CD42-4435-8C34-721B990782CC}" type="pres">
      <dgm:prSet presAssocID="{E5A0BF81-ECB3-442B-A339-9E3851F9FF70}" presName="txShp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719494F-95C2-4C33-85B6-79E6D5923662}" type="pres">
      <dgm:prSet presAssocID="{82278BF9-BF46-4FA7-9253-CB6E88A0EE18}" presName="spacing" presStyleCnt="0"/>
      <dgm:spPr/>
    </dgm:pt>
    <dgm:pt modelId="{20D486AE-0FF3-484A-9411-C42A862C66B5}" type="pres">
      <dgm:prSet presAssocID="{4D3FD361-9680-409F-BCC8-2CCA1DB056E8}" presName="composite" presStyleCnt="0"/>
      <dgm:spPr/>
    </dgm:pt>
    <dgm:pt modelId="{ADE9BADE-4CBE-4115-808B-35EC719791C2}" type="pres">
      <dgm:prSet presAssocID="{4D3FD361-9680-409F-BCC8-2CCA1DB056E8}" presName="imgShp" presStyleLbl="fgImgPlace1" presStyleIdx="7" presStyleCnt="8"/>
      <dgm:spPr>
        <a:blipFill rotWithShape="1">
          <a:blip xmlns:r="http://schemas.openxmlformats.org/officeDocument/2006/relationships" r:embed="rId8"/>
          <a:stretch>
            <a:fillRect/>
          </a:stretch>
        </a:blipFill>
      </dgm:spPr>
    </dgm:pt>
    <dgm:pt modelId="{3A2F85B6-B4E6-4D24-8692-D5A56B290D36}" type="pres">
      <dgm:prSet presAssocID="{4D3FD361-9680-409F-BCC8-2CCA1DB056E8}" presName="txShp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C2AEAC0-A72A-4832-947F-0526D50A7E50}" srcId="{37516B9D-2FA7-4BD6-8E67-C6E422F93B97}" destId="{E17A6810-C687-4F3B-945D-980FBC9C0D32}" srcOrd="3" destOrd="0" parTransId="{8F4D89EF-37CA-4E4C-B837-AF692C1FEFCB}" sibTransId="{C1E98FD6-C8CE-4819-AB1B-3C8E37DAE391}"/>
    <dgm:cxn modelId="{470EC598-653A-4164-9FCA-B683F2A92945}" type="presOf" srcId="{48E095BC-D27E-4A6D-8E68-69A66DA8D318}" destId="{190B01FE-1676-4D84-8BE4-DF2C4877876E}" srcOrd="0" destOrd="0" presId="urn:microsoft.com/office/officeart/2005/8/layout/vList3"/>
    <dgm:cxn modelId="{CCD91D77-3063-4189-8A6C-450783CFC197}" srcId="{37516B9D-2FA7-4BD6-8E67-C6E422F93B97}" destId="{48E095BC-D27E-4A6D-8E68-69A66DA8D318}" srcOrd="0" destOrd="0" parTransId="{C909DD9C-D7E3-44C6-918B-6FE5E5EA6C65}" sibTransId="{536A6F33-72C8-40E0-B99D-FDCBF1C4E762}"/>
    <dgm:cxn modelId="{BEF32C45-1D5E-4C7C-BE73-699FB35FDABA}" srcId="{37516B9D-2FA7-4BD6-8E67-C6E422F93B97}" destId="{2EEED69E-706B-4184-BCFA-FD5ADE72B417}" srcOrd="4" destOrd="0" parTransId="{4BAAC7E2-9D92-4782-AF74-562267A92FFD}" sibTransId="{72034F24-6B9F-46F3-96AB-03519377B5D5}"/>
    <dgm:cxn modelId="{BE310897-9AAB-4BB8-B527-BB3BBC75EF0B}" type="presOf" srcId="{F329219C-3F3A-4921-9CDE-687F4112BC72}" destId="{27C3D005-9C0F-4213-BB1A-E26711188F3C}" srcOrd="0" destOrd="0" presId="urn:microsoft.com/office/officeart/2005/8/layout/vList3"/>
    <dgm:cxn modelId="{C5F3DC40-7A47-4F20-B7AB-CF71E361328B}" srcId="{37516B9D-2FA7-4BD6-8E67-C6E422F93B97}" destId="{80C5C062-2D13-4E2E-AED9-2460DB11CA43}" srcOrd="2" destOrd="0" parTransId="{F450C732-B7FD-4A91-B9B1-E35E8AB1D87A}" sibTransId="{FB6B17BA-7491-4914-B37C-D926817EDC83}"/>
    <dgm:cxn modelId="{9A9002A1-C4CE-479F-BBEC-F79E94E42C35}" srcId="{37516B9D-2FA7-4BD6-8E67-C6E422F93B97}" destId="{4D3FD361-9680-409F-BCC8-2CCA1DB056E8}" srcOrd="7" destOrd="0" parTransId="{2972F1B3-61CC-41A5-A772-B43511A2AD9D}" sibTransId="{91F318D2-D2D2-4EC3-AD5C-C5509882E71A}"/>
    <dgm:cxn modelId="{15CE39D5-FC47-43CF-8040-75A4F40E92DA}" type="presOf" srcId="{37516B9D-2FA7-4BD6-8E67-C6E422F93B97}" destId="{83463A5F-4BD3-4733-918B-D0EC639E5907}" srcOrd="0" destOrd="0" presId="urn:microsoft.com/office/officeart/2005/8/layout/vList3"/>
    <dgm:cxn modelId="{13ECB325-4835-403D-B227-F362163824E1}" type="presOf" srcId="{60609A90-09C0-46CE-86D1-3DB41306CFA2}" destId="{5CF69639-C122-448E-90B7-4646EA693401}" srcOrd="0" destOrd="0" presId="urn:microsoft.com/office/officeart/2005/8/layout/vList3"/>
    <dgm:cxn modelId="{C197B2FF-E7D2-4AEA-AF0F-7FF46E4F00CF}" srcId="{37516B9D-2FA7-4BD6-8E67-C6E422F93B97}" destId="{60609A90-09C0-46CE-86D1-3DB41306CFA2}" srcOrd="5" destOrd="0" parTransId="{985BFE1E-2152-417E-89EC-AAF70361C278}" sibTransId="{1DBDFF01-3750-4C6F-8426-FBB01FD0917C}"/>
    <dgm:cxn modelId="{0A692BD3-D1D0-466E-BE4E-98DFA1B900C1}" type="presOf" srcId="{2EEED69E-706B-4184-BCFA-FD5ADE72B417}" destId="{89B66D20-1A8B-457E-8DBC-243B694636EE}" srcOrd="0" destOrd="0" presId="urn:microsoft.com/office/officeart/2005/8/layout/vList3"/>
    <dgm:cxn modelId="{14583830-C482-4453-99C1-9694AA362FFF}" type="presOf" srcId="{E5A0BF81-ECB3-442B-A339-9E3851F9FF70}" destId="{DF2DD88E-CD42-4435-8C34-721B990782CC}" srcOrd="0" destOrd="0" presId="urn:microsoft.com/office/officeart/2005/8/layout/vList3"/>
    <dgm:cxn modelId="{27C28C8C-45BF-4BAA-AB72-85B798C143AC}" srcId="{37516B9D-2FA7-4BD6-8E67-C6E422F93B97}" destId="{E5A0BF81-ECB3-442B-A339-9E3851F9FF70}" srcOrd="6" destOrd="0" parTransId="{50BF3405-2D13-48C1-814B-00CF2DAD6307}" sibTransId="{82278BF9-BF46-4FA7-9253-CB6E88A0EE18}"/>
    <dgm:cxn modelId="{9369A1CB-DEBC-4984-8F79-7AB2702CEBEC}" type="presOf" srcId="{80C5C062-2D13-4E2E-AED9-2460DB11CA43}" destId="{E43BF558-29F6-46BD-BEFA-D43E201BC58D}" srcOrd="0" destOrd="0" presId="urn:microsoft.com/office/officeart/2005/8/layout/vList3"/>
    <dgm:cxn modelId="{5C1182A3-31EA-4853-954E-44D2CCBB9A4E}" type="presOf" srcId="{4D3FD361-9680-409F-BCC8-2CCA1DB056E8}" destId="{3A2F85B6-B4E6-4D24-8692-D5A56B290D36}" srcOrd="0" destOrd="0" presId="urn:microsoft.com/office/officeart/2005/8/layout/vList3"/>
    <dgm:cxn modelId="{595F8F70-C917-4CAC-935B-598847C6FB75}" srcId="{37516B9D-2FA7-4BD6-8E67-C6E422F93B97}" destId="{F329219C-3F3A-4921-9CDE-687F4112BC72}" srcOrd="1" destOrd="0" parTransId="{C702EA09-E86D-4508-B0E1-48944C84DFF9}" sibTransId="{CBD9BFF8-2CF9-4BC5-B283-4F4AEA2D3C11}"/>
    <dgm:cxn modelId="{F7BD0245-2D02-47DE-8C0F-74B77C4E23E9}" type="presOf" srcId="{E17A6810-C687-4F3B-945D-980FBC9C0D32}" destId="{823BEF0F-29B8-46B3-83AC-73CD1229CD9A}" srcOrd="0" destOrd="0" presId="urn:microsoft.com/office/officeart/2005/8/layout/vList3"/>
    <dgm:cxn modelId="{E50AC4BF-E1B5-459F-AD73-157F64A40EF2}" type="presParOf" srcId="{83463A5F-4BD3-4733-918B-D0EC639E5907}" destId="{080AF3A6-FE12-479C-AEE5-B7150FAB0C06}" srcOrd="0" destOrd="0" presId="urn:microsoft.com/office/officeart/2005/8/layout/vList3"/>
    <dgm:cxn modelId="{2901CD63-24BC-43E3-96D0-9D6E6BC69FB5}" type="presParOf" srcId="{080AF3A6-FE12-479C-AEE5-B7150FAB0C06}" destId="{75B1AD42-A65B-47BE-BA5B-09B4C9507FBF}" srcOrd="0" destOrd="0" presId="urn:microsoft.com/office/officeart/2005/8/layout/vList3"/>
    <dgm:cxn modelId="{8C94B805-8626-4A7E-990F-6DCAD30265B4}" type="presParOf" srcId="{080AF3A6-FE12-479C-AEE5-B7150FAB0C06}" destId="{190B01FE-1676-4D84-8BE4-DF2C4877876E}" srcOrd="1" destOrd="0" presId="urn:microsoft.com/office/officeart/2005/8/layout/vList3"/>
    <dgm:cxn modelId="{722A0218-4D2D-424D-A520-3FD464BC34F9}" type="presParOf" srcId="{83463A5F-4BD3-4733-918B-D0EC639E5907}" destId="{992F1C18-6232-4970-968D-17002A7B7B75}" srcOrd="1" destOrd="0" presId="urn:microsoft.com/office/officeart/2005/8/layout/vList3"/>
    <dgm:cxn modelId="{16D46AE2-79FA-44D0-83A8-159D325B9841}" type="presParOf" srcId="{83463A5F-4BD3-4733-918B-D0EC639E5907}" destId="{41D78FB6-7F5E-4DB1-9402-E7B5715F95AA}" srcOrd="2" destOrd="0" presId="urn:microsoft.com/office/officeart/2005/8/layout/vList3"/>
    <dgm:cxn modelId="{FABA8886-FBE6-41B6-8849-B001434DE41A}" type="presParOf" srcId="{41D78FB6-7F5E-4DB1-9402-E7B5715F95AA}" destId="{10C30252-9718-483B-9F26-FD048280D9CF}" srcOrd="0" destOrd="0" presId="urn:microsoft.com/office/officeart/2005/8/layout/vList3"/>
    <dgm:cxn modelId="{CF516845-0396-4F67-9B59-33CD4773F75C}" type="presParOf" srcId="{41D78FB6-7F5E-4DB1-9402-E7B5715F95AA}" destId="{27C3D005-9C0F-4213-BB1A-E26711188F3C}" srcOrd="1" destOrd="0" presId="urn:microsoft.com/office/officeart/2005/8/layout/vList3"/>
    <dgm:cxn modelId="{94514EC2-9748-418E-A816-8AFCB34FDE4A}" type="presParOf" srcId="{83463A5F-4BD3-4733-918B-D0EC639E5907}" destId="{C0CC979D-1882-4F37-B671-B4A76FEB6145}" srcOrd="3" destOrd="0" presId="urn:microsoft.com/office/officeart/2005/8/layout/vList3"/>
    <dgm:cxn modelId="{C6DE1BE1-810C-4A24-8639-59A4129902E8}" type="presParOf" srcId="{83463A5F-4BD3-4733-918B-D0EC639E5907}" destId="{746295E1-A21A-42D0-8ADF-251C77E7761C}" srcOrd="4" destOrd="0" presId="urn:microsoft.com/office/officeart/2005/8/layout/vList3"/>
    <dgm:cxn modelId="{75CB36A1-C77E-4231-B201-D9679F434B78}" type="presParOf" srcId="{746295E1-A21A-42D0-8ADF-251C77E7761C}" destId="{5A8973B6-35F9-46D8-A894-71364EC62E95}" srcOrd="0" destOrd="0" presId="urn:microsoft.com/office/officeart/2005/8/layout/vList3"/>
    <dgm:cxn modelId="{4FC3BA2A-BEBC-4272-82BD-A1C3EBFBF59E}" type="presParOf" srcId="{746295E1-A21A-42D0-8ADF-251C77E7761C}" destId="{E43BF558-29F6-46BD-BEFA-D43E201BC58D}" srcOrd="1" destOrd="0" presId="urn:microsoft.com/office/officeart/2005/8/layout/vList3"/>
    <dgm:cxn modelId="{9356B862-465B-4881-A86D-AB66B3A16B02}" type="presParOf" srcId="{83463A5F-4BD3-4733-918B-D0EC639E5907}" destId="{E852936E-039F-41AA-BE42-616B1BA7E1D3}" srcOrd="5" destOrd="0" presId="urn:microsoft.com/office/officeart/2005/8/layout/vList3"/>
    <dgm:cxn modelId="{DD571C6D-7E36-48CF-8E86-650EAA3966A6}" type="presParOf" srcId="{83463A5F-4BD3-4733-918B-D0EC639E5907}" destId="{CAE5D906-98B8-4A8E-8C58-9BF964D80900}" srcOrd="6" destOrd="0" presId="urn:microsoft.com/office/officeart/2005/8/layout/vList3"/>
    <dgm:cxn modelId="{0DC512E9-C1BE-450C-9B53-473758A29175}" type="presParOf" srcId="{CAE5D906-98B8-4A8E-8C58-9BF964D80900}" destId="{55FB9BC8-2064-45AA-AF67-847E584765D9}" srcOrd="0" destOrd="0" presId="urn:microsoft.com/office/officeart/2005/8/layout/vList3"/>
    <dgm:cxn modelId="{56071613-44D8-4F89-8A2B-51A2DFE1B47B}" type="presParOf" srcId="{CAE5D906-98B8-4A8E-8C58-9BF964D80900}" destId="{823BEF0F-29B8-46B3-83AC-73CD1229CD9A}" srcOrd="1" destOrd="0" presId="urn:microsoft.com/office/officeart/2005/8/layout/vList3"/>
    <dgm:cxn modelId="{E30AE4F8-6D54-4667-8C0F-0DAEE533B14E}" type="presParOf" srcId="{83463A5F-4BD3-4733-918B-D0EC639E5907}" destId="{E7A151C5-B4CA-4AA1-9856-4A3EA5A35451}" srcOrd="7" destOrd="0" presId="urn:microsoft.com/office/officeart/2005/8/layout/vList3"/>
    <dgm:cxn modelId="{283833D5-C4D0-402B-875E-A6234D0DFE1A}" type="presParOf" srcId="{83463A5F-4BD3-4733-918B-D0EC639E5907}" destId="{445598E4-4F70-46FF-90C9-CFBF8667AFA7}" srcOrd="8" destOrd="0" presId="urn:microsoft.com/office/officeart/2005/8/layout/vList3"/>
    <dgm:cxn modelId="{AD52BB2A-DAE8-451A-B46A-E5B5C036D158}" type="presParOf" srcId="{445598E4-4F70-46FF-90C9-CFBF8667AFA7}" destId="{B888FA75-7273-4A12-B877-8624C2A2A91D}" srcOrd="0" destOrd="0" presId="urn:microsoft.com/office/officeart/2005/8/layout/vList3"/>
    <dgm:cxn modelId="{792D232F-EE43-481E-B8CB-6ABCC87C1FD9}" type="presParOf" srcId="{445598E4-4F70-46FF-90C9-CFBF8667AFA7}" destId="{89B66D20-1A8B-457E-8DBC-243B694636EE}" srcOrd="1" destOrd="0" presId="urn:microsoft.com/office/officeart/2005/8/layout/vList3"/>
    <dgm:cxn modelId="{ABDE1946-FA4B-41B5-9CCB-8CA0DA1D8F86}" type="presParOf" srcId="{83463A5F-4BD3-4733-918B-D0EC639E5907}" destId="{E64CFF01-D63D-47F9-B517-EE6F90A26202}" srcOrd="9" destOrd="0" presId="urn:microsoft.com/office/officeart/2005/8/layout/vList3"/>
    <dgm:cxn modelId="{47CEDE63-FB07-4B00-93AE-64FC19EB2C84}" type="presParOf" srcId="{83463A5F-4BD3-4733-918B-D0EC639E5907}" destId="{F0219174-4F74-4328-9BEC-2223FB169450}" srcOrd="10" destOrd="0" presId="urn:microsoft.com/office/officeart/2005/8/layout/vList3"/>
    <dgm:cxn modelId="{3E5EE494-61F8-4384-85F1-934D9CB20423}" type="presParOf" srcId="{F0219174-4F74-4328-9BEC-2223FB169450}" destId="{7F70873A-8896-48D2-9959-21787ED30157}" srcOrd="0" destOrd="0" presId="urn:microsoft.com/office/officeart/2005/8/layout/vList3"/>
    <dgm:cxn modelId="{9C0BB9B3-13AA-4411-A1E4-42AA5F4A6E9E}" type="presParOf" srcId="{F0219174-4F74-4328-9BEC-2223FB169450}" destId="{5CF69639-C122-448E-90B7-4646EA693401}" srcOrd="1" destOrd="0" presId="urn:microsoft.com/office/officeart/2005/8/layout/vList3"/>
    <dgm:cxn modelId="{8FA6EDFA-EA5F-4EFA-BF08-44B81E154424}" type="presParOf" srcId="{83463A5F-4BD3-4733-918B-D0EC639E5907}" destId="{9C6085B3-2C0E-4505-A6BC-A69DC421B9BE}" srcOrd="11" destOrd="0" presId="urn:microsoft.com/office/officeart/2005/8/layout/vList3"/>
    <dgm:cxn modelId="{29220DBA-F93F-48BE-8D74-F2EB804F5EA2}" type="presParOf" srcId="{83463A5F-4BD3-4733-918B-D0EC639E5907}" destId="{17C8C683-DAAB-4969-98BE-5AC2B3651A71}" srcOrd="12" destOrd="0" presId="urn:microsoft.com/office/officeart/2005/8/layout/vList3"/>
    <dgm:cxn modelId="{6B435F07-2BA0-43E2-8B6C-802F8DAEE295}" type="presParOf" srcId="{17C8C683-DAAB-4969-98BE-5AC2B3651A71}" destId="{F8FC7094-C685-40F0-AD7D-82AC3D905A2B}" srcOrd="0" destOrd="0" presId="urn:microsoft.com/office/officeart/2005/8/layout/vList3"/>
    <dgm:cxn modelId="{F50FD224-EB1A-42B5-8313-29249698740C}" type="presParOf" srcId="{17C8C683-DAAB-4969-98BE-5AC2B3651A71}" destId="{DF2DD88E-CD42-4435-8C34-721B990782CC}" srcOrd="1" destOrd="0" presId="urn:microsoft.com/office/officeart/2005/8/layout/vList3"/>
    <dgm:cxn modelId="{3836C266-374B-4F25-9056-42FE736EA6AF}" type="presParOf" srcId="{83463A5F-4BD3-4733-918B-D0EC639E5907}" destId="{0719494F-95C2-4C33-85B6-79E6D5923662}" srcOrd="13" destOrd="0" presId="urn:microsoft.com/office/officeart/2005/8/layout/vList3"/>
    <dgm:cxn modelId="{AD8C7027-CBF4-4BF4-8E4A-013908061D43}" type="presParOf" srcId="{83463A5F-4BD3-4733-918B-D0EC639E5907}" destId="{20D486AE-0FF3-484A-9411-C42A862C66B5}" srcOrd="14" destOrd="0" presId="urn:microsoft.com/office/officeart/2005/8/layout/vList3"/>
    <dgm:cxn modelId="{B19F84DA-87F7-49D2-9FCD-356F2F31DE2F}" type="presParOf" srcId="{20D486AE-0FF3-484A-9411-C42A862C66B5}" destId="{ADE9BADE-4CBE-4115-808B-35EC719791C2}" srcOrd="0" destOrd="0" presId="urn:microsoft.com/office/officeart/2005/8/layout/vList3"/>
    <dgm:cxn modelId="{0F8640AE-CE27-4D51-B607-BEFF26FC5556}" type="presParOf" srcId="{20D486AE-0FF3-484A-9411-C42A862C66B5}" destId="{3A2F85B6-B4E6-4D24-8692-D5A56B290D3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A9F8A6-6F7F-46B4-9EA7-7E52440CDB5E}" type="doc">
      <dgm:prSet loTypeId="urn:microsoft.com/office/officeart/2005/8/layout/default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A6A72F67-539F-4EA6-90B3-A18657345F82}">
      <dgm:prSet phldrT="[Texte]"/>
      <dgm:spPr/>
      <dgm:t>
        <a:bodyPr anchor="ctr"/>
        <a:lstStyle/>
        <a:p>
          <a:pPr algn="ctr"/>
          <a:r>
            <a:rPr lang="fr-FR" dirty="0" smtClean="0"/>
            <a:t>97% de clients occasionnels</a:t>
          </a:r>
          <a:endParaRPr lang="fr-FR" dirty="0"/>
        </a:p>
      </dgm:t>
    </dgm:pt>
    <dgm:pt modelId="{582265B7-7139-4042-BE84-5A28B64C25D9}" type="parTrans" cxnId="{4B415EF5-B80E-4C7A-9901-E225A72651B2}">
      <dgm:prSet/>
      <dgm:spPr/>
      <dgm:t>
        <a:bodyPr/>
        <a:lstStyle/>
        <a:p>
          <a:endParaRPr lang="fr-FR"/>
        </a:p>
      </dgm:t>
    </dgm:pt>
    <dgm:pt modelId="{4294FF8A-0324-4152-86FF-17E7FF45257F}" type="sibTrans" cxnId="{4B415EF5-B80E-4C7A-9901-E225A72651B2}">
      <dgm:prSet/>
      <dgm:spPr/>
      <dgm:t>
        <a:bodyPr/>
        <a:lstStyle/>
        <a:p>
          <a:endParaRPr lang="fr-FR"/>
        </a:p>
      </dgm:t>
    </dgm:pt>
    <dgm:pt modelId="{86E952A5-7FB2-4E7C-89F2-BCBA7992CC58}">
      <dgm:prSet phldrT="[Texte]"/>
      <dgm:spPr/>
      <dgm:t>
        <a:bodyPr anchor="ctr"/>
        <a:lstStyle/>
        <a:p>
          <a:pPr algn="ctr"/>
          <a:r>
            <a:rPr lang="fr-FR" dirty="0" smtClean="0"/>
            <a:t>1 commande </a:t>
          </a:r>
        </a:p>
        <a:p>
          <a:pPr algn="ctr"/>
          <a:r>
            <a:rPr lang="fr-FR" dirty="0" smtClean="0"/>
            <a:t>= 1 produit</a:t>
          </a:r>
          <a:endParaRPr lang="fr-FR" dirty="0"/>
        </a:p>
      </dgm:t>
    </dgm:pt>
    <dgm:pt modelId="{50D9EA9C-7500-4135-8EF5-4632D3E9ADEA}" type="parTrans" cxnId="{7F3653E9-1476-49CC-8017-07EF6390CD9A}">
      <dgm:prSet/>
      <dgm:spPr/>
      <dgm:t>
        <a:bodyPr/>
        <a:lstStyle/>
        <a:p>
          <a:endParaRPr lang="fr-FR"/>
        </a:p>
      </dgm:t>
    </dgm:pt>
    <dgm:pt modelId="{07B12365-7E8A-46E8-82D8-6F0AD19EF079}" type="sibTrans" cxnId="{7F3653E9-1476-49CC-8017-07EF6390CD9A}">
      <dgm:prSet/>
      <dgm:spPr/>
      <dgm:t>
        <a:bodyPr/>
        <a:lstStyle/>
        <a:p>
          <a:endParaRPr lang="fr-FR"/>
        </a:p>
      </dgm:t>
    </dgm:pt>
    <dgm:pt modelId="{BBDD1918-79F3-4A69-B4ED-2B4673E34AEC}">
      <dgm:prSet phldrT="[Texte]"/>
      <dgm:spPr/>
      <dgm:t>
        <a:bodyPr anchor="ctr"/>
        <a:lstStyle/>
        <a:p>
          <a:pPr algn="ctr"/>
          <a:r>
            <a:rPr lang="fr-FR" dirty="0" smtClean="0"/>
            <a:t>Paiement CB</a:t>
          </a:r>
          <a:endParaRPr lang="fr-FR" dirty="0"/>
        </a:p>
      </dgm:t>
    </dgm:pt>
    <dgm:pt modelId="{298F408C-6ADE-456A-B23E-F288EA5BBBD6}" type="parTrans" cxnId="{E11E28EB-25BB-46D9-AAED-D11809469732}">
      <dgm:prSet/>
      <dgm:spPr/>
      <dgm:t>
        <a:bodyPr/>
        <a:lstStyle/>
        <a:p>
          <a:endParaRPr lang="fr-FR"/>
        </a:p>
      </dgm:t>
    </dgm:pt>
    <dgm:pt modelId="{7B9166A6-D871-40DD-AD7F-E3D633468639}" type="sibTrans" cxnId="{E11E28EB-25BB-46D9-AAED-D11809469732}">
      <dgm:prSet/>
      <dgm:spPr/>
      <dgm:t>
        <a:bodyPr/>
        <a:lstStyle/>
        <a:p>
          <a:endParaRPr lang="fr-FR"/>
        </a:p>
      </dgm:t>
    </dgm:pt>
    <dgm:pt modelId="{063C168F-1581-4538-BD8A-4E55DC2772CC}">
      <dgm:prSet phldrT="[Texte]"/>
      <dgm:spPr/>
      <dgm:t>
        <a:bodyPr anchor="ctr"/>
        <a:lstStyle/>
        <a:p>
          <a:pPr algn="ctr"/>
          <a:r>
            <a:rPr lang="fr-FR" dirty="0" smtClean="0"/>
            <a:t>Concentration </a:t>
          </a:r>
        </a:p>
        <a:p>
          <a:pPr algn="ctr"/>
          <a:r>
            <a:rPr lang="fr-FR" dirty="0" smtClean="0"/>
            <a:t>Sud &amp; Sud-Est</a:t>
          </a:r>
          <a:endParaRPr lang="fr-FR" dirty="0"/>
        </a:p>
      </dgm:t>
    </dgm:pt>
    <dgm:pt modelId="{11F0919D-6B22-4D43-AA54-859056D9B668}" type="parTrans" cxnId="{58EBB8B8-EF92-4D80-84AB-2745B902B3B2}">
      <dgm:prSet/>
      <dgm:spPr/>
      <dgm:t>
        <a:bodyPr/>
        <a:lstStyle/>
        <a:p>
          <a:endParaRPr lang="fr-FR"/>
        </a:p>
      </dgm:t>
    </dgm:pt>
    <dgm:pt modelId="{31C4D665-95AD-49CE-98CF-621C9AB628BD}" type="sibTrans" cxnId="{58EBB8B8-EF92-4D80-84AB-2745B902B3B2}">
      <dgm:prSet/>
      <dgm:spPr/>
      <dgm:t>
        <a:bodyPr/>
        <a:lstStyle/>
        <a:p>
          <a:endParaRPr lang="fr-FR"/>
        </a:p>
      </dgm:t>
    </dgm:pt>
    <dgm:pt modelId="{7068E69B-3003-4EB1-9E28-00D8E4AE35B8}">
      <dgm:prSet phldrT="[Texte]"/>
      <dgm:spPr/>
      <dgm:t>
        <a:bodyPr anchor="ctr"/>
        <a:lstStyle/>
        <a:p>
          <a:pPr algn="ctr"/>
          <a:r>
            <a:rPr lang="fr-FR" dirty="0" smtClean="0"/>
            <a:t>Taux de complétion</a:t>
          </a:r>
          <a:endParaRPr lang="fr-FR" dirty="0"/>
        </a:p>
      </dgm:t>
    </dgm:pt>
    <dgm:pt modelId="{5C87D1F2-2879-4370-8B6B-2E5219CF55E4}" type="parTrans" cxnId="{47B9ED1D-38B4-4B6F-806B-E82A8B49DB42}">
      <dgm:prSet/>
      <dgm:spPr/>
      <dgm:t>
        <a:bodyPr/>
        <a:lstStyle/>
        <a:p>
          <a:endParaRPr lang="fr-FR"/>
        </a:p>
      </dgm:t>
    </dgm:pt>
    <dgm:pt modelId="{BCA06018-7353-480A-8EC2-D2EC06F6BD80}" type="sibTrans" cxnId="{47B9ED1D-38B4-4B6F-806B-E82A8B49DB42}">
      <dgm:prSet/>
      <dgm:spPr/>
      <dgm:t>
        <a:bodyPr/>
        <a:lstStyle/>
        <a:p>
          <a:endParaRPr lang="fr-FR"/>
        </a:p>
      </dgm:t>
    </dgm:pt>
    <dgm:pt modelId="{F66540A9-B369-4293-AB7D-6C0B877F66C7}">
      <dgm:prSet phldrT="[Texte]"/>
      <dgm:spPr/>
      <dgm:t>
        <a:bodyPr anchor="ctr"/>
        <a:lstStyle/>
        <a:p>
          <a:pPr algn="ctr"/>
          <a:r>
            <a:rPr lang="fr-FR" dirty="0" smtClean="0"/>
            <a:t>3% des commandes non terminées</a:t>
          </a:r>
          <a:endParaRPr lang="fr-FR" dirty="0"/>
        </a:p>
      </dgm:t>
    </dgm:pt>
    <dgm:pt modelId="{4F4B2DF3-9D19-4D1C-944D-52F125A295E9}" type="parTrans" cxnId="{E40675D6-A151-4BC9-AB64-E49901573754}">
      <dgm:prSet/>
      <dgm:spPr/>
      <dgm:t>
        <a:bodyPr/>
        <a:lstStyle/>
        <a:p>
          <a:endParaRPr lang="fr-FR"/>
        </a:p>
      </dgm:t>
    </dgm:pt>
    <dgm:pt modelId="{DAD81950-CBE0-44EA-90B9-158CED7BAB8B}" type="sibTrans" cxnId="{E40675D6-A151-4BC9-AB64-E49901573754}">
      <dgm:prSet/>
      <dgm:spPr/>
      <dgm:t>
        <a:bodyPr/>
        <a:lstStyle/>
        <a:p>
          <a:endParaRPr lang="fr-FR"/>
        </a:p>
      </dgm:t>
    </dgm:pt>
    <dgm:pt modelId="{269DA7BA-9314-4813-A5CD-A171484E52C0}">
      <dgm:prSet phldrT="[Texte]"/>
      <dgm:spPr/>
      <dgm:t>
        <a:bodyPr anchor="ctr"/>
        <a:lstStyle/>
        <a:p>
          <a:pPr algn="ctr"/>
          <a:r>
            <a:rPr lang="fr-FR" dirty="0" smtClean="0"/>
            <a:t>¾ des règlements</a:t>
          </a:r>
          <a:endParaRPr lang="fr-FR" dirty="0"/>
        </a:p>
      </dgm:t>
    </dgm:pt>
    <dgm:pt modelId="{DB8F65CF-5523-40D2-966D-36A04084FFB6}" type="parTrans" cxnId="{20D0879C-E8FA-43D1-8785-4A0A930F2A09}">
      <dgm:prSet/>
      <dgm:spPr/>
      <dgm:t>
        <a:bodyPr/>
        <a:lstStyle/>
        <a:p>
          <a:endParaRPr lang="fr-FR"/>
        </a:p>
      </dgm:t>
    </dgm:pt>
    <dgm:pt modelId="{6499B3E4-776C-4060-B0DE-2911EC679339}" type="sibTrans" cxnId="{20D0879C-E8FA-43D1-8785-4A0A930F2A09}">
      <dgm:prSet/>
      <dgm:spPr/>
      <dgm:t>
        <a:bodyPr/>
        <a:lstStyle/>
        <a:p>
          <a:endParaRPr lang="fr-FR"/>
        </a:p>
      </dgm:t>
    </dgm:pt>
    <dgm:pt modelId="{625AE99A-FDF8-412A-A806-5C586E758134}">
      <dgm:prSet phldrT="[Texte]"/>
      <dgm:spPr/>
      <dgm:t>
        <a:bodyPr anchor="ctr"/>
        <a:lstStyle/>
        <a:p>
          <a:pPr algn="ctr"/>
          <a:r>
            <a:rPr lang="fr-FR" dirty="0" smtClean="0"/>
            <a:t>95% des commandes</a:t>
          </a:r>
          <a:endParaRPr lang="fr-FR" dirty="0"/>
        </a:p>
      </dgm:t>
    </dgm:pt>
    <dgm:pt modelId="{98E0A694-ED24-4876-B281-8F550A12EB57}" type="parTrans" cxnId="{EA158773-6469-438B-80D9-9109F2F7C7B0}">
      <dgm:prSet/>
      <dgm:spPr/>
      <dgm:t>
        <a:bodyPr/>
        <a:lstStyle/>
        <a:p>
          <a:endParaRPr lang="fr-FR"/>
        </a:p>
      </dgm:t>
    </dgm:pt>
    <dgm:pt modelId="{665A89AF-C1F8-44CB-925A-B4312F4051A6}" type="sibTrans" cxnId="{EA158773-6469-438B-80D9-9109F2F7C7B0}">
      <dgm:prSet/>
      <dgm:spPr/>
      <dgm:t>
        <a:bodyPr/>
        <a:lstStyle/>
        <a:p>
          <a:endParaRPr lang="fr-FR"/>
        </a:p>
      </dgm:t>
    </dgm:pt>
    <dgm:pt modelId="{37F0395B-94A7-4875-BB92-56F065721D82}">
      <dgm:prSet phldrT="[Texte]"/>
      <dgm:spPr/>
      <dgm:t>
        <a:bodyPr anchor="ctr"/>
        <a:lstStyle/>
        <a:p>
          <a:pPr algn="ctr"/>
          <a:r>
            <a:rPr lang="fr-FR" dirty="0" smtClean="0"/>
            <a:t>Retards minoritaires</a:t>
          </a:r>
          <a:endParaRPr lang="fr-FR" dirty="0"/>
        </a:p>
      </dgm:t>
    </dgm:pt>
    <dgm:pt modelId="{8CE95C53-7688-467A-928B-011ACF98EC78}" type="parTrans" cxnId="{89992663-D3B5-4B81-BF70-82534439AF7A}">
      <dgm:prSet/>
      <dgm:spPr/>
      <dgm:t>
        <a:bodyPr/>
        <a:lstStyle/>
        <a:p>
          <a:endParaRPr lang="fr-FR"/>
        </a:p>
      </dgm:t>
    </dgm:pt>
    <dgm:pt modelId="{EB7272F3-6666-46E8-A6BE-A1B67D41B5B9}" type="sibTrans" cxnId="{89992663-D3B5-4B81-BF70-82534439AF7A}">
      <dgm:prSet/>
      <dgm:spPr/>
      <dgm:t>
        <a:bodyPr/>
        <a:lstStyle/>
        <a:p>
          <a:endParaRPr lang="fr-FR"/>
        </a:p>
      </dgm:t>
    </dgm:pt>
    <dgm:pt modelId="{D96DE12D-0D63-4143-817A-12606FFAC7B1}">
      <dgm:prSet phldrT="[Texte]"/>
      <dgm:spPr/>
      <dgm:t>
        <a:bodyPr anchor="ctr"/>
        <a:lstStyle/>
        <a:p>
          <a:pPr algn="ctr"/>
          <a:r>
            <a:rPr lang="fr-FR" dirty="0" smtClean="0"/>
            <a:t>90% des clients livrés avant la date de livraison estimée</a:t>
          </a:r>
          <a:endParaRPr lang="fr-FR" dirty="0"/>
        </a:p>
      </dgm:t>
    </dgm:pt>
    <dgm:pt modelId="{245C7576-F461-4E21-84E4-92D4E0DA6563}" type="parTrans" cxnId="{6E5251E8-7904-4CA7-981D-8DC852F4D694}">
      <dgm:prSet/>
      <dgm:spPr/>
      <dgm:t>
        <a:bodyPr/>
        <a:lstStyle/>
        <a:p>
          <a:endParaRPr lang="fr-FR"/>
        </a:p>
      </dgm:t>
    </dgm:pt>
    <dgm:pt modelId="{BD8F74B8-4096-4B96-9640-FF32E737F6D3}" type="sibTrans" cxnId="{6E5251E8-7904-4CA7-981D-8DC852F4D694}">
      <dgm:prSet/>
      <dgm:spPr/>
      <dgm:t>
        <a:bodyPr/>
        <a:lstStyle/>
        <a:p>
          <a:endParaRPr lang="fr-FR"/>
        </a:p>
      </dgm:t>
    </dgm:pt>
    <dgm:pt modelId="{AC5BD4B5-8483-4EB0-97DD-020AA5E024EC}">
      <dgm:prSet phldrT="[Texte]"/>
      <dgm:spPr/>
      <dgm:t>
        <a:bodyPr anchor="ctr"/>
        <a:lstStyle/>
        <a:p>
          <a:pPr algn="ctr"/>
          <a:r>
            <a:rPr lang="fr-FR" smtClean="0"/>
            <a:t>Livraisons</a:t>
          </a:r>
          <a:endParaRPr lang="fr-FR" dirty="0"/>
        </a:p>
      </dgm:t>
    </dgm:pt>
    <dgm:pt modelId="{8FE7AFE7-0AF8-4FE3-990B-E1873B52100E}" type="parTrans" cxnId="{0F944FCD-AB3B-4465-855F-C0D65060170B}">
      <dgm:prSet/>
      <dgm:spPr/>
      <dgm:t>
        <a:bodyPr/>
        <a:lstStyle/>
        <a:p>
          <a:endParaRPr lang="fr-FR"/>
        </a:p>
      </dgm:t>
    </dgm:pt>
    <dgm:pt modelId="{AE946EE3-368E-41F4-A218-38922852A9BF}" type="sibTrans" cxnId="{0F944FCD-AB3B-4465-855F-C0D65060170B}">
      <dgm:prSet/>
      <dgm:spPr/>
      <dgm:t>
        <a:bodyPr/>
        <a:lstStyle/>
        <a:p>
          <a:endParaRPr lang="fr-FR"/>
        </a:p>
      </dgm:t>
    </dgm:pt>
    <dgm:pt modelId="{AFBD8CAF-A7E1-4B45-AB0F-E82105E54B57}">
      <dgm:prSet phldrT="[Texte]"/>
      <dgm:spPr/>
      <dgm:t>
        <a:bodyPr anchor="ctr"/>
        <a:lstStyle/>
        <a:p>
          <a:r>
            <a:rPr lang="fr-FR" dirty="0" smtClean="0"/>
            <a:t>50% des clients livrés en moins de 10 jours</a:t>
          </a:r>
          <a:endParaRPr lang="fr-FR" dirty="0"/>
        </a:p>
      </dgm:t>
    </dgm:pt>
    <dgm:pt modelId="{09AB450C-C8CC-4913-AF67-36B43C42F3FA}" type="parTrans" cxnId="{432847B2-6477-4F57-B7E0-6257CE9E8421}">
      <dgm:prSet/>
      <dgm:spPr/>
      <dgm:t>
        <a:bodyPr/>
        <a:lstStyle/>
        <a:p>
          <a:endParaRPr lang="fr-FR"/>
        </a:p>
      </dgm:t>
    </dgm:pt>
    <dgm:pt modelId="{BBD35404-4E83-4182-83BE-3B8388A833A3}" type="sibTrans" cxnId="{432847B2-6477-4F57-B7E0-6257CE9E8421}">
      <dgm:prSet/>
      <dgm:spPr/>
      <dgm:t>
        <a:bodyPr/>
        <a:lstStyle/>
        <a:p>
          <a:endParaRPr lang="fr-FR"/>
        </a:p>
      </dgm:t>
    </dgm:pt>
    <dgm:pt modelId="{F62A1853-0847-4582-92C8-55AF0F2E9884}">
      <dgm:prSet phldrT="[Texte]"/>
      <dgm:spPr/>
      <dgm:t>
        <a:bodyPr anchor="ctr"/>
        <a:lstStyle/>
        <a:p>
          <a:r>
            <a:rPr lang="fr-FR" dirty="0" smtClean="0"/>
            <a:t>25% en plus de 2 semaines</a:t>
          </a:r>
          <a:endParaRPr lang="fr-FR" dirty="0"/>
        </a:p>
      </dgm:t>
    </dgm:pt>
    <dgm:pt modelId="{115147FF-21DE-4D41-B2F5-A1954E845A52}" type="parTrans" cxnId="{25DE7CA4-A276-4B8D-98FA-316AF0420EAF}">
      <dgm:prSet/>
      <dgm:spPr/>
      <dgm:t>
        <a:bodyPr/>
        <a:lstStyle/>
        <a:p>
          <a:endParaRPr lang="fr-FR"/>
        </a:p>
      </dgm:t>
    </dgm:pt>
    <dgm:pt modelId="{779EEE06-D570-48AC-B8A8-F3E333A373BB}" type="sibTrans" cxnId="{25DE7CA4-A276-4B8D-98FA-316AF0420EAF}">
      <dgm:prSet/>
      <dgm:spPr/>
      <dgm:t>
        <a:bodyPr/>
        <a:lstStyle/>
        <a:p>
          <a:endParaRPr lang="fr-FR"/>
        </a:p>
      </dgm:t>
    </dgm:pt>
    <dgm:pt modelId="{3E85EBF5-506B-44BE-A671-D32C9B6CAF07}" type="pres">
      <dgm:prSet presAssocID="{29A9F8A6-6F7F-46B4-9EA7-7E52440CDB5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AD2B5C3-D8E0-4F36-822B-63FF796C5A4A}" type="pres">
      <dgm:prSet presAssocID="{A6A72F67-539F-4EA6-90B3-A18657345F82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599DC7-553A-4FC6-9DF7-C1DFFC6ED1EE}" type="pres">
      <dgm:prSet presAssocID="{4294FF8A-0324-4152-86FF-17E7FF45257F}" presName="sibTrans" presStyleCnt="0"/>
      <dgm:spPr/>
    </dgm:pt>
    <dgm:pt modelId="{F53A4B75-6162-4707-B3E6-BC275815599D}" type="pres">
      <dgm:prSet presAssocID="{86E952A5-7FB2-4E7C-89F2-BCBA7992CC58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3F02DE-F724-47FA-9307-2A6DC7A4E2CA}" type="pres">
      <dgm:prSet presAssocID="{07B12365-7E8A-46E8-82D8-6F0AD19EF079}" presName="sibTrans" presStyleCnt="0"/>
      <dgm:spPr/>
    </dgm:pt>
    <dgm:pt modelId="{5D7269BA-4294-4EAD-A300-127D1EBC73AF}" type="pres">
      <dgm:prSet presAssocID="{BBDD1918-79F3-4A69-B4ED-2B4673E34AEC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CBBF18-DB34-445E-A905-0B0F29213B84}" type="pres">
      <dgm:prSet presAssocID="{7B9166A6-D871-40DD-AD7F-E3D633468639}" presName="sibTrans" presStyleCnt="0"/>
      <dgm:spPr/>
    </dgm:pt>
    <dgm:pt modelId="{D73D6DE1-368D-45E3-A077-0C6A65D1054E}" type="pres">
      <dgm:prSet presAssocID="{063C168F-1581-4538-BD8A-4E55DC2772CC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57E94F6-232E-43C0-8D9F-289A3B23E396}" type="pres">
      <dgm:prSet presAssocID="{31C4D665-95AD-49CE-98CF-621C9AB628BD}" presName="sibTrans" presStyleCnt="0"/>
      <dgm:spPr/>
    </dgm:pt>
    <dgm:pt modelId="{2E97A1BA-D6C7-4DCC-ADC1-A2C2C1003413}" type="pres">
      <dgm:prSet presAssocID="{AC5BD4B5-8483-4EB0-97DD-020AA5E024EC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791CAF-4046-485E-AA96-6A22696C21F9}" type="pres">
      <dgm:prSet presAssocID="{AE946EE3-368E-41F4-A218-38922852A9BF}" presName="sibTrans" presStyleCnt="0"/>
      <dgm:spPr/>
    </dgm:pt>
    <dgm:pt modelId="{FF659475-5B5D-4658-A1E0-E068E1B4ABC5}" type="pres">
      <dgm:prSet presAssocID="{7068E69B-3003-4EB1-9E28-00D8E4AE35B8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E5A81EC-162E-4E44-845B-5042BEC8D18C}" type="pres">
      <dgm:prSet presAssocID="{BCA06018-7353-480A-8EC2-D2EC06F6BD80}" presName="sibTrans" presStyleCnt="0"/>
      <dgm:spPr/>
    </dgm:pt>
    <dgm:pt modelId="{10812161-5EAC-4993-93F8-145949AC820B}" type="pres">
      <dgm:prSet presAssocID="{37F0395B-94A7-4875-BB92-56F065721D82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77D258C-C548-4C6B-822F-ADB48F6B0FBA}" type="presOf" srcId="{F62A1853-0847-4582-92C8-55AF0F2E9884}" destId="{2E97A1BA-D6C7-4DCC-ADC1-A2C2C1003413}" srcOrd="0" destOrd="2" presId="urn:microsoft.com/office/officeart/2005/8/layout/default"/>
    <dgm:cxn modelId="{0F944FCD-AB3B-4465-855F-C0D65060170B}" srcId="{29A9F8A6-6F7F-46B4-9EA7-7E52440CDB5E}" destId="{AC5BD4B5-8483-4EB0-97DD-020AA5E024EC}" srcOrd="4" destOrd="0" parTransId="{8FE7AFE7-0AF8-4FE3-990B-E1873B52100E}" sibTransId="{AE946EE3-368E-41F4-A218-38922852A9BF}"/>
    <dgm:cxn modelId="{432847B2-6477-4F57-B7E0-6257CE9E8421}" srcId="{AC5BD4B5-8483-4EB0-97DD-020AA5E024EC}" destId="{AFBD8CAF-A7E1-4B45-AB0F-E82105E54B57}" srcOrd="0" destOrd="0" parTransId="{09AB450C-C8CC-4913-AF67-36B43C42F3FA}" sibTransId="{BBD35404-4E83-4182-83BE-3B8388A833A3}"/>
    <dgm:cxn modelId="{58EBB8B8-EF92-4D80-84AB-2745B902B3B2}" srcId="{29A9F8A6-6F7F-46B4-9EA7-7E52440CDB5E}" destId="{063C168F-1581-4538-BD8A-4E55DC2772CC}" srcOrd="3" destOrd="0" parTransId="{11F0919D-6B22-4D43-AA54-859056D9B668}" sibTransId="{31C4D665-95AD-49CE-98CF-621C9AB628BD}"/>
    <dgm:cxn modelId="{89992663-D3B5-4B81-BF70-82534439AF7A}" srcId="{29A9F8A6-6F7F-46B4-9EA7-7E52440CDB5E}" destId="{37F0395B-94A7-4875-BB92-56F065721D82}" srcOrd="6" destOrd="0" parTransId="{8CE95C53-7688-467A-928B-011ACF98EC78}" sibTransId="{EB7272F3-6666-46E8-A6BE-A1B67D41B5B9}"/>
    <dgm:cxn modelId="{838D4752-79FB-4724-8FB2-E65AB624F2BE}" type="presOf" srcId="{86E952A5-7FB2-4E7C-89F2-BCBA7992CC58}" destId="{F53A4B75-6162-4707-B3E6-BC275815599D}" srcOrd="0" destOrd="0" presId="urn:microsoft.com/office/officeart/2005/8/layout/default"/>
    <dgm:cxn modelId="{4778C1E8-FFAF-4960-8EAE-38A2C07F4748}" type="presOf" srcId="{269DA7BA-9314-4813-A5CD-A171484E52C0}" destId="{5D7269BA-4294-4EAD-A300-127D1EBC73AF}" srcOrd="0" destOrd="1" presId="urn:microsoft.com/office/officeart/2005/8/layout/default"/>
    <dgm:cxn modelId="{149A5AD5-E8DB-4408-BB9E-B77C637D16D5}" type="presOf" srcId="{AC5BD4B5-8483-4EB0-97DD-020AA5E024EC}" destId="{2E97A1BA-D6C7-4DCC-ADC1-A2C2C1003413}" srcOrd="0" destOrd="0" presId="urn:microsoft.com/office/officeart/2005/8/layout/default"/>
    <dgm:cxn modelId="{D526ABE9-643B-4137-A633-78A308E8A732}" type="presOf" srcId="{A6A72F67-539F-4EA6-90B3-A18657345F82}" destId="{FAD2B5C3-D8E0-4F36-822B-63FF796C5A4A}" srcOrd="0" destOrd="0" presId="urn:microsoft.com/office/officeart/2005/8/layout/default"/>
    <dgm:cxn modelId="{ADBB9280-6B0E-4FC4-A2A6-BF1D655C3114}" type="presOf" srcId="{063C168F-1581-4538-BD8A-4E55DC2772CC}" destId="{D73D6DE1-368D-45E3-A077-0C6A65D1054E}" srcOrd="0" destOrd="0" presId="urn:microsoft.com/office/officeart/2005/8/layout/default"/>
    <dgm:cxn modelId="{F4DAD6C0-7758-4E25-968C-3F418740C73E}" type="presOf" srcId="{F66540A9-B369-4293-AB7D-6C0B877F66C7}" destId="{FF659475-5B5D-4658-A1E0-E068E1B4ABC5}" srcOrd="0" destOrd="1" presId="urn:microsoft.com/office/officeart/2005/8/layout/default"/>
    <dgm:cxn modelId="{4B415EF5-B80E-4C7A-9901-E225A72651B2}" srcId="{29A9F8A6-6F7F-46B4-9EA7-7E52440CDB5E}" destId="{A6A72F67-539F-4EA6-90B3-A18657345F82}" srcOrd="0" destOrd="0" parTransId="{582265B7-7139-4042-BE84-5A28B64C25D9}" sibTransId="{4294FF8A-0324-4152-86FF-17E7FF45257F}"/>
    <dgm:cxn modelId="{5E67321C-E253-4E32-9F62-5FB925225795}" type="presOf" srcId="{37F0395B-94A7-4875-BB92-56F065721D82}" destId="{10812161-5EAC-4993-93F8-145949AC820B}" srcOrd="0" destOrd="0" presId="urn:microsoft.com/office/officeart/2005/8/layout/default"/>
    <dgm:cxn modelId="{ACBFEA6E-5528-4E71-8959-88DE7A923C98}" type="presOf" srcId="{BBDD1918-79F3-4A69-B4ED-2B4673E34AEC}" destId="{5D7269BA-4294-4EAD-A300-127D1EBC73AF}" srcOrd="0" destOrd="0" presId="urn:microsoft.com/office/officeart/2005/8/layout/default"/>
    <dgm:cxn modelId="{8EF5965A-5153-44BD-8504-79687326425E}" type="presOf" srcId="{D96DE12D-0D63-4143-817A-12606FFAC7B1}" destId="{10812161-5EAC-4993-93F8-145949AC820B}" srcOrd="0" destOrd="1" presId="urn:microsoft.com/office/officeart/2005/8/layout/default"/>
    <dgm:cxn modelId="{E11E28EB-25BB-46D9-AAED-D11809469732}" srcId="{29A9F8A6-6F7F-46B4-9EA7-7E52440CDB5E}" destId="{BBDD1918-79F3-4A69-B4ED-2B4673E34AEC}" srcOrd="2" destOrd="0" parTransId="{298F408C-6ADE-456A-B23E-F288EA5BBBD6}" sibTransId="{7B9166A6-D871-40DD-AD7F-E3D633468639}"/>
    <dgm:cxn modelId="{31F2601A-B5CE-4387-B6D3-1F8DDCF15803}" type="presOf" srcId="{625AE99A-FDF8-412A-A806-5C586E758134}" destId="{F53A4B75-6162-4707-B3E6-BC275815599D}" srcOrd="0" destOrd="1" presId="urn:microsoft.com/office/officeart/2005/8/layout/default"/>
    <dgm:cxn modelId="{81A32531-5E3A-462C-88DE-DC8D28FD1C77}" type="presOf" srcId="{AFBD8CAF-A7E1-4B45-AB0F-E82105E54B57}" destId="{2E97A1BA-D6C7-4DCC-ADC1-A2C2C1003413}" srcOrd="0" destOrd="1" presId="urn:microsoft.com/office/officeart/2005/8/layout/default"/>
    <dgm:cxn modelId="{47B9ED1D-38B4-4B6F-806B-E82A8B49DB42}" srcId="{29A9F8A6-6F7F-46B4-9EA7-7E52440CDB5E}" destId="{7068E69B-3003-4EB1-9E28-00D8E4AE35B8}" srcOrd="5" destOrd="0" parTransId="{5C87D1F2-2879-4370-8B6B-2E5219CF55E4}" sibTransId="{BCA06018-7353-480A-8EC2-D2EC06F6BD80}"/>
    <dgm:cxn modelId="{E40675D6-A151-4BC9-AB64-E49901573754}" srcId="{7068E69B-3003-4EB1-9E28-00D8E4AE35B8}" destId="{F66540A9-B369-4293-AB7D-6C0B877F66C7}" srcOrd="0" destOrd="0" parTransId="{4F4B2DF3-9D19-4D1C-944D-52F125A295E9}" sibTransId="{DAD81950-CBE0-44EA-90B9-158CED7BAB8B}"/>
    <dgm:cxn modelId="{20D0879C-E8FA-43D1-8785-4A0A930F2A09}" srcId="{BBDD1918-79F3-4A69-B4ED-2B4673E34AEC}" destId="{269DA7BA-9314-4813-A5CD-A171484E52C0}" srcOrd="0" destOrd="0" parTransId="{DB8F65CF-5523-40D2-966D-36A04084FFB6}" sibTransId="{6499B3E4-776C-4060-B0DE-2911EC679339}"/>
    <dgm:cxn modelId="{D4478EE1-DD6D-49AB-A94E-ED463C4B565A}" type="presOf" srcId="{29A9F8A6-6F7F-46B4-9EA7-7E52440CDB5E}" destId="{3E85EBF5-506B-44BE-A671-D32C9B6CAF07}" srcOrd="0" destOrd="0" presId="urn:microsoft.com/office/officeart/2005/8/layout/default"/>
    <dgm:cxn modelId="{6E5251E8-7904-4CA7-981D-8DC852F4D694}" srcId="{37F0395B-94A7-4875-BB92-56F065721D82}" destId="{D96DE12D-0D63-4143-817A-12606FFAC7B1}" srcOrd="0" destOrd="0" parTransId="{245C7576-F461-4E21-84E4-92D4E0DA6563}" sibTransId="{BD8F74B8-4096-4B96-9640-FF32E737F6D3}"/>
    <dgm:cxn modelId="{EA158773-6469-438B-80D9-9109F2F7C7B0}" srcId="{86E952A5-7FB2-4E7C-89F2-BCBA7992CC58}" destId="{625AE99A-FDF8-412A-A806-5C586E758134}" srcOrd="0" destOrd="0" parTransId="{98E0A694-ED24-4876-B281-8F550A12EB57}" sibTransId="{665A89AF-C1F8-44CB-925A-B4312F4051A6}"/>
    <dgm:cxn modelId="{25DE7CA4-A276-4B8D-98FA-316AF0420EAF}" srcId="{AC5BD4B5-8483-4EB0-97DD-020AA5E024EC}" destId="{F62A1853-0847-4582-92C8-55AF0F2E9884}" srcOrd="1" destOrd="0" parTransId="{115147FF-21DE-4D41-B2F5-A1954E845A52}" sibTransId="{779EEE06-D570-48AC-B8A8-F3E333A373BB}"/>
    <dgm:cxn modelId="{40E906BB-587F-4A59-AC93-CF6091D89C2A}" type="presOf" srcId="{7068E69B-3003-4EB1-9E28-00D8E4AE35B8}" destId="{FF659475-5B5D-4658-A1E0-E068E1B4ABC5}" srcOrd="0" destOrd="0" presId="urn:microsoft.com/office/officeart/2005/8/layout/default"/>
    <dgm:cxn modelId="{7F3653E9-1476-49CC-8017-07EF6390CD9A}" srcId="{29A9F8A6-6F7F-46B4-9EA7-7E52440CDB5E}" destId="{86E952A5-7FB2-4E7C-89F2-BCBA7992CC58}" srcOrd="1" destOrd="0" parTransId="{50D9EA9C-7500-4135-8EF5-4632D3E9ADEA}" sibTransId="{07B12365-7E8A-46E8-82D8-6F0AD19EF079}"/>
    <dgm:cxn modelId="{F28F57F5-D823-4E20-9F8F-6BDAE38FE2DE}" type="presParOf" srcId="{3E85EBF5-506B-44BE-A671-D32C9B6CAF07}" destId="{FAD2B5C3-D8E0-4F36-822B-63FF796C5A4A}" srcOrd="0" destOrd="0" presId="urn:microsoft.com/office/officeart/2005/8/layout/default"/>
    <dgm:cxn modelId="{42AD3EC6-93D0-4C27-AEEC-58A29D1D46B9}" type="presParOf" srcId="{3E85EBF5-506B-44BE-A671-D32C9B6CAF07}" destId="{67599DC7-553A-4FC6-9DF7-C1DFFC6ED1EE}" srcOrd="1" destOrd="0" presId="urn:microsoft.com/office/officeart/2005/8/layout/default"/>
    <dgm:cxn modelId="{CC33EA07-250E-452A-BB21-320D25D977DB}" type="presParOf" srcId="{3E85EBF5-506B-44BE-A671-D32C9B6CAF07}" destId="{F53A4B75-6162-4707-B3E6-BC275815599D}" srcOrd="2" destOrd="0" presId="urn:microsoft.com/office/officeart/2005/8/layout/default"/>
    <dgm:cxn modelId="{93938EC5-3BE5-425D-8E7C-96C3525EEF3F}" type="presParOf" srcId="{3E85EBF5-506B-44BE-A671-D32C9B6CAF07}" destId="{8B3F02DE-F724-47FA-9307-2A6DC7A4E2CA}" srcOrd="3" destOrd="0" presId="urn:microsoft.com/office/officeart/2005/8/layout/default"/>
    <dgm:cxn modelId="{894C65D9-A0F9-406C-9B85-89C8501F6670}" type="presParOf" srcId="{3E85EBF5-506B-44BE-A671-D32C9B6CAF07}" destId="{5D7269BA-4294-4EAD-A300-127D1EBC73AF}" srcOrd="4" destOrd="0" presId="urn:microsoft.com/office/officeart/2005/8/layout/default"/>
    <dgm:cxn modelId="{04BDFC69-0080-451F-B301-B398FC18DE76}" type="presParOf" srcId="{3E85EBF5-506B-44BE-A671-D32C9B6CAF07}" destId="{52CBBF18-DB34-445E-A905-0B0F29213B84}" srcOrd="5" destOrd="0" presId="urn:microsoft.com/office/officeart/2005/8/layout/default"/>
    <dgm:cxn modelId="{C1F8DCEB-5DB7-41E3-97D8-914CA2978858}" type="presParOf" srcId="{3E85EBF5-506B-44BE-A671-D32C9B6CAF07}" destId="{D73D6DE1-368D-45E3-A077-0C6A65D1054E}" srcOrd="6" destOrd="0" presId="urn:microsoft.com/office/officeart/2005/8/layout/default"/>
    <dgm:cxn modelId="{506AF9D2-4214-4AD0-AA57-D0D831E27E3E}" type="presParOf" srcId="{3E85EBF5-506B-44BE-A671-D32C9B6CAF07}" destId="{657E94F6-232E-43C0-8D9F-289A3B23E396}" srcOrd="7" destOrd="0" presId="urn:microsoft.com/office/officeart/2005/8/layout/default"/>
    <dgm:cxn modelId="{64529515-0C66-421E-8882-344AD97C578D}" type="presParOf" srcId="{3E85EBF5-506B-44BE-A671-D32C9B6CAF07}" destId="{2E97A1BA-D6C7-4DCC-ADC1-A2C2C1003413}" srcOrd="8" destOrd="0" presId="urn:microsoft.com/office/officeart/2005/8/layout/default"/>
    <dgm:cxn modelId="{15E160CD-07D3-4C25-81D2-5871D69E9AD1}" type="presParOf" srcId="{3E85EBF5-506B-44BE-A671-D32C9B6CAF07}" destId="{FC791CAF-4046-485E-AA96-6A22696C21F9}" srcOrd="9" destOrd="0" presId="urn:microsoft.com/office/officeart/2005/8/layout/default"/>
    <dgm:cxn modelId="{7FB76AE8-6A26-44B5-9CC0-8A9DA4597221}" type="presParOf" srcId="{3E85EBF5-506B-44BE-A671-D32C9B6CAF07}" destId="{FF659475-5B5D-4658-A1E0-E068E1B4ABC5}" srcOrd="10" destOrd="0" presId="urn:microsoft.com/office/officeart/2005/8/layout/default"/>
    <dgm:cxn modelId="{E18B2550-1EE8-4078-BAF8-154F8539708E}" type="presParOf" srcId="{3E85EBF5-506B-44BE-A671-D32C9B6CAF07}" destId="{CE5A81EC-162E-4E44-845B-5042BEC8D18C}" srcOrd="11" destOrd="0" presId="urn:microsoft.com/office/officeart/2005/8/layout/default"/>
    <dgm:cxn modelId="{EAB902C6-93A8-4C59-9FF2-D4795C9A28FF}" type="presParOf" srcId="{3E85EBF5-506B-44BE-A671-D32C9B6CAF07}" destId="{10812161-5EAC-4993-93F8-145949AC820B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79C4F6-26CF-4B71-A1EC-8CD7F651F488}">
      <dsp:nvSpPr>
        <dsp:cNvPr id="0" name=""/>
        <dsp:cNvSpPr/>
      </dsp:nvSpPr>
      <dsp:spPr>
        <a:xfrm>
          <a:off x="-2696678" y="-415913"/>
          <a:ext cx="3218535" cy="3218535"/>
        </a:xfrm>
        <a:prstGeom prst="blockArc">
          <a:avLst>
            <a:gd name="adj1" fmla="val 18900000"/>
            <a:gd name="adj2" fmla="val 2700000"/>
            <a:gd name="adj3" fmla="val 671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AA1FBD-64DD-4083-A1E1-6750E87405D4}">
      <dsp:nvSpPr>
        <dsp:cNvPr id="0" name=""/>
        <dsp:cNvSpPr/>
      </dsp:nvSpPr>
      <dsp:spPr>
        <a:xfrm>
          <a:off x="335516" y="238670"/>
          <a:ext cx="6376433" cy="4773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8890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Proposer des campagnes marketing plus adaptées</a:t>
          </a:r>
          <a:endParaRPr lang="fr-FR" sz="2300" kern="1200" dirty="0"/>
        </a:p>
      </dsp:txBody>
      <dsp:txXfrm>
        <a:off x="335516" y="238670"/>
        <a:ext cx="6376433" cy="477341"/>
      </dsp:txXfrm>
    </dsp:sp>
    <dsp:sp modelId="{F0B905B7-C49A-4770-9FA8-310566F9F50C}">
      <dsp:nvSpPr>
        <dsp:cNvPr id="0" name=""/>
        <dsp:cNvSpPr/>
      </dsp:nvSpPr>
      <dsp:spPr>
        <a:xfrm>
          <a:off x="37177" y="179003"/>
          <a:ext cx="596677" cy="59667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E5EF6-FF8F-4938-A778-4C88F02B5A9D}">
      <dsp:nvSpPr>
        <dsp:cNvPr id="0" name=""/>
        <dsp:cNvSpPr/>
      </dsp:nvSpPr>
      <dsp:spPr>
        <a:xfrm>
          <a:off x="509029" y="954683"/>
          <a:ext cx="6202919" cy="477341"/>
        </a:xfrm>
        <a:prstGeom prst="rect">
          <a:avLst/>
        </a:prstGeom>
        <a:solidFill>
          <a:schemeClr val="accent4">
            <a:hueOff val="-5495408"/>
            <a:satOff val="34650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8890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Repérer les tendances du marché</a:t>
          </a:r>
          <a:endParaRPr lang="fr-FR" sz="2300" kern="1200" dirty="0"/>
        </a:p>
      </dsp:txBody>
      <dsp:txXfrm>
        <a:off x="509029" y="954683"/>
        <a:ext cx="6202919" cy="477341"/>
      </dsp:txXfrm>
    </dsp:sp>
    <dsp:sp modelId="{5AFBFAD8-C883-4BD8-8A72-D56D58CB6B20}">
      <dsp:nvSpPr>
        <dsp:cNvPr id="0" name=""/>
        <dsp:cNvSpPr/>
      </dsp:nvSpPr>
      <dsp:spPr>
        <a:xfrm>
          <a:off x="210691" y="895015"/>
          <a:ext cx="596677" cy="59667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accent4">
              <a:hueOff val="-5495408"/>
              <a:satOff val="34650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BBE09-D259-42FF-A20B-AB2FE825E78B}">
      <dsp:nvSpPr>
        <dsp:cNvPr id="0" name=""/>
        <dsp:cNvSpPr/>
      </dsp:nvSpPr>
      <dsp:spPr>
        <a:xfrm>
          <a:off x="335516" y="1670695"/>
          <a:ext cx="6376433" cy="477341"/>
        </a:xfrm>
        <a:prstGeom prst="rect">
          <a:avLst/>
        </a:prstGeom>
        <a:solidFill>
          <a:schemeClr val="accent4">
            <a:hueOff val="-10990815"/>
            <a:satOff val="69299"/>
            <a:lumOff val="-1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8890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Améliorer la qualité de service</a:t>
          </a:r>
          <a:endParaRPr lang="fr-FR" sz="2300" kern="1200" dirty="0"/>
        </a:p>
      </dsp:txBody>
      <dsp:txXfrm>
        <a:off x="335516" y="1670695"/>
        <a:ext cx="6376433" cy="477341"/>
      </dsp:txXfrm>
    </dsp:sp>
    <dsp:sp modelId="{8B3052A9-7244-4B52-B26A-D565D2ADAC7C}">
      <dsp:nvSpPr>
        <dsp:cNvPr id="0" name=""/>
        <dsp:cNvSpPr/>
      </dsp:nvSpPr>
      <dsp:spPr>
        <a:xfrm>
          <a:off x="37177" y="1611027"/>
          <a:ext cx="596677" cy="596677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accent4">
              <a:hueOff val="-10990815"/>
              <a:satOff val="69299"/>
              <a:lumOff val="-1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B01FE-1676-4D84-8BE4-DF2C4877876E}">
      <dsp:nvSpPr>
        <dsp:cNvPr id="0" name=""/>
        <dsp:cNvSpPr/>
      </dsp:nvSpPr>
      <dsp:spPr>
        <a:xfrm rot="10800000">
          <a:off x="851390" y="761"/>
          <a:ext cx="2898885" cy="48487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818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Commandes</a:t>
          </a:r>
          <a:endParaRPr lang="fr-FR" sz="1900" kern="1200" dirty="0"/>
        </a:p>
      </dsp:txBody>
      <dsp:txXfrm rot="10800000">
        <a:off x="972609" y="761"/>
        <a:ext cx="2777666" cy="484878"/>
      </dsp:txXfrm>
    </dsp:sp>
    <dsp:sp modelId="{75B1AD42-A65B-47BE-BA5B-09B4C9507FBF}">
      <dsp:nvSpPr>
        <dsp:cNvPr id="0" name=""/>
        <dsp:cNvSpPr/>
      </dsp:nvSpPr>
      <dsp:spPr>
        <a:xfrm>
          <a:off x="608950" y="761"/>
          <a:ext cx="484878" cy="48487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7C3D005-9C0F-4213-BB1A-E26711188F3C}">
      <dsp:nvSpPr>
        <dsp:cNvPr id="0" name=""/>
        <dsp:cNvSpPr/>
      </dsp:nvSpPr>
      <dsp:spPr>
        <a:xfrm rot="10800000">
          <a:off x="851390" y="630380"/>
          <a:ext cx="2898885" cy="48487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818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Paiements</a:t>
          </a:r>
          <a:endParaRPr lang="fr-FR" sz="1900" kern="1200" dirty="0"/>
        </a:p>
      </dsp:txBody>
      <dsp:txXfrm rot="10800000">
        <a:off x="972609" y="630380"/>
        <a:ext cx="2777666" cy="484878"/>
      </dsp:txXfrm>
    </dsp:sp>
    <dsp:sp modelId="{10C30252-9718-483B-9F26-FD048280D9CF}">
      <dsp:nvSpPr>
        <dsp:cNvPr id="0" name=""/>
        <dsp:cNvSpPr/>
      </dsp:nvSpPr>
      <dsp:spPr>
        <a:xfrm>
          <a:off x="608950" y="630380"/>
          <a:ext cx="484878" cy="484878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43BF558-29F6-46BD-BEFA-D43E201BC58D}">
      <dsp:nvSpPr>
        <dsp:cNvPr id="0" name=""/>
        <dsp:cNvSpPr/>
      </dsp:nvSpPr>
      <dsp:spPr>
        <a:xfrm rot="10800000">
          <a:off x="851390" y="1259998"/>
          <a:ext cx="2898885" cy="48487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818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Notes clients</a:t>
          </a:r>
          <a:endParaRPr lang="fr-FR" sz="1900" kern="1200" dirty="0"/>
        </a:p>
      </dsp:txBody>
      <dsp:txXfrm rot="10800000">
        <a:off x="972609" y="1259998"/>
        <a:ext cx="2777666" cy="484878"/>
      </dsp:txXfrm>
    </dsp:sp>
    <dsp:sp modelId="{5A8973B6-35F9-46D8-A894-71364EC62E95}">
      <dsp:nvSpPr>
        <dsp:cNvPr id="0" name=""/>
        <dsp:cNvSpPr/>
      </dsp:nvSpPr>
      <dsp:spPr>
        <a:xfrm>
          <a:off x="608950" y="1259998"/>
          <a:ext cx="484878" cy="484878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23BEF0F-29B8-46B3-83AC-73CD1229CD9A}">
      <dsp:nvSpPr>
        <dsp:cNvPr id="0" name=""/>
        <dsp:cNvSpPr/>
      </dsp:nvSpPr>
      <dsp:spPr>
        <a:xfrm rot="10800000">
          <a:off x="851390" y="1889617"/>
          <a:ext cx="2898885" cy="48487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818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Catalogue produits</a:t>
          </a:r>
          <a:endParaRPr lang="fr-FR" sz="1900" kern="1200" dirty="0"/>
        </a:p>
      </dsp:txBody>
      <dsp:txXfrm rot="10800000">
        <a:off x="972609" y="1889617"/>
        <a:ext cx="2777666" cy="484878"/>
      </dsp:txXfrm>
    </dsp:sp>
    <dsp:sp modelId="{55FB9BC8-2064-45AA-AF67-847E584765D9}">
      <dsp:nvSpPr>
        <dsp:cNvPr id="0" name=""/>
        <dsp:cNvSpPr/>
      </dsp:nvSpPr>
      <dsp:spPr>
        <a:xfrm>
          <a:off x="608950" y="1889617"/>
          <a:ext cx="484878" cy="484878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9B66D20-1A8B-457E-8DBC-243B694636EE}">
      <dsp:nvSpPr>
        <dsp:cNvPr id="0" name=""/>
        <dsp:cNvSpPr/>
      </dsp:nvSpPr>
      <dsp:spPr>
        <a:xfrm rot="10800000">
          <a:off x="851390" y="2519236"/>
          <a:ext cx="2898885" cy="48487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818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Produits commandés</a:t>
          </a:r>
          <a:endParaRPr lang="fr-FR" sz="1900" kern="1200" dirty="0"/>
        </a:p>
      </dsp:txBody>
      <dsp:txXfrm rot="10800000">
        <a:off x="972609" y="2519236"/>
        <a:ext cx="2777666" cy="484878"/>
      </dsp:txXfrm>
    </dsp:sp>
    <dsp:sp modelId="{B888FA75-7273-4A12-B877-8624C2A2A91D}">
      <dsp:nvSpPr>
        <dsp:cNvPr id="0" name=""/>
        <dsp:cNvSpPr/>
      </dsp:nvSpPr>
      <dsp:spPr>
        <a:xfrm>
          <a:off x="608950" y="2519236"/>
          <a:ext cx="484878" cy="484878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CF69639-C122-448E-90B7-4646EA693401}">
      <dsp:nvSpPr>
        <dsp:cNvPr id="0" name=""/>
        <dsp:cNvSpPr/>
      </dsp:nvSpPr>
      <dsp:spPr>
        <a:xfrm rot="10800000">
          <a:off x="851390" y="3148855"/>
          <a:ext cx="2898885" cy="48487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818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Clients</a:t>
          </a:r>
          <a:endParaRPr lang="fr-FR" sz="1900" kern="1200" dirty="0"/>
        </a:p>
      </dsp:txBody>
      <dsp:txXfrm rot="10800000">
        <a:off x="972609" y="3148855"/>
        <a:ext cx="2777666" cy="484878"/>
      </dsp:txXfrm>
    </dsp:sp>
    <dsp:sp modelId="{7F70873A-8896-48D2-9959-21787ED30157}">
      <dsp:nvSpPr>
        <dsp:cNvPr id="0" name=""/>
        <dsp:cNvSpPr/>
      </dsp:nvSpPr>
      <dsp:spPr>
        <a:xfrm>
          <a:off x="608950" y="3148855"/>
          <a:ext cx="484878" cy="484878"/>
        </a:xfrm>
        <a:prstGeom prst="ellipse">
          <a:avLst/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F2DD88E-CD42-4435-8C34-721B990782CC}">
      <dsp:nvSpPr>
        <dsp:cNvPr id="0" name=""/>
        <dsp:cNvSpPr/>
      </dsp:nvSpPr>
      <dsp:spPr>
        <a:xfrm rot="10800000">
          <a:off x="851390" y="3778474"/>
          <a:ext cx="2898885" cy="48487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818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Commerces</a:t>
          </a:r>
          <a:endParaRPr lang="fr-FR" sz="1900" kern="1200" dirty="0"/>
        </a:p>
      </dsp:txBody>
      <dsp:txXfrm rot="10800000">
        <a:off x="972609" y="3778474"/>
        <a:ext cx="2777666" cy="484878"/>
      </dsp:txXfrm>
    </dsp:sp>
    <dsp:sp modelId="{F8FC7094-C685-40F0-AD7D-82AC3D905A2B}">
      <dsp:nvSpPr>
        <dsp:cNvPr id="0" name=""/>
        <dsp:cNvSpPr/>
      </dsp:nvSpPr>
      <dsp:spPr>
        <a:xfrm>
          <a:off x="608950" y="3778474"/>
          <a:ext cx="484878" cy="484878"/>
        </a:xfrm>
        <a:prstGeom prst="ellipse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A2F85B6-B4E6-4D24-8692-D5A56B290D36}">
      <dsp:nvSpPr>
        <dsp:cNvPr id="0" name=""/>
        <dsp:cNvSpPr/>
      </dsp:nvSpPr>
      <dsp:spPr>
        <a:xfrm rot="10800000">
          <a:off x="851390" y="4408092"/>
          <a:ext cx="2898885" cy="48487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818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Données géographiques</a:t>
          </a:r>
          <a:endParaRPr lang="fr-FR" sz="1900" kern="1200" dirty="0"/>
        </a:p>
      </dsp:txBody>
      <dsp:txXfrm rot="10800000">
        <a:off x="972609" y="4408092"/>
        <a:ext cx="2777666" cy="484878"/>
      </dsp:txXfrm>
    </dsp:sp>
    <dsp:sp modelId="{ADE9BADE-4CBE-4115-808B-35EC719791C2}">
      <dsp:nvSpPr>
        <dsp:cNvPr id="0" name=""/>
        <dsp:cNvSpPr/>
      </dsp:nvSpPr>
      <dsp:spPr>
        <a:xfrm>
          <a:off x="608950" y="4408092"/>
          <a:ext cx="484878" cy="484878"/>
        </a:xfrm>
        <a:prstGeom prst="ellipse">
          <a:avLst/>
        </a:prstGeom>
        <a:blipFill rotWithShape="1">
          <a:blip xmlns:r="http://schemas.openxmlformats.org/officeDocument/2006/relationships" r:embed="rId8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2B5C3-D8E0-4F36-822B-63FF796C5A4A}">
      <dsp:nvSpPr>
        <dsp:cNvPr id="0" name=""/>
        <dsp:cNvSpPr/>
      </dsp:nvSpPr>
      <dsp:spPr>
        <a:xfrm>
          <a:off x="304554" y="2238"/>
          <a:ext cx="2005255" cy="120315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97% de clients occasionnels</a:t>
          </a:r>
          <a:endParaRPr lang="fr-FR" sz="1600" kern="1200" dirty="0"/>
        </a:p>
      </dsp:txBody>
      <dsp:txXfrm>
        <a:off x="304554" y="2238"/>
        <a:ext cx="2005255" cy="1203153"/>
      </dsp:txXfrm>
    </dsp:sp>
    <dsp:sp modelId="{F53A4B75-6162-4707-B3E6-BC275815599D}">
      <dsp:nvSpPr>
        <dsp:cNvPr id="0" name=""/>
        <dsp:cNvSpPr/>
      </dsp:nvSpPr>
      <dsp:spPr>
        <a:xfrm>
          <a:off x="2510334" y="2238"/>
          <a:ext cx="2005255" cy="1203153"/>
        </a:xfrm>
        <a:prstGeom prst="rect">
          <a:avLst/>
        </a:prstGeom>
        <a:gradFill rotWithShape="0">
          <a:gsLst>
            <a:gs pos="0">
              <a:schemeClr val="accent4">
                <a:hueOff val="-1831803"/>
                <a:satOff val="11550"/>
                <a:lumOff val="-31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831803"/>
                <a:satOff val="11550"/>
                <a:lumOff val="-31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831803"/>
                <a:satOff val="11550"/>
                <a:lumOff val="-31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1 commande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= 1 produit</a:t>
          </a:r>
          <a:endParaRPr lang="fr-FR" sz="1600" kern="1200" dirty="0"/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95% des commandes</a:t>
          </a:r>
          <a:endParaRPr lang="fr-FR" sz="1200" kern="1200" dirty="0"/>
        </a:p>
      </dsp:txBody>
      <dsp:txXfrm>
        <a:off x="2510334" y="2238"/>
        <a:ext cx="2005255" cy="1203153"/>
      </dsp:txXfrm>
    </dsp:sp>
    <dsp:sp modelId="{5D7269BA-4294-4EAD-A300-127D1EBC73AF}">
      <dsp:nvSpPr>
        <dsp:cNvPr id="0" name=""/>
        <dsp:cNvSpPr/>
      </dsp:nvSpPr>
      <dsp:spPr>
        <a:xfrm>
          <a:off x="304554" y="1405917"/>
          <a:ext cx="2005255" cy="1203153"/>
        </a:xfrm>
        <a:prstGeom prst="rect">
          <a:avLst/>
        </a:prstGeom>
        <a:gradFill rotWithShape="0">
          <a:gsLst>
            <a:gs pos="0">
              <a:schemeClr val="accent4">
                <a:hueOff val="-3663605"/>
                <a:satOff val="23100"/>
                <a:lumOff val="-62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3663605"/>
                <a:satOff val="23100"/>
                <a:lumOff val="-62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3663605"/>
                <a:satOff val="23100"/>
                <a:lumOff val="-62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Paiement CB</a:t>
          </a:r>
          <a:endParaRPr lang="fr-FR" sz="1600" kern="1200" dirty="0"/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¾ des règlements</a:t>
          </a:r>
          <a:endParaRPr lang="fr-FR" sz="1200" kern="1200" dirty="0"/>
        </a:p>
      </dsp:txBody>
      <dsp:txXfrm>
        <a:off x="304554" y="1405917"/>
        <a:ext cx="2005255" cy="1203153"/>
      </dsp:txXfrm>
    </dsp:sp>
    <dsp:sp modelId="{D73D6DE1-368D-45E3-A077-0C6A65D1054E}">
      <dsp:nvSpPr>
        <dsp:cNvPr id="0" name=""/>
        <dsp:cNvSpPr/>
      </dsp:nvSpPr>
      <dsp:spPr>
        <a:xfrm>
          <a:off x="2510334" y="1405917"/>
          <a:ext cx="2005255" cy="1203153"/>
        </a:xfrm>
        <a:prstGeom prst="rect">
          <a:avLst/>
        </a:prstGeom>
        <a:gradFill rotWithShape="0">
          <a:gsLst>
            <a:gs pos="0">
              <a:schemeClr val="accent4">
                <a:hueOff val="-5495408"/>
                <a:satOff val="34650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5495408"/>
                <a:satOff val="34650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5495408"/>
                <a:satOff val="34650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Concentration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Sud &amp; Sud-Est</a:t>
          </a:r>
          <a:endParaRPr lang="fr-FR" sz="1600" kern="1200" dirty="0"/>
        </a:p>
      </dsp:txBody>
      <dsp:txXfrm>
        <a:off x="2510334" y="1405917"/>
        <a:ext cx="2005255" cy="1203153"/>
      </dsp:txXfrm>
    </dsp:sp>
    <dsp:sp modelId="{2E97A1BA-D6C7-4DCC-ADC1-A2C2C1003413}">
      <dsp:nvSpPr>
        <dsp:cNvPr id="0" name=""/>
        <dsp:cNvSpPr/>
      </dsp:nvSpPr>
      <dsp:spPr>
        <a:xfrm>
          <a:off x="304554" y="2809596"/>
          <a:ext cx="2005255" cy="1203153"/>
        </a:xfrm>
        <a:prstGeom prst="rect">
          <a:avLst/>
        </a:prstGeom>
        <a:gradFill rotWithShape="0">
          <a:gsLst>
            <a:gs pos="0">
              <a:schemeClr val="accent4">
                <a:hueOff val="-7327210"/>
                <a:satOff val="46199"/>
                <a:lumOff val="-1254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7327210"/>
                <a:satOff val="46199"/>
                <a:lumOff val="-1254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7327210"/>
                <a:satOff val="46199"/>
                <a:lumOff val="-1254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/>
            <a:t>Livraisons</a:t>
          </a:r>
          <a:endParaRPr lang="fr-FR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50% des clients livrés en moins de 10 jours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25% en plus de 2 semaines</a:t>
          </a:r>
          <a:endParaRPr lang="fr-FR" sz="1200" kern="1200" dirty="0"/>
        </a:p>
      </dsp:txBody>
      <dsp:txXfrm>
        <a:off x="304554" y="2809596"/>
        <a:ext cx="2005255" cy="1203153"/>
      </dsp:txXfrm>
    </dsp:sp>
    <dsp:sp modelId="{FF659475-5B5D-4658-A1E0-E068E1B4ABC5}">
      <dsp:nvSpPr>
        <dsp:cNvPr id="0" name=""/>
        <dsp:cNvSpPr/>
      </dsp:nvSpPr>
      <dsp:spPr>
        <a:xfrm>
          <a:off x="2510334" y="2809596"/>
          <a:ext cx="2005255" cy="1203153"/>
        </a:xfrm>
        <a:prstGeom prst="rect">
          <a:avLst/>
        </a:prstGeom>
        <a:gradFill rotWithShape="0">
          <a:gsLst>
            <a:gs pos="0">
              <a:schemeClr val="accent4">
                <a:hueOff val="-9159012"/>
                <a:satOff val="57749"/>
                <a:lumOff val="-1568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9159012"/>
                <a:satOff val="57749"/>
                <a:lumOff val="-1568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9159012"/>
                <a:satOff val="57749"/>
                <a:lumOff val="-1568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Taux de complétion</a:t>
          </a:r>
          <a:endParaRPr lang="fr-FR" sz="1600" kern="1200" dirty="0"/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3% des commandes non terminées</a:t>
          </a:r>
          <a:endParaRPr lang="fr-FR" sz="1200" kern="1200" dirty="0"/>
        </a:p>
      </dsp:txBody>
      <dsp:txXfrm>
        <a:off x="2510334" y="2809596"/>
        <a:ext cx="2005255" cy="1203153"/>
      </dsp:txXfrm>
    </dsp:sp>
    <dsp:sp modelId="{10812161-5EAC-4993-93F8-145949AC820B}">
      <dsp:nvSpPr>
        <dsp:cNvPr id="0" name=""/>
        <dsp:cNvSpPr/>
      </dsp:nvSpPr>
      <dsp:spPr>
        <a:xfrm>
          <a:off x="1407444" y="4213274"/>
          <a:ext cx="2005255" cy="1203153"/>
        </a:xfrm>
        <a:prstGeom prst="rect">
          <a:avLst/>
        </a:prstGeom>
        <a:gradFill rotWithShape="0">
          <a:gsLst>
            <a:gs pos="0">
              <a:schemeClr val="accent4">
                <a:hueOff val="-10990815"/>
                <a:satOff val="69299"/>
                <a:lumOff val="-1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0990815"/>
                <a:satOff val="69299"/>
                <a:lumOff val="-1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0990815"/>
                <a:satOff val="69299"/>
                <a:lumOff val="-1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Retards minoritaires</a:t>
          </a:r>
          <a:endParaRPr lang="fr-FR" sz="1600" kern="1200" dirty="0"/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90% des clients livrés avant la date de livraison estimée</a:t>
          </a:r>
          <a:endParaRPr lang="fr-FR" sz="1200" kern="1200" dirty="0"/>
        </a:p>
      </dsp:txBody>
      <dsp:txXfrm>
        <a:off x="1407444" y="4213274"/>
        <a:ext cx="2005255" cy="12031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 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6" name="Connecteur droit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’image 24">
            <a:extLst>
              <a:ext uri="{FF2B5EF4-FFF2-40B4-BE49-F238E27FC236}">
                <a16:creationId xmlns=""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 title="Titr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Sous-titre 2" title="Sous-titre">
            <a:extLst>
              <a:ext uri="{FF2B5EF4-FFF2-40B4-BE49-F238E27FC236}">
                <a16:creationId xmlns=""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dirty="0"/>
              <a:t>CLIQUEZ POUR MODIFIER LE SOUS-TITRE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186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 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6" name="Connecteur droit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 title="Titr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Sous-titre 2" title="Sous-titre">
            <a:extLst>
              <a:ext uri="{FF2B5EF4-FFF2-40B4-BE49-F238E27FC236}">
                <a16:creationId xmlns=""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dirty="0"/>
              <a:t>CLIQUEZ POUR MODIFIER POUR LE STYLE DE SOUS-TITRE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340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angle droit 18">
            <a:extLst>
              <a:ext uri="{FF2B5EF4-FFF2-40B4-BE49-F238E27FC236}">
                <a16:creationId xmlns="" xmlns:a16="http://schemas.microsoft.com/office/drawing/2014/main" id="{71D0E8AA-902F-440D-9C55-2A391C22396A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7" name="Parallélogramme 16">
            <a:extLst>
              <a:ext uri="{FF2B5EF4-FFF2-40B4-BE49-F238E27FC236}">
                <a16:creationId xmlns="" xmlns:a16="http://schemas.microsoft.com/office/drawing/2014/main" id="{7D937721-835D-4D84-94A3-6C79D4639514}"/>
              </a:ext>
            </a:extLst>
          </p:cNvPr>
          <p:cNvSpPr/>
          <p:nvPr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="" xmlns:a16="http://schemas.microsoft.com/office/drawing/2014/main" id="{732BB30B-8262-4715-998F-AAF6A81ADFD3}"/>
              </a:ext>
            </a:extLst>
          </p:cNvPr>
          <p:cNvCxnSpPr>
            <a:cxnSpLocks/>
          </p:cNvCxnSpPr>
          <p:nvPr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re 1" title="Titre">
            <a:extLst>
              <a:ext uri="{FF2B5EF4-FFF2-40B4-BE49-F238E27FC236}">
                <a16:creationId xmlns=""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101" name="Espace réservé du texte 2" title="Sous-titre">
            <a:extLst>
              <a:ext uri="{FF2B5EF4-FFF2-40B4-BE49-F238E27FC236}">
                <a16:creationId xmlns=""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="" xmlns:a16="http://schemas.microsoft.com/office/drawing/2014/main" id="{DA0A0C24-D997-4E78-951F-AFB51C70EFC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élogramme 24">
            <a:extLst>
              <a:ext uri="{FF2B5EF4-FFF2-40B4-BE49-F238E27FC236}">
                <a16:creationId xmlns="" xmlns:a16="http://schemas.microsoft.com/office/drawing/2014/main" id="{E123A0CF-50D6-46EC-8BF6-43E38AFCD588}"/>
              </a:ext>
            </a:extLst>
          </p:cNvPr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cxnSp>
        <p:nvCxnSpPr>
          <p:cNvPr id="26" name="Connecteur droit 25">
            <a:extLst>
              <a:ext uri="{FF2B5EF4-FFF2-40B4-BE49-F238E27FC236}">
                <a16:creationId xmlns="" xmlns:a16="http://schemas.microsoft.com/office/drawing/2014/main" id="{2B2F1D2E-B631-4CB1-9448-2B50F8C46316}"/>
              </a:ext>
            </a:extLst>
          </p:cNvPr>
          <p:cNvCxnSpPr>
            <a:cxnSpLocks/>
          </p:cNvCxnSpPr>
          <p:nvPr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="" xmlns:a16="http://schemas.microsoft.com/office/drawing/2014/main" id="{5CF69447-82AD-475F-A3AE-3D7FF61DBFE2}"/>
              </a:ext>
            </a:extLst>
          </p:cNvPr>
          <p:cNvCxnSpPr>
            <a:cxnSpLocks/>
          </p:cNvCxnSpPr>
          <p:nvPr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élogramme 23">
            <a:extLst>
              <a:ext uri="{FF2B5EF4-FFF2-40B4-BE49-F238E27FC236}">
                <a16:creationId xmlns="" xmlns:a16="http://schemas.microsoft.com/office/drawing/2014/main" id="{FC8C82F3-94EE-4B4F-A01D-993A41BC00B1}"/>
              </a:ext>
            </a:extLst>
          </p:cNvPr>
          <p:cNvSpPr/>
          <p:nvPr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141645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cteur droit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Bande diagonal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élogramme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36" name="Parallélogramme 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fld id="{E5C60449-6485-4EA1-8765-932681833C50}" type="slidenum">
              <a:rPr lang="fr-FR" smtClean="0"/>
              <a:t>‹N°›</a:t>
            </a:fld>
            <a:endParaRPr lang="fr-FR"/>
          </a:p>
        </p:txBody>
      </p:sp>
      <p:sp>
        <p:nvSpPr>
          <p:cNvPr id="27" name="Titre 1" title="Titr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 dirty="0"/>
              <a:t>Cliquez pour modifier le style du titre du masque </a:t>
            </a:r>
          </a:p>
        </p:txBody>
      </p:sp>
      <p:sp>
        <p:nvSpPr>
          <p:cNvPr id="29" name="Espace réservé du contenu 2">
            <a:extLst>
              <a:ext uri="{FF2B5EF4-FFF2-40B4-BE49-F238E27FC236}">
                <a16:creationId xmlns=""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154411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cteur droit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Bande diagonal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élogramme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25" name="Zone de texte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fr-FR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élogramme 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fld id="{E5C60449-6485-4EA1-8765-932681833C50}" type="slidenum">
              <a:rPr lang="fr-FR" smtClean="0"/>
              <a:t>‹N°›</a:t>
            </a:fld>
            <a:endParaRPr lang="fr-FR"/>
          </a:p>
        </p:txBody>
      </p:sp>
      <p:sp>
        <p:nvSpPr>
          <p:cNvPr id="27" name="Titre 1" title="Titr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 dirty="0"/>
              <a:t>Cliquez pour modifier le style du titre du masque 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=""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15" name="Espace réservé du contenu 3">
            <a:extLst>
              <a:ext uri="{FF2B5EF4-FFF2-40B4-BE49-F238E27FC236}">
                <a16:creationId xmlns=""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100977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cteur droit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Bande diagonal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élogramme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25" name="Zone de texte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fr-FR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élogramme 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fld id="{E5C60449-6485-4EA1-8765-932681833C50}" type="slidenum">
              <a:rPr lang="fr-FR" smtClean="0"/>
              <a:t>‹N°›</a:t>
            </a:fld>
            <a:endParaRPr lang="fr-FR"/>
          </a:p>
        </p:txBody>
      </p:sp>
      <p:sp>
        <p:nvSpPr>
          <p:cNvPr id="27" name="Titre 1" title="Titr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 dirty="0"/>
              <a:t>Cliquez pour modifier le style du titre du masque </a:t>
            </a:r>
          </a:p>
        </p:txBody>
      </p:sp>
      <p:sp>
        <p:nvSpPr>
          <p:cNvPr id="18" name="Espace réservé du texte 2">
            <a:extLst>
              <a:ext uri="{FF2B5EF4-FFF2-40B4-BE49-F238E27FC236}">
                <a16:creationId xmlns=""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20" name="Espace réservé du texte 4">
            <a:extLst>
              <a:ext uri="{FF2B5EF4-FFF2-40B4-BE49-F238E27FC236}">
                <a16:creationId xmlns=""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21" name="Espace réservé du contenu 5">
            <a:extLst>
              <a:ext uri="{FF2B5EF4-FFF2-40B4-BE49-F238E27FC236}">
                <a16:creationId xmlns=""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24" name="Espace réservé du contenu 3">
            <a:extLst>
              <a:ext uri="{FF2B5EF4-FFF2-40B4-BE49-F238E27FC236}">
                <a16:creationId xmlns=""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539238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 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6" name="Connecteur droit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 title="Titr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3">
            <a:extLst>
              <a:ext uri="{FF2B5EF4-FFF2-40B4-BE49-F238E27FC236}">
                <a16:creationId xmlns=""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=""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06395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 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6" name="Connecteur droit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 title="Titr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3">
            <a:extLst>
              <a:ext uri="{FF2B5EF4-FFF2-40B4-BE49-F238E27FC236}">
                <a16:creationId xmlns=""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12" name="Espace réservé d’image 2">
            <a:extLst>
              <a:ext uri="{FF2B5EF4-FFF2-40B4-BE49-F238E27FC236}">
                <a16:creationId xmlns=""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256998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 de texte 17">
            <a:extLst>
              <a:ext uri="{FF2B5EF4-FFF2-40B4-BE49-F238E27FC236}">
                <a16:creationId xmlns="" xmlns:a16="http://schemas.microsoft.com/office/drawing/2014/main" id="{CC52C5C1-EC33-44C1-9D54-A1058BBF1812}"/>
              </a:ext>
            </a:extLst>
          </p:cNvPr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fr-FR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="" xmlns:a16="http://schemas.microsoft.com/office/drawing/2014/main" id="{8A0030CD-8C9E-4AA5-8C5D-F9B2EDB7E17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Bande diagonale 26">
              <a:extLst>
                <a:ext uri="{FF2B5EF4-FFF2-40B4-BE49-F238E27FC236}">
                  <a16:creationId xmlns=""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=""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élogramme 28">
              <a:extLst>
                <a:ext uri="{FF2B5EF4-FFF2-40B4-BE49-F238E27FC236}">
                  <a16:creationId xmlns=""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30" name="Parallélogramme 29">
            <a:extLst>
              <a:ext uri="{FF2B5EF4-FFF2-40B4-BE49-F238E27FC236}">
                <a16:creationId xmlns="" xmlns:a16="http://schemas.microsoft.com/office/drawing/2014/main" id="{406089BB-36DC-4E23-B215-527A8A18FCFB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=""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C60449-6485-4EA1-8765-932681833C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9083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one de texte 20">
            <a:extLst>
              <a:ext uri="{FF2B5EF4-FFF2-40B4-BE49-F238E27FC236}">
                <a16:creationId xmlns="" xmlns:a16="http://schemas.microsoft.com/office/drawing/2014/main" id="{7E8A2C98-F26E-415A-B931-1B89CA46C1CF}"/>
              </a:ext>
            </a:extLst>
          </p:cNvPr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fr-FR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="" xmlns:a16="http://schemas.microsoft.com/office/drawing/2014/main" id="{1B2FB48C-0C70-4DBE-B904-A134B6644DD3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Bande de diagonale 27">
              <a:extLst>
                <a:ext uri="{FF2B5EF4-FFF2-40B4-BE49-F238E27FC236}">
                  <a16:creationId xmlns=""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necteur droit 28">
              <a:extLst>
                <a:ext uri="{FF2B5EF4-FFF2-40B4-BE49-F238E27FC236}">
                  <a16:creationId xmlns=""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élogramme 29">
              <a:extLst>
                <a:ext uri="{FF2B5EF4-FFF2-40B4-BE49-F238E27FC236}">
                  <a16:creationId xmlns=""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31" name="Parallélogramme 30">
            <a:extLst>
              <a:ext uri="{FF2B5EF4-FFF2-40B4-BE49-F238E27FC236}">
                <a16:creationId xmlns="" xmlns:a16="http://schemas.microsoft.com/office/drawing/2014/main" id="{41E23981-B12A-4AC3-A030-337BBBA5E45B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 dirty="0"/>
          </a:p>
        </p:txBody>
      </p:sp>
      <p:sp>
        <p:nvSpPr>
          <p:cNvPr id="33" name="Titre 1" title="Titre ">
            <a:extLst>
              <a:ext uri="{FF2B5EF4-FFF2-40B4-BE49-F238E27FC236}">
                <a16:creationId xmlns=""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 dirty="0"/>
              <a:t>Cliquez pour modifier le style du titre du masque 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=""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C60449-6485-4EA1-8765-932681833C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9920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2449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angle droit 18">
            <a:extLst>
              <a:ext uri="{FF2B5EF4-FFF2-40B4-BE49-F238E27FC236}">
                <a16:creationId xmlns="" xmlns:a16="http://schemas.microsoft.com/office/drawing/2014/main" id="{71D0E8AA-902F-440D-9C55-2A391C22396A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7" name="Parallélogramme 16">
            <a:extLst>
              <a:ext uri="{FF2B5EF4-FFF2-40B4-BE49-F238E27FC236}">
                <a16:creationId xmlns="" xmlns:a16="http://schemas.microsoft.com/office/drawing/2014/main" id="{7D937721-835D-4D84-94A3-6C79D4639514}"/>
              </a:ext>
            </a:extLst>
          </p:cNvPr>
          <p:cNvSpPr/>
          <p:nvPr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="" xmlns:a16="http://schemas.microsoft.com/office/drawing/2014/main" id="{732BB30B-8262-4715-998F-AAF6A81ADFD3}"/>
              </a:ext>
            </a:extLst>
          </p:cNvPr>
          <p:cNvCxnSpPr>
            <a:cxnSpLocks/>
          </p:cNvCxnSpPr>
          <p:nvPr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re 1" title="Titre">
            <a:extLst>
              <a:ext uri="{FF2B5EF4-FFF2-40B4-BE49-F238E27FC236}">
                <a16:creationId xmlns=""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101" name="Espace réservé du texte 2" title="Sous-titre">
            <a:extLst>
              <a:ext uri="{FF2B5EF4-FFF2-40B4-BE49-F238E27FC236}">
                <a16:creationId xmlns=""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="" xmlns:a16="http://schemas.microsoft.com/office/drawing/2014/main" id="{DA0A0C24-D997-4E78-951F-AFB51C70EFC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élogramme 24">
            <a:extLst>
              <a:ext uri="{FF2B5EF4-FFF2-40B4-BE49-F238E27FC236}">
                <a16:creationId xmlns="" xmlns:a16="http://schemas.microsoft.com/office/drawing/2014/main" id="{E123A0CF-50D6-46EC-8BF6-43E38AFCD588}"/>
              </a:ext>
            </a:extLst>
          </p:cNvPr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cxnSp>
        <p:nvCxnSpPr>
          <p:cNvPr id="26" name="Connecteur droit 25">
            <a:extLst>
              <a:ext uri="{FF2B5EF4-FFF2-40B4-BE49-F238E27FC236}">
                <a16:creationId xmlns="" xmlns:a16="http://schemas.microsoft.com/office/drawing/2014/main" id="{2B2F1D2E-B631-4CB1-9448-2B50F8C46316}"/>
              </a:ext>
            </a:extLst>
          </p:cNvPr>
          <p:cNvCxnSpPr>
            <a:cxnSpLocks/>
          </p:cNvCxnSpPr>
          <p:nvPr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ce réservé d’image 26">
            <a:extLst>
              <a:ext uri="{FF2B5EF4-FFF2-40B4-BE49-F238E27FC236}">
                <a16:creationId xmlns=""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cxnSp>
        <p:nvCxnSpPr>
          <p:cNvPr id="16" name="Connecteur droit 15">
            <a:extLst>
              <a:ext uri="{FF2B5EF4-FFF2-40B4-BE49-F238E27FC236}">
                <a16:creationId xmlns="" xmlns:a16="http://schemas.microsoft.com/office/drawing/2014/main" id="{5CF69447-82AD-475F-A3AE-3D7FF61DBFE2}"/>
              </a:ext>
            </a:extLst>
          </p:cNvPr>
          <p:cNvCxnSpPr>
            <a:cxnSpLocks/>
          </p:cNvCxnSpPr>
          <p:nvPr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élogramme 23">
            <a:extLst>
              <a:ext uri="{FF2B5EF4-FFF2-40B4-BE49-F238E27FC236}">
                <a16:creationId xmlns="" xmlns:a16="http://schemas.microsoft.com/office/drawing/2014/main" id="{FC8C82F3-94EE-4B4F-A01D-993A41BC00B1}"/>
              </a:ext>
            </a:extLst>
          </p:cNvPr>
          <p:cNvSpPr/>
          <p:nvPr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904977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DU TEXTE 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 title="Puces">
            <a:extLst>
              <a:ext uri="{FF2B5EF4-FFF2-40B4-BE49-F238E27FC236}">
                <a16:creationId xmlns=""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24" name="Triangle rectangle 23">
            <a:extLst>
              <a:ext uri="{FF2B5EF4-FFF2-40B4-BE49-F238E27FC236}">
                <a16:creationId xmlns="" xmlns:a16="http://schemas.microsoft.com/office/drawing/2014/main" id="{BD6ACE60-499D-41AB-89C4-D537D7C3D22A}"/>
              </a:ext>
            </a:extLst>
          </p:cNvPr>
          <p:cNvSpPr/>
          <p:nvPr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5" name="Parallélogramme 24">
            <a:extLst>
              <a:ext uri="{FF2B5EF4-FFF2-40B4-BE49-F238E27FC236}">
                <a16:creationId xmlns="" xmlns:a16="http://schemas.microsoft.com/office/drawing/2014/main" id="{18C08F43-D42B-4CF1-912F-BC83D72AB415}"/>
              </a:ext>
            </a:extLst>
          </p:cNvPr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cxnSp>
        <p:nvCxnSpPr>
          <p:cNvPr id="34" name="Connecteur droit 33">
            <a:extLst>
              <a:ext uri="{FF2B5EF4-FFF2-40B4-BE49-F238E27FC236}">
                <a16:creationId xmlns="" xmlns:a16="http://schemas.microsoft.com/office/drawing/2014/main" id="{1411C731-2333-41B0-927A-0A48EEC79964}"/>
              </a:ext>
            </a:extLst>
          </p:cNvPr>
          <p:cNvCxnSpPr>
            <a:cxnSpLocks/>
          </p:cNvCxnSpPr>
          <p:nvPr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texte 4" title="Sous-titre">
            <a:extLst>
              <a:ext uri="{FF2B5EF4-FFF2-40B4-BE49-F238E27FC236}">
                <a16:creationId xmlns="" xmlns:a16="http://schemas.microsoft.com/office/drawing/2014/main" id="{D71EE635-EA0C-4139-8160-AE1EAD13AA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 dirty="0"/>
              <a:t>CLIQUEZ POUR LE STYLE DE SOUS-TITRE</a:t>
            </a:r>
          </a:p>
        </p:txBody>
      </p:sp>
      <p:sp>
        <p:nvSpPr>
          <p:cNvPr id="2" name="Titre 1" title="Titre ">
            <a:extLst>
              <a:ext uri="{FF2B5EF4-FFF2-40B4-BE49-F238E27FC236}">
                <a16:creationId xmlns="" xmlns:a16="http://schemas.microsoft.com/office/drawing/2014/main" id="{20237B57-91C6-4F8B-8AA0-18FA50B0FD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 dirty="0"/>
              <a:t>Cliquez pour modifier </a:t>
            </a:r>
            <a:br>
              <a:rPr lang="fr-FR" noProof="0" dirty="0"/>
            </a:br>
            <a:r>
              <a:rPr lang="fr-FR" noProof="0" dirty="0"/>
              <a:t>Le style du titre du masque </a:t>
            </a:r>
          </a:p>
        </p:txBody>
      </p:sp>
      <p:sp>
        <p:nvSpPr>
          <p:cNvPr id="15" name="Espace réservé d’image 14">
            <a:extLst>
              <a:ext uri="{FF2B5EF4-FFF2-40B4-BE49-F238E27FC236}">
                <a16:creationId xmlns=""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5C60449-6485-4EA1-8765-932681833C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87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du text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angle rectangle 34">
            <a:extLst>
              <a:ext uri="{FF2B5EF4-FFF2-40B4-BE49-F238E27FC236}">
                <a16:creationId xmlns="" xmlns:a16="http://schemas.microsoft.com/office/drawing/2014/main" id="{805F1696-7D6B-4055-94C3-E4C179F63596}"/>
              </a:ext>
            </a:extLst>
          </p:cNvPr>
          <p:cNvSpPr/>
          <p:nvPr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8" name="Espace réservé d’image 17">
            <a:extLst>
              <a:ext uri="{FF2B5EF4-FFF2-40B4-BE49-F238E27FC236}">
                <a16:creationId xmlns=""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3" name="Espace réservé du contenu 2" title="Puces">
            <a:extLst>
              <a:ext uri="{FF2B5EF4-FFF2-40B4-BE49-F238E27FC236}">
                <a16:creationId xmlns=""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25" name="Parallélogramme 24">
            <a:extLst>
              <a:ext uri="{FF2B5EF4-FFF2-40B4-BE49-F238E27FC236}">
                <a16:creationId xmlns="" xmlns:a16="http://schemas.microsoft.com/office/drawing/2014/main" id="{18C08F43-D42B-4CF1-912F-BC83D72AB415}"/>
              </a:ext>
            </a:extLst>
          </p:cNvPr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cxnSp>
        <p:nvCxnSpPr>
          <p:cNvPr id="34" name="Connecteur droit 33">
            <a:extLst>
              <a:ext uri="{FF2B5EF4-FFF2-40B4-BE49-F238E27FC236}">
                <a16:creationId xmlns="" xmlns:a16="http://schemas.microsoft.com/office/drawing/2014/main" id="{1411C731-2333-41B0-927A-0A48EEC79964}"/>
              </a:ext>
            </a:extLst>
          </p:cNvPr>
          <p:cNvCxnSpPr>
            <a:cxnSpLocks/>
          </p:cNvCxnSpPr>
          <p:nvPr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texte 4" title="Sous-titre">
            <a:extLst>
              <a:ext uri="{FF2B5EF4-FFF2-40B4-BE49-F238E27FC236}">
                <a16:creationId xmlns="" xmlns:a16="http://schemas.microsoft.com/office/drawing/2014/main" id="{D71EE635-EA0C-4139-8160-AE1EAD13AA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 dirty="0"/>
              <a:t>CLIQUEZ POUR LE STYLE DE SOUS-TITRE</a:t>
            </a:r>
          </a:p>
        </p:txBody>
      </p:sp>
      <p:sp>
        <p:nvSpPr>
          <p:cNvPr id="17" name="Zone de texte 16">
            <a:extLst>
              <a:ext uri="{FF2B5EF4-FFF2-40B4-BE49-F238E27FC236}">
                <a16:creationId xmlns="" xmlns:a16="http://schemas.microsoft.com/office/drawing/2014/main" id="{3EB154C1-CE47-4220-9832-4FD0868A64A8}"/>
              </a:ext>
            </a:extLst>
          </p:cNvPr>
          <p:cNvSpPr txBox="1"/>
          <p:nvPr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fr-FR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re 1" title="Titre ">
            <a:extLst>
              <a:ext uri="{FF2B5EF4-FFF2-40B4-BE49-F238E27FC236}">
                <a16:creationId xmlns=""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 dirty="0"/>
              <a:t>Cliquez pour modifier </a:t>
            </a:r>
            <a:br>
              <a:rPr lang="fr-FR" noProof="0" dirty="0"/>
            </a:br>
            <a:r>
              <a:rPr lang="fr-FR" noProof="0" dirty="0"/>
              <a:t>Le style du titre du masque 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=""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5C60449-6485-4EA1-8765-932681833C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9678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 avec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cteur droit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Bande diagonal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élogramme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Espace réservé du texte 2">
            <a:extLst>
              <a:ext uri="{FF2B5EF4-FFF2-40B4-BE49-F238E27FC236}">
                <a16:creationId xmlns="" xmlns:a16="http://schemas.microsoft.com/office/drawing/2014/main" id="{B2E19FBD-2379-4B3B-910D-F51E007CB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18" name="Espace réservé du contenu 3" title="Puces">
            <a:extLst>
              <a:ext uri="{FF2B5EF4-FFF2-40B4-BE49-F238E27FC236}">
                <a16:creationId xmlns="" xmlns:a16="http://schemas.microsoft.com/office/drawing/2014/main" id="{8715E757-6584-4841-8154-C92E70E0CD6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fr-FR" noProof="0" smtClean="0"/>
              <a:t>Modifiez les styles du texte du masque</a:t>
            </a:r>
          </a:p>
          <a:p>
            <a:pPr lvl="1" rtl="0">
              <a:buClr>
                <a:schemeClr val="accent2"/>
              </a:buClr>
            </a:pPr>
            <a:r>
              <a:rPr lang="fr-FR" noProof="0" smtClean="0"/>
              <a:t>Deuxième niveau</a:t>
            </a:r>
          </a:p>
          <a:p>
            <a:pPr lvl="2" rtl="0">
              <a:buClr>
                <a:schemeClr val="accent2"/>
              </a:buClr>
            </a:pPr>
            <a:r>
              <a:rPr lang="fr-FR" noProof="0" smtClean="0"/>
              <a:t>Troisième niveau</a:t>
            </a:r>
          </a:p>
          <a:p>
            <a:pPr lvl="3" rtl="0">
              <a:buClr>
                <a:schemeClr val="accent2"/>
              </a:buClr>
            </a:pPr>
            <a:r>
              <a:rPr lang="fr-FR" noProof="0" smtClean="0"/>
              <a:t>Quatrième niveau</a:t>
            </a:r>
          </a:p>
          <a:p>
            <a:pPr lvl="4" rtl="0">
              <a:buClr>
                <a:schemeClr val="accent2"/>
              </a:buClr>
            </a:pPr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19" name="Espace réservé du texte 4">
            <a:extLst>
              <a:ext uri="{FF2B5EF4-FFF2-40B4-BE49-F238E27FC236}">
                <a16:creationId xmlns="" xmlns:a16="http://schemas.microsoft.com/office/drawing/2014/main" id="{47CDC5A2-8836-4ED3-8E78-18C24853D8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20" name="Espace réservé du contenu 5" title="Puces">
            <a:extLst>
              <a:ext uri="{FF2B5EF4-FFF2-40B4-BE49-F238E27FC236}">
                <a16:creationId xmlns="" xmlns:a16="http://schemas.microsoft.com/office/drawing/2014/main" id="{D957FBD7-2C3C-4DD1-954F-DF1E007BE5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fr-FR" noProof="0" smtClean="0"/>
              <a:t>Modifiez les styles du texte du masque</a:t>
            </a:r>
          </a:p>
          <a:p>
            <a:pPr lvl="1" rtl="0">
              <a:buClr>
                <a:schemeClr val="accent2"/>
              </a:buClr>
            </a:pPr>
            <a:r>
              <a:rPr lang="fr-FR" noProof="0" smtClean="0"/>
              <a:t>Deuxième niveau</a:t>
            </a:r>
          </a:p>
          <a:p>
            <a:pPr lvl="2" rtl="0">
              <a:buClr>
                <a:schemeClr val="accent2"/>
              </a:buClr>
            </a:pPr>
            <a:r>
              <a:rPr lang="fr-FR" noProof="0" smtClean="0"/>
              <a:t>Troisième niveau</a:t>
            </a:r>
          </a:p>
          <a:p>
            <a:pPr lvl="3" rtl="0">
              <a:buClr>
                <a:schemeClr val="accent2"/>
              </a:buClr>
            </a:pPr>
            <a:r>
              <a:rPr lang="fr-FR" noProof="0" smtClean="0"/>
              <a:t>Quatrième niveau</a:t>
            </a:r>
          </a:p>
          <a:p>
            <a:pPr lvl="4" rtl="0">
              <a:buClr>
                <a:schemeClr val="accent2"/>
              </a:buClr>
            </a:pPr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24" name="Espace réservé du texte 4" title="Sous-titre">
            <a:extLst>
              <a:ext uri="{FF2B5EF4-FFF2-40B4-BE49-F238E27FC236}">
                <a16:creationId xmlns="" xmlns:a16="http://schemas.microsoft.com/office/drawing/2014/main" id="{77DB65FF-A89E-4562-8251-2BB63EFDD2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 dirty="0"/>
              <a:t>CLIQUEZ POUR LE STYLE DE SOUS-TITRE</a:t>
            </a:r>
          </a:p>
        </p:txBody>
      </p:sp>
      <p:sp>
        <p:nvSpPr>
          <p:cNvPr id="25" name="Zone de texte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fr-FR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élogramme 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fld id="{E5C60449-6485-4EA1-8765-932681833C50}" type="slidenum">
              <a:rPr lang="fr-FR" smtClean="0"/>
              <a:t>‹N°›</a:t>
            </a:fld>
            <a:endParaRPr lang="fr-FR"/>
          </a:p>
        </p:txBody>
      </p:sp>
      <p:sp>
        <p:nvSpPr>
          <p:cNvPr id="27" name="Titre 1" title="Titr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 dirty="0"/>
              <a:t>Cliquez pour modifier le style du titre du masque </a:t>
            </a:r>
          </a:p>
        </p:txBody>
      </p:sp>
    </p:spTree>
    <p:extLst>
      <p:ext uri="{BB962C8B-B14F-4D97-AF65-F5344CB8AC3E}">
        <p14:creationId xmlns:p14="http://schemas.microsoft.com/office/powerpoint/2010/main" val="10195570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 de texte 15">
            <a:extLst>
              <a:ext uri="{FF2B5EF4-FFF2-40B4-BE49-F238E27FC236}">
                <a16:creationId xmlns="" xmlns:a16="http://schemas.microsoft.com/office/drawing/2014/main" id="{A4F49194-9068-41AA-B460-962319BF96A4}"/>
              </a:ext>
            </a:extLst>
          </p:cNvPr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fr-FR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="" xmlns:a16="http://schemas.microsoft.com/office/drawing/2014/main" id="{5806E656-313A-47B1-B381-D004200F7A01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Bande diagonale 28">
              <a:extLst>
                <a:ext uri="{FF2B5EF4-FFF2-40B4-BE49-F238E27FC236}">
                  <a16:creationId xmlns=""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necteur droit 29">
              <a:extLst>
                <a:ext uri="{FF2B5EF4-FFF2-40B4-BE49-F238E27FC236}">
                  <a16:creationId xmlns=""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élogramme 30">
              <a:extLst>
                <a:ext uri="{FF2B5EF4-FFF2-40B4-BE49-F238E27FC236}">
                  <a16:creationId xmlns=""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33" name="Parallélogramme 32">
            <a:extLst>
              <a:ext uri="{FF2B5EF4-FFF2-40B4-BE49-F238E27FC236}">
                <a16:creationId xmlns="" xmlns:a16="http://schemas.microsoft.com/office/drawing/2014/main" id="{F088C182-BF10-45B2-B159-7702E00D31D4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 dirty="0"/>
          </a:p>
        </p:txBody>
      </p:sp>
      <p:sp>
        <p:nvSpPr>
          <p:cNvPr id="34" name="Espace réservé du texte 4" title="Sous-titre">
            <a:extLst>
              <a:ext uri="{FF2B5EF4-FFF2-40B4-BE49-F238E27FC236}">
                <a16:creationId xmlns=""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 dirty="0"/>
              <a:t>CLIQUEZ POUR LE STYLE DE SOUS-TITRE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=""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fld id="{E5C60449-6485-4EA1-8765-932681833C50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itre 1" title="Titre ">
            <a:extLst>
              <a:ext uri="{FF2B5EF4-FFF2-40B4-BE49-F238E27FC236}">
                <a16:creationId xmlns=""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 dirty="0"/>
              <a:t>Cliquez pour modifier le style du titre du masque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Ajoutez votre texte ici.</a:t>
            </a:r>
          </a:p>
        </p:txBody>
      </p:sp>
      <p:sp>
        <p:nvSpPr>
          <p:cNvPr id="20" name="Espace réservé au graphique 2" title="Graphique">
            <a:extLst>
              <a:ext uri="{FF2B5EF4-FFF2-40B4-BE49-F238E27FC236}">
                <a16:creationId xmlns=""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fr-FR" noProof="0" smtClean="0"/>
              <a:t>Cliquez sur l'icône pour ajouter un graphique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457359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au tableau 11" title="Tableau">
            <a:extLst>
              <a:ext uri="{FF2B5EF4-FFF2-40B4-BE49-F238E27FC236}">
                <a16:creationId xmlns=""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 smtClean="0"/>
              <a:t>Cliquez sur l'icône pour ajouter un tableau</a:t>
            </a:r>
            <a:endParaRPr lang="fr-FR" noProof="0" dirty="0"/>
          </a:p>
        </p:txBody>
      </p:sp>
      <p:sp>
        <p:nvSpPr>
          <p:cNvPr id="16" name="Zone de texte 15">
            <a:extLst>
              <a:ext uri="{FF2B5EF4-FFF2-40B4-BE49-F238E27FC236}">
                <a16:creationId xmlns="" xmlns:a16="http://schemas.microsoft.com/office/drawing/2014/main" id="{B84020D1-D35E-497E-97F1-84A6EA9D048E}"/>
              </a:ext>
            </a:extLst>
          </p:cNvPr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fr-FR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="" xmlns:a16="http://schemas.microsoft.com/office/drawing/2014/main" id="{36C8A74F-FDDF-48E8-AC2B-A5BD59D7D6A3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Bande diagonale 26">
              <a:extLst>
                <a:ext uri="{FF2B5EF4-FFF2-40B4-BE49-F238E27FC236}">
                  <a16:creationId xmlns=""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=""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élogramme 32">
              <a:extLst>
                <a:ext uri="{FF2B5EF4-FFF2-40B4-BE49-F238E27FC236}">
                  <a16:creationId xmlns=""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36" name="Parallélogramme 35">
            <a:extLst>
              <a:ext uri="{FF2B5EF4-FFF2-40B4-BE49-F238E27FC236}">
                <a16:creationId xmlns="" xmlns:a16="http://schemas.microsoft.com/office/drawing/2014/main" id="{8006416B-866C-47E5-8480-109B40F9EAA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37" name="Espace réservé du texte 4" title="Sous-titre">
            <a:extLst>
              <a:ext uri="{FF2B5EF4-FFF2-40B4-BE49-F238E27FC236}">
                <a16:creationId xmlns=""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 dirty="0"/>
              <a:t>CLIQUEZ POUR LE STYLE DE SOUS-TITRE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=""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fld id="{E5C60449-6485-4EA1-8765-932681833C50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itre 1" title="Titre ">
            <a:extLst>
              <a:ext uri="{FF2B5EF4-FFF2-40B4-BE49-F238E27FC236}">
                <a16:creationId xmlns=""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 dirty="0"/>
              <a:t>Cliquez pour modifier le style du titre du masque </a:t>
            </a:r>
          </a:p>
        </p:txBody>
      </p:sp>
    </p:spTree>
    <p:extLst>
      <p:ext uri="{BB962C8B-B14F-4D97-AF65-F5344CB8AC3E}">
        <p14:creationId xmlns:p14="http://schemas.microsoft.com/office/powerpoint/2010/main" val="4134215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n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rectangle 3">
            <a:extLst>
              <a:ext uri="{FF2B5EF4-FFF2-40B4-BE49-F238E27FC236}">
                <a16:creationId xmlns="" xmlns:a16="http://schemas.microsoft.com/office/drawing/2014/main" id="{79ED029D-F488-47E5-B064-0E35B31D23A5}"/>
              </a:ext>
            </a:extLst>
          </p:cNvPr>
          <p:cNvSpPr/>
          <p:nvPr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’image 31" title="Image">
            <a:extLst>
              <a:ext uri="{FF2B5EF4-FFF2-40B4-BE49-F238E27FC236}">
                <a16:creationId xmlns=""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 et placez l’image ici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="" xmlns:a16="http://schemas.microsoft.com/office/drawing/2014/main" id="{F78F4957-6DDE-40CE-9D33-00B1434FA085}"/>
              </a:ext>
            </a:extLst>
          </p:cNvPr>
          <p:cNvCxnSpPr>
            <a:cxnSpLocks/>
          </p:cNvCxnSpPr>
          <p:nvPr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re 1" title="Titre ">
            <a:extLst>
              <a:ext uri="{FF2B5EF4-FFF2-40B4-BE49-F238E27FC236}">
                <a16:creationId xmlns=""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Ajoutez la légende ici</a:t>
            </a:r>
          </a:p>
        </p:txBody>
      </p:sp>
    </p:spTree>
    <p:extLst>
      <p:ext uri="{BB962C8B-B14F-4D97-AF65-F5344CB8AC3E}">
        <p14:creationId xmlns:p14="http://schemas.microsoft.com/office/powerpoint/2010/main" val="28572638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3">
            <a:extLst>
              <a:ext uri="{FF2B5EF4-FFF2-40B4-BE49-F238E27FC236}">
                <a16:creationId xmlns=""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fr-FR" noProof="0" dirty="0"/>
              <a:t>Nom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=""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fr-FR" noProof="0" dirty="0"/>
              <a:t>Numéro de téléphone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=""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fr-FR" noProof="0" dirty="0"/>
              <a:t>E-mail </a:t>
            </a:r>
          </a:p>
        </p:txBody>
      </p:sp>
      <p:sp>
        <p:nvSpPr>
          <p:cNvPr id="13" name="Espace réservé du texte 21">
            <a:extLst>
              <a:ext uri="{FF2B5EF4-FFF2-40B4-BE49-F238E27FC236}">
                <a16:creationId xmlns=""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fr-FR" noProof="0" dirty="0"/>
              <a:t>Site web de l’entreprise</a:t>
            </a:r>
          </a:p>
        </p:txBody>
      </p:sp>
      <p:sp>
        <p:nvSpPr>
          <p:cNvPr id="14" name="Forme 4157">
            <a:extLst>
              <a:ext uri="{FF2B5EF4-FFF2-40B4-BE49-F238E27FC236}">
                <a16:creationId xmlns="" xmlns:a16="http://schemas.microsoft.com/office/drawing/2014/main" id="{A30A8F28-98F4-425F-A750-78192A157DF4}"/>
              </a:ext>
            </a:extLst>
          </p:cNvPr>
          <p:cNvSpPr/>
          <p:nvPr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fr-FR" noProof="0" dirty="0"/>
          </a:p>
        </p:txBody>
      </p:sp>
      <p:sp>
        <p:nvSpPr>
          <p:cNvPr id="15" name="Forme 4186">
            <a:extLst>
              <a:ext uri="{FF2B5EF4-FFF2-40B4-BE49-F238E27FC236}">
                <a16:creationId xmlns="" xmlns:a16="http://schemas.microsoft.com/office/drawing/2014/main" id="{2F84D399-8148-4E86-A1E4-BE7D1D81383A}"/>
              </a:ext>
            </a:extLst>
          </p:cNvPr>
          <p:cNvSpPr/>
          <p:nvPr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fr-FR" noProof="0" dirty="0"/>
          </a:p>
        </p:txBody>
      </p:sp>
      <p:sp>
        <p:nvSpPr>
          <p:cNvPr id="19" name="Forme 4379">
            <a:extLst>
              <a:ext uri="{FF2B5EF4-FFF2-40B4-BE49-F238E27FC236}">
                <a16:creationId xmlns="" xmlns:a16="http://schemas.microsoft.com/office/drawing/2014/main" id="{E4408FF8-E342-42F8-BBE9-1220822B5E99}"/>
              </a:ext>
            </a:extLst>
          </p:cNvPr>
          <p:cNvSpPr/>
          <p:nvPr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fr-FR" noProof="0" dirty="0"/>
          </a:p>
        </p:txBody>
      </p:sp>
      <p:sp>
        <p:nvSpPr>
          <p:cNvPr id="20" name="Forme 4487">
            <a:extLst>
              <a:ext uri="{FF2B5EF4-FFF2-40B4-BE49-F238E27FC236}">
                <a16:creationId xmlns="" xmlns:a16="http://schemas.microsoft.com/office/drawing/2014/main" id="{11D27456-C005-4109-9E74-0B692200A0B3}"/>
              </a:ext>
            </a:extLst>
          </p:cNvPr>
          <p:cNvSpPr/>
          <p:nvPr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fr-FR" noProof="0" dirty="0"/>
          </a:p>
        </p:txBody>
      </p:sp>
      <p:sp>
        <p:nvSpPr>
          <p:cNvPr id="21" name="Triangle droit 20">
            <a:extLst>
              <a:ext uri="{FF2B5EF4-FFF2-40B4-BE49-F238E27FC236}">
                <a16:creationId xmlns="" xmlns:a16="http://schemas.microsoft.com/office/drawing/2014/main" id="{FDDD2B84-3CB9-4567-8C91-C538E8A1C89F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="" xmlns:a16="http://schemas.microsoft.com/office/drawing/2014/main" id="{34EF3020-1476-41B1-9FE7-B476A25C53D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="" xmlns:a16="http://schemas.microsoft.com/office/drawing/2014/main" id="{B1B64EC3-B232-415D-8E27-EB3E24D13922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="" xmlns:a16="http://schemas.microsoft.com/office/drawing/2014/main" id="{2261CE2F-F199-4242-AC6C-692676B81FF1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ce réservé d’image 24">
            <a:extLst>
              <a:ext uri="{FF2B5EF4-FFF2-40B4-BE49-F238E27FC236}">
                <a16:creationId xmlns=""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 title="Titr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</p:spTree>
    <p:extLst>
      <p:ext uri="{BB962C8B-B14F-4D97-AF65-F5344CB8AC3E}">
        <p14:creationId xmlns:p14="http://schemas.microsoft.com/office/powerpoint/2010/main" val="4297583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 4">
            <a:extLst>
              <a:ext uri="{FF2B5EF4-FFF2-40B4-BE49-F238E27FC236}">
                <a16:creationId xmlns=""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E5C60449-6485-4EA1-8765-932681833C50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titre 8">
            <a:extLst>
              <a:ext uri="{FF2B5EF4-FFF2-40B4-BE49-F238E27FC236}">
                <a16:creationId xmlns=""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73261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7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8.png"/><Relationship Id="rId9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pour une image  8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2" r="25572"/>
          <a:stretch>
            <a:fillRect/>
          </a:stretch>
        </p:blipFill>
        <p:spPr/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375721" y="2006084"/>
            <a:ext cx="4853573" cy="1259679"/>
          </a:xfrm>
        </p:spPr>
        <p:txBody>
          <a:bodyPr/>
          <a:lstStyle/>
          <a:p>
            <a:r>
              <a:rPr lang="fr-FR" dirty="0"/>
              <a:t>Profils de clients</a:t>
            </a:r>
            <a:br>
              <a:rPr lang="fr-FR" dirty="0"/>
            </a:br>
            <a:r>
              <a:rPr lang="fr-FR" dirty="0"/>
              <a:t> e-commerce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Segmentation de marché des clients de la plateforme </a:t>
            </a:r>
            <a:r>
              <a:rPr lang="fr-FR" dirty="0" err="1"/>
              <a:t>Olist</a:t>
            </a:r>
            <a:endParaRPr lang="fr-FR" dirty="0"/>
          </a:p>
          <a:p>
            <a:endParaRPr lang="fr-FR" dirty="0"/>
          </a:p>
        </p:txBody>
      </p:sp>
      <p:sp>
        <p:nvSpPr>
          <p:cNvPr id="7" name="Titre 3"/>
          <p:cNvSpPr txBox="1">
            <a:spLocks/>
          </p:cNvSpPr>
          <p:nvPr/>
        </p:nvSpPr>
        <p:spPr>
          <a:xfrm>
            <a:off x="1010348" y="2329540"/>
            <a:ext cx="4998566" cy="752607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6453175" y="3419513"/>
            <a:ext cx="449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vagas.byintera.com/wp-content/uploads/2020/03/logo-olis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854" y="5998033"/>
            <a:ext cx="1510242" cy="60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81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4"/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722305"/>
          </a:xfrm>
        </p:spPr>
        <p:txBody>
          <a:bodyPr anchor="t">
            <a:normAutofit/>
          </a:bodyPr>
          <a:lstStyle/>
          <a:p>
            <a:r>
              <a:rPr lang="fr-FR" dirty="0" smtClean="0"/>
              <a:t>V – </a:t>
            </a:r>
            <a:r>
              <a:rPr lang="fr-FR" dirty="0" err="1" smtClean="0"/>
              <a:t>Clustering</a:t>
            </a:r>
            <a:r>
              <a:rPr lang="fr-FR" dirty="0" smtClean="0"/>
              <a:t> - </a:t>
            </a:r>
            <a:r>
              <a:rPr lang="fr-FR" sz="3000" b="0" i="1" dirty="0" err="1"/>
              <a:t>Kmeans</a:t>
            </a:r>
            <a:r>
              <a:rPr lang="fr-FR" sz="3000" b="0" i="1" dirty="0"/>
              <a:t> sur </a:t>
            </a:r>
            <a:r>
              <a:rPr lang="fr-FR" sz="3000" b="0" i="1" dirty="0" err="1" smtClean="0"/>
              <a:t>isomap</a:t>
            </a:r>
            <a:endParaRPr lang="fr-FR" sz="3300" b="0" i="1" dirty="0"/>
          </a:p>
        </p:txBody>
      </p:sp>
      <p:sp>
        <p:nvSpPr>
          <p:cNvPr id="14" name="Espace réservé du contenu 10"/>
          <p:cNvSpPr txBox="1">
            <a:spLocks/>
          </p:cNvSpPr>
          <p:nvPr/>
        </p:nvSpPr>
        <p:spPr>
          <a:xfrm>
            <a:off x="392798" y="1149531"/>
            <a:ext cx="4695564" cy="5359347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u="sng" dirty="0" smtClean="0"/>
              <a:t>Application des labels obtenus par </a:t>
            </a:r>
            <a:r>
              <a:rPr lang="fr-FR" b="1" u="sng" dirty="0" err="1" smtClean="0"/>
              <a:t>Kmeans</a:t>
            </a:r>
            <a:r>
              <a:rPr lang="fr-FR" b="1" u="sng" dirty="0" smtClean="0"/>
              <a:t> sur la projection TSNE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/>
              <a:t>Clusters très distinguables sur TSNE comme en </a:t>
            </a:r>
            <a:r>
              <a:rPr lang="fr-FR" dirty="0" err="1" smtClean="0"/>
              <a:t>Isomap</a:t>
            </a: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/>
              <a:t>Similarités entre les projections</a:t>
            </a:r>
          </a:p>
          <a:p>
            <a:r>
              <a:rPr lang="fr-FR" sz="2000" dirty="0" smtClean="0"/>
              <a:t>Clusters </a:t>
            </a:r>
            <a:r>
              <a:rPr lang="fr-FR" sz="2000" b="1" dirty="0" smtClean="0">
                <a:solidFill>
                  <a:srgbClr val="FF0000"/>
                </a:solidFill>
              </a:rPr>
              <a:t>0</a:t>
            </a:r>
            <a:r>
              <a:rPr lang="fr-FR" sz="2000" dirty="0" smtClean="0"/>
              <a:t> et </a:t>
            </a:r>
            <a:r>
              <a:rPr lang="fr-FR" sz="2000" b="1" dirty="0" smtClean="0">
                <a:solidFill>
                  <a:srgbClr val="7030A0"/>
                </a:solidFill>
              </a:rPr>
              <a:t>4</a:t>
            </a:r>
            <a:r>
              <a:rPr lang="fr-FR" sz="2000" dirty="0" smtClean="0"/>
              <a:t> très bien séparés </a:t>
            </a:r>
          </a:p>
          <a:p>
            <a:r>
              <a:rPr lang="fr-FR" sz="2000" dirty="0" smtClean="0"/>
              <a:t>Deux sous-population dans le cluster </a:t>
            </a:r>
            <a:r>
              <a:rPr lang="fr-FR" sz="2000" b="1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n°3</a:t>
            </a:r>
          </a:p>
          <a:p>
            <a:r>
              <a:rPr lang="fr-FR" sz="2000" dirty="0" smtClean="0"/>
              <a:t>Proximité entre les clusters </a:t>
            </a:r>
            <a:r>
              <a:rPr lang="fr-FR" sz="2000" b="1" dirty="0" smtClean="0">
                <a:solidFill>
                  <a:srgbClr val="00B050"/>
                </a:solidFill>
              </a:rPr>
              <a:t>1</a:t>
            </a:r>
            <a:r>
              <a:rPr lang="fr-FR" sz="2000" dirty="0" smtClean="0"/>
              <a:t> et </a:t>
            </a:r>
            <a:r>
              <a:rPr lang="fr-FR" sz="2000" b="1" dirty="0" smtClean="0">
                <a:solidFill>
                  <a:schemeClr val="accent2"/>
                </a:solidFill>
              </a:rPr>
              <a:t>2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>
                <a:solidFill>
                  <a:srgbClr val="00B050"/>
                </a:solidFill>
                <a:sym typeface="Wingdings" panose="05000000000000000000" pitchFamily="2" charset="2"/>
              </a:rPr>
              <a:t>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Robustesse du </a:t>
            </a:r>
            <a:r>
              <a:rPr lang="fr-FR" b="1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clustering</a:t>
            </a:r>
            <a:endParaRPr lang="fr-FR" b="1" dirty="0">
              <a:solidFill>
                <a:srgbClr val="00B050"/>
              </a:solidFill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5401040" y="1078276"/>
            <a:ext cx="6580628" cy="5430602"/>
            <a:chOff x="4974320" y="1230532"/>
            <a:chExt cx="6580628" cy="5430602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 rotWithShape="1">
            <a:blip r:embed="rId2"/>
            <a:srcRect r="64280"/>
            <a:stretch/>
          </p:blipFill>
          <p:spPr>
            <a:xfrm>
              <a:off x="4974320" y="1230532"/>
              <a:ext cx="3654888" cy="3544926"/>
            </a:xfrm>
            <a:prstGeom prst="rect">
              <a:avLst/>
            </a:prstGeom>
          </p:spPr>
        </p:pic>
        <p:sp>
          <p:nvSpPr>
            <p:cNvPr id="9" name="Espace réservé du contenu 2"/>
            <p:cNvSpPr txBox="1">
              <a:spLocks/>
            </p:cNvSpPr>
            <p:nvPr/>
          </p:nvSpPr>
          <p:spPr>
            <a:xfrm>
              <a:off x="5534719" y="1408108"/>
              <a:ext cx="1141312" cy="449091"/>
            </a:xfrm>
            <a:prstGeom prst="rect">
              <a:avLst/>
            </a:prstGeom>
          </p:spPr>
          <p:txBody>
            <a:bodyPr rtlCol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lang="en-US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lang="en-US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lang="en-US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lang="en-IN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fr-FR" sz="1800" b="1" u="sng" dirty="0" err="1" smtClean="0">
                  <a:solidFill>
                    <a:schemeClr val="accent1"/>
                  </a:solidFill>
                </a:rPr>
                <a:t>Isomap</a:t>
              </a:r>
              <a:endParaRPr lang="fr-FR" sz="1800" b="1" u="sng" dirty="0" smtClean="0">
                <a:solidFill>
                  <a:schemeClr val="accent1"/>
                </a:solidFill>
              </a:endParaRPr>
            </a:p>
          </p:txBody>
        </p:sp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58432" y="3116208"/>
              <a:ext cx="3596516" cy="3544926"/>
            </a:xfrm>
            <a:prstGeom prst="rect">
              <a:avLst/>
            </a:prstGeom>
          </p:spPr>
        </p:pic>
        <p:sp>
          <p:nvSpPr>
            <p:cNvPr id="15" name="Virage 14"/>
            <p:cNvSpPr/>
            <p:nvPr/>
          </p:nvSpPr>
          <p:spPr>
            <a:xfrm flipV="1">
              <a:off x="7084805" y="4685469"/>
              <a:ext cx="1163495" cy="1241933"/>
            </a:xfrm>
            <a:prstGeom prst="ben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0" name="Espace réservé du contenu 2"/>
            <p:cNvSpPr txBox="1">
              <a:spLocks/>
            </p:cNvSpPr>
            <p:nvPr/>
          </p:nvSpPr>
          <p:spPr>
            <a:xfrm>
              <a:off x="8380110" y="3238253"/>
              <a:ext cx="1141312" cy="449091"/>
            </a:xfrm>
            <a:prstGeom prst="rect">
              <a:avLst/>
            </a:prstGeom>
          </p:spPr>
          <p:txBody>
            <a:bodyPr rtlCol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lang="en-US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lang="en-US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lang="en-US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lang="en-IN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fr-FR" sz="1800" b="1" u="sng" dirty="0" smtClean="0">
                  <a:solidFill>
                    <a:schemeClr val="accent1"/>
                  </a:solidFill>
                </a:rPr>
                <a:t>TSNE</a:t>
              </a: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5515743" y="5028264"/>
              <a:ext cx="15879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chemeClr val="accent2"/>
                  </a:solidFill>
                </a:rPr>
                <a:t>Application </a:t>
              </a:r>
            </a:p>
            <a:p>
              <a:pPr algn="ctr"/>
              <a:r>
                <a:rPr lang="fr-FR" b="1" dirty="0" smtClean="0">
                  <a:solidFill>
                    <a:schemeClr val="accent2"/>
                  </a:solidFill>
                </a:rPr>
                <a:t>des labels</a:t>
              </a:r>
              <a:endParaRPr lang="fr-FR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2854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4"/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722305"/>
          </a:xfrm>
        </p:spPr>
        <p:txBody>
          <a:bodyPr anchor="t">
            <a:normAutofit/>
          </a:bodyPr>
          <a:lstStyle/>
          <a:p>
            <a:r>
              <a:rPr lang="fr-FR" dirty="0" smtClean="0"/>
              <a:t>V – </a:t>
            </a:r>
            <a:r>
              <a:rPr lang="fr-FR" dirty="0" err="1" smtClean="0"/>
              <a:t>Clustering</a:t>
            </a:r>
            <a:r>
              <a:rPr lang="fr-FR" dirty="0" smtClean="0"/>
              <a:t> - </a:t>
            </a:r>
            <a:r>
              <a:rPr lang="fr-FR" sz="3000" b="0" i="1" dirty="0" err="1"/>
              <a:t>Kmeans</a:t>
            </a:r>
            <a:r>
              <a:rPr lang="fr-FR" sz="3000" b="0" i="1" dirty="0"/>
              <a:t> sur </a:t>
            </a:r>
            <a:r>
              <a:rPr lang="fr-FR" sz="3000" b="0" i="1" dirty="0" err="1" smtClean="0"/>
              <a:t>isomap</a:t>
            </a:r>
            <a:endParaRPr lang="fr-FR" sz="3300" b="0" i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533" y="1443670"/>
            <a:ext cx="8321298" cy="4954608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9035" y="1350542"/>
            <a:ext cx="3072298" cy="4802197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fr-FR" b="1" u="sng" dirty="0" smtClean="0">
                <a:solidFill>
                  <a:schemeClr val="accent1"/>
                </a:solidFill>
              </a:rPr>
              <a:t>Critères de </a:t>
            </a:r>
            <a:r>
              <a:rPr lang="fr-FR" b="1" u="sng" dirty="0" err="1" smtClean="0">
                <a:solidFill>
                  <a:schemeClr val="accent1"/>
                </a:solidFill>
              </a:rPr>
              <a:t>clustering</a:t>
            </a:r>
            <a:r>
              <a:rPr lang="fr-FR" b="1" u="sng" dirty="0" smtClean="0">
                <a:solidFill>
                  <a:schemeClr val="accent1"/>
                </a:solidFill>
              </a:rPr>
              <a:t> : </a:t>
            </a:r>
          </a:p>
          <a:p>
            <a:r>
              <a:rPr lang="fr-FR" sz="1800" dirty="0" smtClean="0"/>
              <a:t>Région du client</a:t>
            </a:r>
          </a:p>
          <a:p>
            <a:r>
              <a:rPr lang="fr-FR" sz="1800" dirty="0" smtClean="0"/>
              <a:t>Distance vendeur / client</a:t>
            </a:r>
          </a:p>
          <a:p>
            <a:r>
              <a:rPr lang="fr-FR" sz="1800" dirty="0" smtClean="0"/>
              <a:t>Temps de livraison (estimés et effectifs)</a:t>
            </a:r>
          </a:p>
          <a:p>
            <a:r>
              <a:rPr lang="fr-FR" sz="1800" dirty="0" smtClean="0"/>
              <a:t>Statut de la commande</a:t>
            </a:r>
          </a:p>
          <a:p>
            <a:r>
              <a:rPr lang="fr-FR" sz="1800" dirty="0" smtClean="0"/>
              <a:t>Paiement en CB</a:t>
            </a:r>
          </a:p>
          <a:p>
            <a:r>
              <a:rPr lang="fr-FR" sz="1800" dirty="0" smtClean="0"/>
              <a:t>Prix des produits achetés</a:t>
            </a:r>
          </a:p>
          <a:p>
            <a:r>
              <a:rPr lang="fr-FR" sz="1800" dirty="0" smtClean="0"/>
              <a:t>Notes données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/>
              <a:t>Critères déterminés par </a:t>
            </a:r>
            <a:r>
              <a:rPr lang="fr-FR" sz="1800" dirty="0" err="1" smtClean="0"/>
              <a:t>Anova</a:t>
            </a:r>
            <a:endParaRPr lang="fr-FR" sz="1800" dirty="0" smtClean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5208102" y="1045940"/>
            <a:ext cx="5849365" cy="2166001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u="sng" dirty="0" smtClean="0">
                <a:solidFill>
                  <a:schemeClr val="accent1"/>
                </a:solidFill>
              </a:rPr>
              <a:t>Radar Charts des clusters identifiés : 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270997" y="4398413"/>
            <a:ext cx="2674034" cy="18774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smtClean="0">
                <a:solidFill>
                  <a:srgbClr val="002060"/>
                </a:solidFill>
              </a:rPr>
              <a:t>Les 5 groupes de clients : </a:t>
            </a:r>
          </a:p>
          <a:p>
            <a:pPr algn="ctr"/>
            <a:endParaRPr lang="fr-FR" sz="900" dirty="0" smtClean="0">
              <a:solidFill>
                <a:srgbClr val="C00000"/>
              </a:solidFill>
            </a:endParaRPr>
          </a:p>
          <a:p>
            <a:pPr algn="ctr"/>
            <a:r>
              <a:rPr lang="fr-FR" dirty="0" smtClean="0">
                <a:solidFill>
                  <a:srgbClr val="C00000"/>
                </a:solidFill>
              </a:rPr>
              <a:t>Les </a:t>
            </a:r>
            <a:r>
              <a:rPr lang="fr-FR" dirty="0" smtClean="0">
                <a:solidFill>
                  <a:srgbClr val="C00000"/>
                </a:solidFill>
              </a:rPr>
              <a:t>intransigeants</a:t>
            </a:r>
          </a:p>
          <a:p>
            <a:pPr algn="ctr"/>
            <a:r>
              <a:rPr lang="fr-FR" dirty="0" smtClean="0">
                <a:solidFill>
                  <a:schemeClr val="accent2"/>
                </a:solidFill>
              </a:rPr>
              <a:t>Les </a:t>
            </a:r>
            <a:r>
              <a:rPr lang="fr-FR" dirty="0" smtClean="0">
                <a:solidFill>
                  <a:schemeClr val="accent2"/>
                </a:solidFill>
              </a:rPr>
              <a:t>patients</a:t>
            </a:r>
            <a:endParaRPr lang="fr-FR" dirty="0" smtClean="0">
              <a:solidFill>
                <a:schemeClr val="accent2"/>
              </a:solidFill>
            </a:endParaRPr>
          </a:p>
          <a:p>
            <a:pPr algn="ctr"/>
            <a:r>
              <a:rPr lang="fr-FR" dirty="0" smtClean="0">
                <a:solidFill>
                  <a:srgbClr val="00B050"/>
                </a:solidFill>
              </a:rPr>
              <a:t>Les bienheureux</a:t>
            </a:r>
          </a:p>
          <a:p>
            <a:pPr algn="ctr"/>
            <a:r>
              <a:rPr lang="fr-FR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Les économes</a:t>
            </a:r>
            <a:endParaRPr lang="fr-FR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fr-FR" dirty="0" smtClean="0">
                <a:solidFill>
                  <a:srgbClr val="7030A0"/>
                </a:solidFill>
              </a:rPr>
              <a:t>Les septentrionaux</a:t>
            </a:r>
            <a:endParaRPr lang="fr-F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242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678" y="1571996"/>
            <a:ext cx="5145522" cy="1739499"/>
          </a:xfrm>
        </p:spPr>
        <p:txBody>
          <a:bodyPr/>
          <a:lstStyle/>
          <a:p>
            <a:r>
              <a:rPr lang="fr-FR" sz="2000" dirty="0" smtClean="0"/>
              <a:t>Visuellement convainquant en TSNE</a:t>
            </a:r>
          </a:p>
          <a:p>
            <a:r>
              <a:rPr lang="fr-FR" sz="2000" dirty="0" smtClean="0"/>
              <a:t>Très bonnes performances générales (entre 0,3 et 0,4) et intra-clusters</a:t>
            </a:r>
          </a:p>
          <a:p>
            <a:r>
              <a:rPr lang="fr-FR" sz="2000" dirty="0" smtClean="0"/>
              <a:t>Projection sur </a:t>
            </a:r>
            <a:r>
              <a:rPr lang="fr-FR" sz="2000" dirty="0" err="1" smtClean="0"/>
              <a:t>Isomap</a:t>
            </a:r>
            <a:r>
              <a:rPr lang="fr-FR" sz="2000" dirty="0" smtClean="0"/>
              <a:t> </a:t>
            </a:r>
            <a:r>
              <a:rPr lang="fr-FR" sz="2000" dirty="0" smtClean="0"/>
              <a:t>moins probante</a:t>
            </a:r>
            <a:endParaRPr lang="fr-FR" sz="2000" dirty="0"/>
          </a:p>
        </p:txBody>
      </p:sp>
      <p:sp>
        <p:nvSpPr>
          <p:cNvPr id="4" name="Titre 4"/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>
            <a:normAutofit/>
          </a:bodyPr>
          <a:lstStyle/>
          <a:p>
            <a:r>
              <a:rPr lang="fr-FR" dirty="0" smtClean="0"/>
              <a:t>V – </a:t>
            </a:r>
            <a:r>
              <a:rPr lang="fr-FR" dirty="0" err="1" smtClean="0"/>
              <a:t>Clustering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300" b="0" i="1" dirty="0" err="1" smtClean="0"/>
              <a:t>Birch</a:t>
            </a:r>
            <a:r>
              <a:rPr lang="fr-FR" sz="3300" b="0" i="1" dirty="0" smtClean="0"/>
              <a:t> sur TSNE</a:t>
            </a:r>
            <a:endParaRPr lang="fr-FR" sz="3300" b="0" i="1" dirty="0"/>
          </a:p>
        </p:txBody>
      </p:sp>
      <p:grpSp>
        <p:nvGrpSpPr>
          <p:cNvPr id="12" name="Groupe 11"/>
          <p:cNvGrpSpPr/>
          <p:nvPr/>
        </p:nvGrpSpPr>
        <p:grpSpPr>
          <a:xfrm>
            <a:off x="5221642" y="3601021"/>
            <a:ext cx="6787204" cy="2875978"/>
            <a:chOff x="5664200" y="4185611"/>
            <a:chExt cx="5911879" cy="2505072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64200" y="4416443"/>
              <a:ext cx="5911879" cy="2274240"/>
            </a:xfrm>
            <a:prstGeom prst="rect">
              <a:avLst/>
            </a:prstGeom>
          </p:spPr>
        </p:pic>
        <p:sp>
          <p:nvSpPr>
            <p:cNvPr id="10" name="ZoneTexte 9"/>
            <p:cNvSpPr txBox="1"/>
            <p:nvPr/>
          </p:nvSpPr>
          <p:spPr>
            <a:xfrm>
              <a:off x="6839836" y="4185611"/>
              <a:ext cx="4024126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u="sng" dirty="0" smtClean="0"/>
                <a:t>Résultats sur la projection </a:t>
              </a:r>
              <a:r>
                <a:rPr lang="fr-FR" sz="900" b="1" u="sng" dirty="0" err="1" smtClean="0"/>
                <a:t>Isomap</a:t>
              </a:r>
              <a:endParaRPr lang="fr-FR" sz="900" b="1" u="sng" dirty="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872066" y="3311495"/>
            <a:ext cx="3598334" cy="3371103"/>
            <a:chOff x="681756" y="3250556"/>
            <a:chExt cx="3697722" cy="3464215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756" y="3481388"/>
              <a:ext cx="3697722" cy="3233383"/>
            </a:xfrm>
            <a:prstGeom prst="rect">
              <a:avLst/>
            </a:prstGeom>
          </p:spPr>
        </p:pic>
        <p:sp>
          <p:nvSpPr>
            <p:cNvPr id="11" name="ZoneTexte 10"/>
            <p:cNvSpPr txBox="1"/>
            <p:nvPr/>
          </p:nvSpPr>
          <p:spPr>
            <a:xfrm>
              <a:off x="681756" y="3250556"/>
              <a:ext cx="3697722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u="sng" dirty="0" smtClean="0"/>
                <a:t>Résultats sur la projection TSNE</a:t>
              </a:r>
              <a:endParaRPr lang="fr-FR" sz="900" b="1" u="sng" dirty="0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5642103" y="907223"/>
            <a:ext cx="6414291" cy="2404272"/>
            <a:chOff x="6004999" y="1870648"/>
            <a:chExt cx="5806017" cy="2176272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04999" y="1939994"/>
              <a:ext cx="5806017" cy="2106926"/>
            </a:xfrm>
            <a:prstGeom prst="rect">
              <a:avLst/>
            </a:prstGeom>
          </p:spPr>
        </p:pic>
        <p:sp>
          <p:nvSpPr>
            <p:cNvPr id="13" name="ZoneTexte 12"/>
            <p:cNvSpPr txBox="1"/>
            <p:nvPr/>
          </p:nvSpPr>
          <p:spPr>
            <a:xfrm>
              <a:off x="6895944" y="1870648"/>
              <a:ext cx="4024126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u="sng" dirty="0" smtClean="0"/>
                <a:t>Distribution des scores de silhouette par cluster</a:t>
              </a:r>
              <a:endParaRPr lang="fr-FR" sz="900" b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717963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764639"/>
          </a:xfrm>
        </p:spPr>
        <p:txBody>
          <a:bodyPr anchor="t"/>
          <a:lstStyle/>
          <a:p>
            <a:r>
              <a:rPr lang="fr-FR" dirty="0"/>
              <a:t>V – </a:t>
            </a:r>
            <a:r>
              <a:rPr lang="fr-FR" dirty="0" err="1" smtClean="0"/>
              <a:t>Clustering</a:t>
            </a:r>
            <a:r>
              <a:rPr lang="fr-FR" dirty="0" smtClean="0"/>
              <a:t> - </a:t>
            </a:r>
            <a:r>
              <a:rPr lang="fr-FR" sz="3300" b="0" i="1" dirty="0" err="1" smtClean="0"/>
              <a:t>Birch</a:t>
            </a:r>
            <a:r>
              <a:rPr lang="fr-FR" sz="3300" b="0" i="1" dirty="0" smtClean="0"/>
              <a:t> </a:t>
            </a:r>
            <a:r>
              <a:rPr lang="fr-FR" sz="3300" b="0" i="1" dirty="0"/>
              <a:t>sur TSNE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42" y="909635"/>
            <a:ext cx="11680090" cy="568952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0933" y="4071887"/>
            <a:ext cx="2890213" cy="252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9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4"/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>
            <a:normAutofit/>
          </a:bodyPr>
          <a:lstStyle/>
          <a:p>
            <a:r>
              <a:rPr lang="fr-FR" dirty="0" smtClean="0"/>
              <a:t>V – </a:t>
            </a:r>
            <a:r>
              <a:rPr lang="fr-FR" dirty="0" err="1" smtClean="0"/>
              <a:t>Clustering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300" b="0" i="1" dirty="0" smtClean="0"/>
              <a:t>Autres algorithmes testés</a:t>
            </a:r>
            <a:endParaRPr lang="fr-FR" sz="3300" b="0" i="1" dirty="0"/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8350452" y="1484668"/>
            <a:ext cx="3483051" cy="4918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 smtClean="0"/>
              <a:t>Spectral</a:t>
            </a:r>
          </a:p>
          <a:p>
            <a:r>
              <a:rPr lang="fr-FR" sz="1800" dirty="0" smtClean="0"/>
              <a:t>Scores de silhouette médiocres</a:t>
            </a:r>
          </a:p>
          <a:p>
            <a:r>
              <a:rPr lang="fr-FR" sz="1800" dirty="0" smtClean="0"/>
              <a:t>Clusters trop épars</a:t>
            </a:r>
            <a:endParaRPr lang="fr-FR" sz="1800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670"/>
            <a:ext cx="3394390" cy="4918434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fr-FR" b="1" u="sng" dirty="0" err="1" smtClean="0"/>
              <a:t>DBScan</a:t>
            </a:r>
            <a:endParaRPr lang="fr-FR" b="1" u="sng" dirty="0" smtClean="0"/>
          </a:p>
          <a:p>
            <a:r>
              <a:rPr lang="fr-FR" sz="1800" dirty="0" smtClean="0"/>
              <a:t>Peu convainquant visuellement</a:t>
            </a:r>
          </a:p>
          <a:p>
            <a:r>
              <a:rPr lang="fr-FR" sz="1800" dirty="0" smtClean="0"/>
              <a:t>Temps de calculs</a:t>
            </a:r>
            <a:endParaRPr lang="fr-FR" sz="1800" dirty="0"/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4350990" y="1484669"/>
            <a:ext cx="3483051" cy="49184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 err="1" smtClean="0"/>
              <a:t>Optics</a:t>
            </a:r>
            <a:endParaRPr lang="fr-FR" b="1" u="sng" dirty="0" smtClean="0"/>
          </a:p>
          <a:p>
            <a:r>
              <a:rPr lang="fr-FR" sz="1800" dirty="0" smtClean="0"/>
              <a:t>Trop de clusters rendus</a:t>
            </a:r>
          </a:p>
          <a:p>
            <a:pPr lvl="1"/>
            <a:r>
              <a:rPr lang="fr-FR" sz="1600" dirty="0" smtClean="0"/>
              <a:t>300 sur TSNE</a:t>
            </a:r>
          </a:p>
          <a:p>
            <a:pPr lvl="1"/>
            <a:r>
              <a:rPr lang="fr-FR" sz="1600" dirty="0" smtClean="0"/>
              <a:t>140 sur </a:t>
            </a:r>
            <a:r>
              <a:rPr lang="fr-FR" sz="1600" dirty="0" err="1" smtClean="0"/>
              <a:t>Isomap</a:t>
            </a:r>
            <a:endParaRPr lang="fr-FR" sz="1600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4080387" y="1484668"/>
            <a:ext cx="0" cy="1580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8096864" y="1484668"/>
            <a:ext cx="0" cy="5270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66" y="3691467"/>
            <a:ext cx="3226711" cy="283931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457" y="3691467"/>
            <a:ext cx="3207095" cy="2839307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4607178" y="3311390"/>
            <a:ext cx="270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DBScan</a:t>
            </a:r>
            <a:r>
              <a:rPr lang="fr-FR" b="1" dirty="0" smtClean="0"/>
              <a:t> appliqué à </a:t>
            </a:r>
            <a:r>
              <a:rPr lang="fr-FR" b="1" dirty="0" err="1" smtClean="0"/>
              <a:t>Isomap</a:t>
            </a:r>
            <a:endParaRPr lang="fr-FR" b="1" dirty="0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097" y="2653091"/>
            <a:ext cx="3380341" cy="179211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4523041"/>
            <a:ext cx="2544081" cy="2181180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973572" y="3311390"/>
            <a:ext cx="249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DBScan</a:t>
            </a:r>
            <a:r>
              <a:rPr lang="fr-FR" b="1" dirty="0" smtClean="0"/>
              <a:t> appliqué à TSNE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439092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"/>
          <p:cNvSpPr txBox="1">
            <a:spLocks/>
          </p:cNvSpPr>
          <p:nvPr/>
        </p:nvSpPr>
        <p:spPr>
          <a:xfrm>
            <a:off x="518678" y="209028"/>
            <a:ext cx="7701090" cy="725037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VI – Robustesse dans le temps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027" y="3347485"/>
            <a:ext cx="4615745" cy="1720601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677" y="1032934"/>
            <a:ext cx="7211389" cy="5144030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 smtClean="0"/>
              <a:t>3 critères d’évaluation :</a:t>
            </a:r>
          </a:p>
          <a:p>
            <a:r>
              <a:rPr lang="fr-FR" dirty="0" smtClean="0"/>
              <a:t>Trajectoire des centroïdes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1200" dirty="0" smtClean="0"/>
          </a:p>
          <a:p>
            <a:r>
              <a:rPr lang="fr-FR" dirty="0" smtClean="0"/>
              <a:t>Qualité de prédiction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sz="1200" dirty="0" smtClean="0"/>
          </a:p>
          <a:p>
            <a:r>
              <a:rPr lang="fr-FR" dirty="0" smtClean="0"/>
              <a:t>Nombre optimal de clusters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889000" y="2099734"/>
            <a:ext cx="1693333" cy="795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Entrainement d’un </a:t>
            </a:r>
            <a:r>
              <a:rPr lang="fr-FR" sz="1200" dirty="0" err="1" smtClean="0"/>
              <a:t>Kmeans</a:t>
            </a:r>
            <a:r>
              <a:rPr lang="fr-FR" sz="1200" dirty="0" smtClean="0"/>
              <a:t> à 5 clusters sur nouvel échantillon</a:t>
            </a:r>
            <a:endParaRPr lang="fr-FR" sz="1200" dirty="0"/>
          </a:p>
        </p:txBody>
      </p:sp>
      <p:sp>
        <p:nvSpPr>
          <p:cNvPr id="5" name="Flèche droite 4"/>
          <p:cNvSpPr/>
          <p:nvPr/>
        </p:nvSpPr>
        <p:spPr>
          <a:xfrm>
            <a:off x="2828301" y="2387599"/>
            <a:ext cx="457200" cy="22013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543301" y="2099733"/>
            <a:ext cx="1693333" cy="7958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Les centroïdes sont-ils stables ?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888999" y="3795143"/>
            <a:ext cx="1693333" cy="795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Prédiction de l’algorithme sur un nouvel échantillon </a:t>
            </a:r>
            <a:endParaRPr lang="fr-FR" sz="1200" dirty="0"/>
          </a:p>
        </p:txBody>
      </p:sp>
      <p:sp>
        <p:nvSpPr>
          <p:cNvPr id="8" name="Flèche droite 7"/>
          <p:cNvSpPr/>
          <p:nvPr/>
        </p:nvSpPr>
        <p:spPr>
          <a:xfrm>
            <a:off x="2828301" y="4083010"/>
            <a:ext cx="457200" cy="22013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543301" y="3795143"/>
            <a:ext cx="1693333" cy="7958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L’algorithme entrainé se généralise-t-il bien sur de nouvelles données ?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888999" y="5485155"/>
            <a:ext cx="1693333" cy="795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Score de silhouette global selon le nombre de cluster</a:t>
            </a:r>
            <a:endParaRPr lang="fr-FR" sz="1200" dirty="0"/>
          </a:p>
        </p:txBody>
      </p:sp>
      <p:sp>
        <p:nvSpPr>
          <p:cNvPr id="11" name="Flèche droite 10"/>
          <p:cNvSpPr/>
          <p:nvPr/>
        </p:nvSpPr>
        <p:spPr>
          <a:xfrm>
            <a:off x="2834216" y="5773022"/>
            <a:ext cx="457200" cy="22013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543301" y="5485155"/>
            <a:ext cx="1693333" cy="7958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Les échantillons sont-ils toujours correctement décrits avec le même nombre de clusters ?</a:t>
            </a:r>
            <a:endParaRPr lang="fr-FR" sz="1200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027" y="5068086"/>
            <a:ext cx="5317064" cy="175676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633" y="1036587"/>
            <a:ext cx="4436533" cy="2131990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8066267" y="822657"/>
            <a:ext cx="15712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800" b="1" dirty="0" err="1" smtClean="0"/>
              <a:t>Centroïds</a:t>
            </a:r>
            <a:r>
              <a:rPr lang="fr-FR" sz="800" b="1" dirty="0" smtClean="0"/>
              <a:t> </a:t>
            </a:r>
            <a:r>
              <a:rPr lang="fr-FR" sz="800" b="1" dirty="0" err="1" smtClean="0"/>
              <a:t>trajectories</a:t>
            </a:r>
            <a:r>
              <a:rPr lang="fr-FR" sz="800" b="1" dirty="0" smtClean="0"/>
              <a:t> on </a:t>
            </a:r>
            <a:r>
              <a:rPr lang="fr-FR" sz="800" b="1" dirty="0" err="1" smtClean="0"/>
              <a:t>Isomap</a:t>
            </a:r>
            <a:endParaRPr lang="fr-FR" sz="800" b="1" dirty="0"/>
          </a:p>
        </p:txBody>
      </p:sp>
    </p:spTree>
    <p:extLst>
      <p:ext uri="{BB962C8B-B14F-4D97-AF65-F5344CB8AC3E}">
        <p14:creationId xmlns:p14="http://schemas.microsoft.com/office/powerpoint/2010/main" val="2130762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5936746" y="5156977"/>
            <a:ext cx="5264652" cy="11517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3 critères pour identifier un besoin de nouvelle </a:t>
            </a:r>
            <a:r>
              <a:rPr lang="fr-FR" sz="1400" dirty="0">
                <a:solidFill>
                  <a:schemeClr val="tx1"/>
                </a:solidFill>
              </a:rPr>
              <a:t>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Possibilité de coupler les 2 méthodes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err="1" smtClean="0">
                <a:solidFill>
                  <a:schemeClr val="tx1"/>
                </a:solidFill>
              </a:rPr>
              <a:t>Kmeans</a:t>
            </a:r>
            <a:r>
              <a:rPr lang="fr-FR" sz="1400" dirty="0" smtClean="0">
                <a:solidFill>
                  <a:schemeClr val="tx1"/>
                </a:solidFill>
              </a:rPr>
              <a:t> 	</a:t>
            </a:r>
            <a:r>
              <a:rPr lang="fr-FR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Quand segmenter,  vision moyen terme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Birch</a:t>
            </a:r>
            <a:r>
              <a:rPr lang="fr-FR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 	 Segmentation, vision long-terme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6441" y="1172037"/>
            <a:ext cx="5275425" cy="53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Deux </a:t>
            </a:r>
            <a:r>
              <a:rPr lang="fr-FR" sz="2400" b="1" dirty="0" err="1" smtClean="0"/>
              <a:t>clusterings</a:t>
            </a:r>
            <a:r>
              <a:rPr lang="fr-FR" sz="2400" b="1" dirty="0" smtClean="0"/>
              <a:t> convaincants</a:t>
            </a:r>
            <a:endParaRPr lang="fr-FR" sz="2400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10035"/>
          <a:stretch/>
        </p:blipFill>
        <p:spPr>
          <a:xfrm>
            <a:off x="2942468" y="2372123"/>
            <a:ext cx="2690170" cy="261474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l="2662" r="65295" b="3001"/>
          <a:stretch/>
        </p:blipFill>
        <p:spPr>
          <a:xfrm>
            <a:off x="348675" y="2335163"/>
            <a:ext cx="2524249" cy="2647346"/>
          </a:xfrm>
          <a:prstGeom prst="rect">
            <a:avLst/>
          </a:prstGeom>
        </p:spPr>
      </p:pic>
      <p:sp>
        <p:nvSpPr>
          <p:cNvPr id="10" name="Titre 1"/>
          <p:cNvSpPr txBox="1">
            <a:spLocks/>
          </p:cNvSpPr>
          <p:nvPr/>
        </p:nvSpPr>
        <p:spPr>
          <a:xfrm>
            <a:off x="518678" y="209028"/>
            <a:ext cx="3138922" cy="725037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44024" y="1847671"/>
            <a:ext cx="2528899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Isomap</a:t>
            </a:r>
            <a:r>
              <a:rPr lang="fr-FR" dirty="0" smtClean="0">
                <a:solidFill>
                  <a:schemeClr val="bg1"/>
                </a:solidFill>
              </a:rPr>
              <a:t> - </a:t>
            </a:r>
            <a:r>
              <a:rPr lang="fr-FR" dirty="0" err="1" smtClean="0">
                <a:solidFill>
                  <a:schemeClr val="bg1"/>
                </a:solidFill>
              </a:rPr>
              <a:t>Kmeans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959403" y="1847671"/>
            <a:ext cx="266246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TSNE - </a:t>
            </a:r>
            <a:r>
              <a:rPr lang="fr-FR" dirty="0" err="1" smtClean="0">
                <a:solidFill>
                  <a:schemeClr val="bg1"/>
                </a:solidFill>
              </a:rPr>
              <a:t>Birch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518677" y="5157257"/>
            <a:ext cx="2258389" cy="1151468"/>
          </a:xfrm>
          <a:prstGeom prst="rect">
            <a:avLst/>
          </a:prstGeom>
          <a:solidFill>
            <a:schemeClr val="tx2"/>
          </a:solidFill>
        </p:spPr>
        <p:txBody>
          <a:bodyPr rtlCol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/>
              <a:t>Nb limité de clusters</a:t>
            </a:r>
          </a:p>
          <a:p>
            <a:r>
              <a:rPr lang="fr-FR" sz="1400" dirty="0" smtClean="0"/>
              <a:t>Robuste à la projection</a:t>
            </a:r>
          </a:p>
          <a:p>
            <a:r>
              <a:rPr lang="fr-FR" sz="1400" dirty="0" smtClean="0"/>
              <a:t>Réplicable</a:t>
            </a:r>
            <a:endParaRPr lang="fr-FR" sz="1400" dirty="0"/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3078115" y="5157257"/>
            <a:ext cx="2518846" cy="1151468"/>
          </a:xfrm>
          <a:prstGeom prst="rect">
            <a:avLst/>
          </a:prstGeom>
          <a:solidFill>
            <a:schemeClr val="tx2"/>
          </a:solidFill>
        </p:spPr>
        <p:txBody>
          <a:bodyPr rtlCol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/>
              <a:t>Regroupements plus intuitifs</a:t>
            </a:r>
          </a:p>
          <a:p>
            <a:r>
              <a:rPr lang="fr-FR" sz="1400" dirty="0" smtClean="0"/>
              <a:t>Niveaux de détails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925974" y="1172037"/>
            <a:ext cx="5275425" cy="53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Basés sur des critères simples</a:t>
            </a:r>
            <a:endParaRPr lang="fr-FR" sz="2400" b="1" dirty="0"/>
          </a:p>
        </p:txBody>
      </p:sp>
      <p:sp>
        <p:nvSpPr>
          <p:cNvPr id="27" name="Rectangle 26"/>
          <p:cNvSpPr/>
          <p:nvPr/>
        </p:nvSpPr>
        <p:spPr>
          <a:xfrm>
            <a:off x="5925974" y="1847671"/>
            <a:ext cx="5275425" cy="24195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/>
          <p:cNvGrpSpPr/>
          <p:nvPr/>
        </p:nvGrpSpPr>
        <p:grpSpPr>
          <a:xfrm>
            <a:off x="6054823" y="1939893"/>
            <a:ext cx="2530378" cy="2174907"/>
            <a:chOff x="6113917" y="2609850"/>
            <a:chExt cx="2768600" cy="2328363"/>
          </a:xfrm>
        </p:grpSpPr>
        <p:pic>
          <p:nvPicPr>
            <p:cNvPr id="17" name="Image 16"/>
            <p:cNvPicPr>
              <a:picLocks noChangeAspect="1"/>
            </p:cNvPicPr>
            <p:nvPr/>
          </p:nvPicPr>
          <p:blipFill rotWithShape="1">
            <a:blip r:embed="rId4"/>
            <a:srcRect t="53061" r="66729"/>
            <a:stretch/>
          </p:blipFill>
          <p:spPr>
            <a:xfrm>
              <a:off x="6113917" y="2612571"/>
              <a:ext cx="2768600" cy="2325642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6562725" y="2867913"/>
              <a:ext cx="509588" cy="11817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72313" y="2609850"/>
              <a:ext cx="638175" cy="11668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58099" y="2698844"/>
              <a:ext cx="726281" cy="11817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265319" y="4332382"/>
              <a:ext cx="473869" cy="11817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839076" y="4747658"/>
              <a:ext cx="369093" cy="11817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46005" y="4034725"/>
              <a:ext cx="659607" cy="11817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8685688" y="1939893"/>
            <a:ext cx="2400049" cy="2174906"/>
            <a:chOff x="8685688" y="1939893"/>
            <a:chExt cx="2400049" cy="2174906"/>
          </a:xfrm>
        </p:grpSpPr>
        <p:sp>
          <p:nvSpPr>
            <p:cNvPr id="31" name="Forme libre 30"/>
            <p:cNvSpPr/>
            <p:nvPr/>
          </p:nvSpPr>
          <p:spPr>
            <a:xfrm>
              <a:off x="8685688" y="1939893"/>
              <a:ext cx="2040042" cy="652472"/>
            </a:xfrm>
            <a:custGeom>
              <a:avLst/>
              <a:gdLst>
                <a:gd name="connsiteX0" fmla="*/ 0 w 2040042"/>
                <a:gd name="connsiteY0" fmla="*/ 65247 h 652472"/>
                <a:gd name="connsiteX1" fmla="*/ 65247 w 2040042"/>
                <a:gd name="connsiteY1" fmla="*/ 0 h 652472"/>
                <a:gd name="connsiteX2" fmla="*/ 1974795 w 2040042"/>
                <a:gd name="connsiteY2" fmla="*/ 0 h 652472"/>
                <a:gd name="connsiteX3" fmla="*/ 2040042 w 2040042"/>
                <a:gd name="connsiteY3" fmla="*/ 65247 h 652472"/>
                <a:gd name="connsiteX4" fmla="*/ 2040042 w 2040042"/>
                <a:gd name="connsiteY4" fmla="*/ 587225 h 652472"/>
                <a:gd name="connsiteX5" fmla="*/ 1974795 w 2040042"/>
                <a:gd name="connsiteY5" fmla="*/ 652472 h 652472"/>
                <a:gd name="connsiteX6" fmla="*/ 65247 w 2040042"/>
                <a:gd name="connsiteY6" fmla="*/ 652472 h 652472"/>
                <a:gd name="connsiteX7" fmla="*/ 0 w 2040042"/>
                <a:gd name="connsiteY7" fmla="*/ 587225 h 652472"/>
                <a:gd name="connsiteX8" fmla="*/ 0 w 2040042"/>
                <a:gd name="connsiteY8" fmla="*/ 65247 h 652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40042" h="652472">
                  <a:moveTo>
                    <a:pt x="0" y="65247"/>
                  </a:moveTo>
                  <a:cubicBezTo>
                    <a:pt x="0" y="29212"/>
                    <a:pt x="29212" y="0"/>
                    <a:pt x="65247" y="0"/>
                  </a:cubicBezTo>
                  <a:lnTo>
                    <a:pt x="1974795" y="0"/>
                  </a:lnTo>
                  <a:cubicBezTo>
                    <a:pt x="2010830" y="0"/>
                    <a:pt x="2040042" y="29212"/>
                    <a:pt x="2040042" y="65247"/>
                  </a:cubicBezTo>
                  <a:lnTo>
                    <a:pt x="2040042" y="587225"/>
                  </a:lnTo>
                  <a:cubicBezTo>
                    <a:pt x="2040042" y="623260"/>
                    <a:pt x="2010830" y="652472"/>
                    <a:pt x="1974795" y="652472"/>
                  </a:cubicBezTo>
                  <a:lnTo>
                    <a:pt x="65247" y="652472"/>
                  </a:lnTo>
                  <a:cubicBezTo>
                    <a:pt x="29212" y="652472"/>
                    <a:pt x="0" y="623260"/>
                    <a:pt x="0" y="587225"/>
                  </a:cubicBezTo>
                  <a:lnTo>
                    <a:pt x="0" y="65247"/>
                  </a:lnTo>
                  <a:close/>
                </a:path>
              </a:pathLst>
            </a:cu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830" tIns="64830" rIns="360000" bIns="64830" numCol="1" spcCol="1270" anchor="ctr" anchorCtr="0">
              <a:noAutofit/>
            </a:bodyPr>
            <a:lstStyle/>
            <a:p>
              <a:pPr lvl="0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200" kern="1200" dirty="0" smtClean="0"/>
                <a:t>Critères avant envoi d’une la commande</a:t>
              </a:r>
              <a:endParaRPr lang="fr-FR" sz="1200" kern="1200" dirty="0"/>
            </a:p>
          </p:txBody>
        </p:sp>
        <p:sp>
          <p:nvSpPr>
            <p:cNvPr id="32" name="Forme libre 31"/>
            <p:cNvSpPr/>
            <p:nvPr/>
          </p:nvSpPr>
          <p:spPr>
            <a:xfrm>
              <a:off x="8865691" y="2701110"/>
              <a:ext cx="2040042" cy="652472"/>
            </a:xfrm>
            <a:custGeom>
              <a:avLst/>
              <a:gdLst>
                <a:gd name="connsiteX0" fmla="*/ 0 w 2040042"/>
                <a:gd name="connsiteY0" fmla="*/ 65247 h 652472"/>
                <a:gd name="connsiteX1" fmla="*/ 65247 w 2040042"/>
                <a:gd name="connsiteY1" fmla="*/ 0 h 652472"/>
                <a:gd name="connsiteX2" fmla="*/ 1974795 w 2040042"/>
                <a:gd name="connsiteY2" fmla="*/ 0 h 652472"/>
                <a:gd name="connsiteX3" fmla="*/ 2040042 w 2040042"/>
                <a:gd name="connsiteY3" fmla="*/ 65247 h 652472"/>
                <a:gd name="connsiteX4" fmla="*/ 2040042 w 2040042"/>
                <a:gd name="connsiteY4" fmla="*/ 587225 h 652472"/>
                <a:gd name="connsiteX5" fmla="*/ 1974795 w 2040042"/>
                <a:gd name="connsiteY5" fmla="*/ 652472 h 652472"/>
                <a:gd name="connsiteX6" fmla="*/ 65247 w 2040042"/>
                <a:gd name="connsiteY6" fmla="*/ 652472 h 652472"/>
                <a:gd name="connsiteX7" fmla="*/ 0 w 2040042"/>
                <a:gd name="connsiteY7" fmla="*/ 587225 h 652472"/>
                <a:gd name="connsiteX8" fmla="*/ 0 w 2040042"/>
                <a:gd name="connsiteY8" fmla="*/ 65247 h 652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40042" h="652472">
                  <a:moveTo>
                    <a:pt x="0" y="65247"/>
                  </a:moveTo>
                  <a:cubicBezTo>
                    <a:pt x="0" y="29212"/>
                    <a:pt x="29212" y="0"/>
                    <a:pt x="65247" y="0"/>
                  </a:cubicBezTo>
                  <a:lnTo>
                    <a:pt x="1974795" y="0"/>
                  </a:lnTo>
                  <a:cubicBezTo>
                    <a:pt x="2010830" y="0"/>
                    <a:pt x="2040042" y="29212"/>
                    <a:pt x="2040042" y="65247"/>
                  </a:cubicBezTo>
                  <a:lnTo>
                    <a:pt x="2040042" y="587225"/>
                  </a:lnTo>
                  <a:cubicBezTo>
                    <a:pt x="2040042" y="623260"/>
                    <a:pt x="2010830" y="652472"/>
                    <a:pt x="1974795" y="652472"/>
                  </a:cubicBezTo>
                  <a:lnTo>
                    <a:pt x="65247" y="652472"/>
                  </a:lnTo>
                  <a:cubicBezTo>
                    <a:pt x="29212" y="652472"/>
                    <a:pt x="0" y="623260"/>
                    <a:pt x="0" y="587225"/>
                  </a:cubicBezTo>
                  <a:lnTo>
                    <a:pt x="0" y="65247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830" tIns="64830" rIns="360000" bIns="64830" numCol="1" spcCol="1270" anchor="ctr" anchorCtr="0">
              <a:noAutofit/>
            </a:bodyPr>
            <a:lstStyle/>
            <a:p>
              <a:pPr lvl="0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200" kern="1200" dirty="0" smtClean="0"/>
                <a:t>Probabilité d’appartenir à un cluster donné</a:t>
              </a:r>
              <a:endParaRPr lang="fr-FR" sz="1200" kern="1200" dirty="0"/>
            </a:p>
          </p:txBody>
        </p:sp>
        <p:sp>
          <p:nvSpPr>
            <p:cNvPr id="33" name="Forme libre 32"/>
            <p:cNvSpPr/>
            <p:nvPr/>
          </p:nvSpPr>
          <p:spPr>
            <a:xfrm>
              <a:off x="9045695" y="3462327"/>
              <a:ext cx="2040042" cy="652472"/>
            </a:xfrm>
            <a:custGeom>
              <a:avLst/>
              <a:gdLst>
                <a:gd name="connsiteX0" fmla="*/ 0 w 2040042"/>
                <a:gd name="connsiteY0" fmla="*/ 65247 h 652472"/>
                <a:gd name="connsiteX1" fmla="*/ 65247 w 2040042"/>
                <a:gd name="connsiteY1" fmla="*/ 0 h 652472"/>
                <a:gd name="connsiteX2" fmla="*/ 1974795 w 2040042"/>
                <a:gd name="connsiteY2" fmla="*/ 0 h 652472"/>
                <a:gd name="connsiteX3" fmla="*/ 2040042 w 2040042"/>
                <a:gd name="connsiteY3" fmla="*/ 65247 h 652472"/>
                <a:gd name="connsiteX4" fmla="*/ 2040042 w 2040042"/>
                <a:gd name="connsiteY4" fmla="*/ 587225 h 652472"/>
                <a:gd name="connsiteX5" fmla="*/ 1974795 w 2040042"/>
                <a:gd name="connsiteY5" fmla="*/ 652472 h 652472"/>
                <a:gd name="connsiteX6" fmla="*/ 65247 w 2040042"/>
                <a:gd name="connsiteY6" fmla="*/ 652472 h 652472"/>
                <a:gd name="connsiteX7" fmla="*/ 0 w 2040042"/>
                <a:gd name="connsiteY7" fmla="*/ 587225 h 652472"/>
                <a:gd name="connsiteX8" fmla="*/ 0 w 2040042"/>
                <a:gd name="connsiteY8" fmla="*/ 65247 h 652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40042" h="652472">
                  <a:moveTo>
                    <a:pt x="0" y="65247"/>
                  </a:moveTo>
                  <a:cubicBezTo>
                    <a:pt x="0" y="29212"/>
                    <a:pt x="29212" y="0"/>
                    <a:pt x="65247" y="0"/>
                  </a:cubicBezTo>
                  <a:lnTo>
                    <a:pt x="1974795" y="0"/>
                  </a:lnTo>
                  <a:cubicBezTo>
                    <a:pt x="2010830" y="0"/>
                    <a:pt x="2040042" y="29212"/>
                    <a:pt x="2040042" y="65247"/>
                  </a:cubicBezTo>
                  <a:lnTo>
                    <a:pt x="2040042" y="587225"/>
                  </a:lnTo>
                  <a:cubicBezTo>
                    <a:pt x="2040042" y="623260"/>
                    <a:pt x="2010830" y="652472"/>
                    <a:pt x="1974795" y="652472"/>
                  </a:cubicBezTo>
                  <a:lnTo>
                    <a:pt x="65247" y="652472"/>
                  </a:lnTo>
                  <a:cubicBezTo>
                    <a:pt x="29212" y="652472"/>
                    <a:pt x="0" y="623260"/>
                    <a:pt x="0" y="587225"/>
                  </a:cubicBezTo>
                  <a:lnTo>
                    <a:pt x="0" y="65247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830" tIns="64830" rIns="252000" bIns="64830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200" kern="1200" dirty="0" smtClean="0"/>
                <a:t>Prédiction de la satisfaction client</a:t>
              </a:r>
              <a:endParaRPr lang="fr-FR" sz="1200" kern="1200" dirty="0"/>
            </a:p>
          </p:txBody>
        </p:sp>
        <p:sp>
          <p:nvSpPr>
            <p:cNvPr id="34" name="Forme libre 33"/>
            <p:cNvSpPr/>
            <p:nvPr/>
          </p:nvSpPr>
          <p:spPr>
            <a:xfrm>
              <a:off x="10301623" y="2434684"/>
              <a:ext cx="424106" cy="424106"/>
            </a:xfrm>
            <a:custGeom>
              <a:avLst/>
              <a:gdLst>
                <a:gd name="connsiteX0" fmla="*/ 0 w 424106"/>
                <a:gd name="connsiteY0" fmla="*/ 233258 h 424106"/>
                <a:gd name="connsiteX1" fmla="*/ 95424 w 424106"/>
                <a:gd name="connsiteY1" fmla="*/ 233258 h 424106"/>
                <a:gd name="connsiteX2" fmla="*/ 95424 w 424106"/>
                <a:gd name="connsiteY2" fmla="*/ 0 h 424106"/>
                <a:gd name="connsiteX3" fmla="*/ 328682 w 424106"/>
                <a:gd name="connsiteY3" fmla="*/ 0 h 424106"/>
                <a:gd name="connsiteX4" fmla="*/ 328682 w 424106"/>
                <a:gd name="connsiteY4" fmla="*/ 233258 h 424106"/>
                <a:gd name="connsiteX5" fmla="*/ 424106 w 424106"/>
                <a:gd name="connsiteY5" fmla="*/ 233258 h 424106"/>
                <a:gd name="connsiteX6" fmla="*/ 212053 w 424106"/>
                <a:gd name="connsiteY6" fmla="*/ 424106 h 424106"/>
                <a:gd name="connsiteX7" fmla="*/ 0 w 424106"/>
                <a:gd name="connsiteY7" fmla="*/ 233258 h 42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4106" h="424106">
                  <a:moveTo>
                    <a:pt x="0" y="233258"/>
                  </a:moveTo>
                  <a:lnTo>
                    <a:pt x="95424" y="233258"/>
                  </a:lnTo>
                  <a:lnTo>
                    <a:pt x="95424" y="0"/>
                  </a:lnTo>
                  <a:lnTo>
                    <a:pt x="328682" y="0"/>
                  </a:lnTo>
                  <a:lnTo>
                    <a:pt x="328682" y="233258"/>
                  </a:lnTo>
                  <a:lnTo>
                    <a:pt x="424106" y="233258"/>
                  </a:lnTo>
                  <a:lnTo>
                    <a:pt x="212053" y="424106"/>
                  </a:lnTo>
                  <a:lnTo>
                    <a:pt x="0" y="233258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9554" tIns="24130" rIns="119554" bIns="129096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900" kern="1200"/>
            </a:p>
          </p:txBody>
        </p:sp>
        <p:sp>
          <p:nvSpPr>
            <p:cNvPr id="35" name="Forme libre 34"/>
            <p:cNvSpPr/>
            <p:nvPr/>
          </p:nvSpPr>
          <p:spPr>
            <a:xfrm>
              <a:off x="10481627" y="3191551"/>
              <a:ext cx="424106" cy="424106"/>
            </a:xfrm>
            <a:custGeom>
              <a:avLst/>
              <a:gdLst>
                <a:gd name="connsiteX0" fmla="*/ 0 w 424106"/>
                <a:gd name="connsiteY0" fmla="*/ 233258 h 424106"/>
                <a:gd name="connsiteX1" fmla="*/ 95424 w 424106"/>
                <a:gd name="connsiteY1" fmla="*/ 233258 h 424106"/>
                <a:gd name="connsiteX2" fmla="*/ 95424 w 424106"/>
                <a:gd name="connsiteY2" fmla="*/ 0 h 424106"/>
                <a:gd name="connsiteX3" fmla="*/ 328682 w 424106"/>
                <a:gd name="connsiteY3" fmla="*/ 0 h 424106"/>
                <a:gd name="connsiteX4" fmla="*/ 328682 w 424106"/>
                <a:gd name="connsiteY4" fmla="*/ 233258 h 424106"/>
                <a:gd name="connsiteX5" fmla="*/ 424106 w 424106"/>
                <a:gd name="connsiteY5" fmla="*/ 233258 h 424106"/>
                <a:gd name="connsiteX6" fmla="*/ 212053 w 424106"/>
                <a:gd name="connsiteY6" fmla="*/ 424106 h 424106"/>
                <a:gd name="connsiteX7" fmla="*/ 0 w 424106"/>
                <a:gd name="connsiteY7" fmla="*/ 233258 h 42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4106" h="424106">
                  <a:moveTo>
                    <a:pt x="0" y="233258"/>
                  </a:moveTo>
                  <a:lnTo>
                    <a:pt x="95424" y="233258"/>
                  </a:lnTo>
                  <a:lnTo>
                    <a:pt x="95424" y="0"/>
                  </a:lnTo>
                  <a:lnTo>
                    <a:pt x="328682" y="0"/>
                  </a:lnTo>
                  <a:lnTo>
                    <a:pt x="328682" y="233258"/>
                  </a:lnTo>
                  <a:lnTo>
                    <a:pt x="424106" y="233258"/>
                  </a:lnTo>
                  <a:lnTo>
                    <a:pt x="212053" y="424106"/>
                  </a:lnTo>
                  <a:lnTo>
                    <a:pt x="0" y="233258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9554" tIns="24130" rIns="119554" bIns="129096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900" kern="1200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5925973" y="4505178"/>
            <a:ext cx="5275425" cy="53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Adaptables à la saisonnalité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99620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pour une image  1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8" t="127" r="29040" b="-127"/>
          <a:stretch/>
        </p:blipFill>
        <p:spPr/>
      </p:pic>
      <p:sp>
        <p:nvSpPr>
          <p:cNvPr id="7" name="Espace réservé du contenu 4"/>
          <p:cNvSpPr>
            <a:spLocks noGrp="1"/>
          </p:cNvSpPr>
          <p:nvPr>
            <p:ph idx="1"/>
          </p:nvPr>
        </p:nvSpPr>
        <p:spPr>
          <a:xfrm>
            <a:off x="747485" y="1394128"/>
            <a:ext cx="6144382" cy="495224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fr-FR" dirty="0" smtClean="0"/>
              <a:t>Problématique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fr-FR" dirty="0" smtClean="0"/>
              <a:t>Base de données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romanUcPeriod"/>
            </a:pPr>
            <a:r>
              <a:rPr lang="fr-FR" dirty="0" smtClean="0"/>
              <a:t>Constitution de la base clients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romanUcPeriod"/>
            </a:pPr>
            <a:r>
              <a:rPr lang="fr-FR" dirty="0" smtClean="0"/>
              <a:t>Exploration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fr-FR" dirty="0" smtClean="0"/>
              <a:t>Analyse Exploratoire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fr-FR" dirty="0" smtClean="0"/>
              <a:t>Segmentation de la base client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romanUcPeriod"/>
            </a:pPr>
            <a:r>
              <a:rPr lang="fr-FR" dirty="0" smtClean="0"/>
              <a:t>Réduction de dimensionnalité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romanUcPeriod"/>
            </a:pPr>
            <a:r>
              <a:rPr lang="fr-FR" dirty="0" err="1" smtClean="0"/>
              <a:t>Clustering</a:t>
            </a:r>
            <a:r>
              <a:rPr lang="fr-FR" dirty="0"/>
              <a:t> </a:t>
            </a:r>
            <a:r>
              <a:rPr lang="fr-FR" dirty="0" smtClean="0"/>
              <a:t>&amp; description des groupes de client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fr-FR" dirty="0" smtClean="0"/>
              <a:t>Robustesse dans le temps</a:t>
            </a:r>
          </a:p>
        </p:txBody>
      </p:sp>
      <p:sp>
        <p:nvSpPr>
          <p:cNvPr id="8" name="Titre 3"/>
          <p:cNvSpPr>
            <a:spLocks noGrp="1"/>
          </p:cNvSpPr>
          <p:nvPr>
            <p:ph type="title"/>
          </p:nvPr>
        </p:nvSpPr>
        <p:spPr>
          <a:xfrm>
            <a:off x="531378" y="89281"/>
            <a:ext cx="7342622" cy="1215566"/>
          </a:xfrm>
        </p:spPr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48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518678" y="1197204"/>
            <a:ext cx="6440922" cy="5305195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 err="1" smtClean="0"/>
              <a:t>Olist</a:t>
            </a:r>
            <a:r>
              <a:rPr lang="fr-FR" u="sng" dirty="0" smtClean="0"/>
              <a:t> : </a:t>
            </a:r>
          </a:p>
          <a:p>
            <a:pPr marL="0" indent="0">
              <a:buNone/>
            </a:pPr>
            <a:r>
              <a:rPr lang="fr-FR" dirty="0"/>
              <a:t>P</a:t>
            </a:r>
            <a:r>
              <a:rPr lang="fr-FR" dirty="0" smtClean="0"/>
              <a:t>lateforme brésilienne de e-commerce</a:t>
            </a:r>
          </a:p>
          <a:p>
            <a:r>
              <a:rPr lang="fr-FR" dirty="0" err="1" smtClean="0"/>
              <a:t>Olist</a:t>
            </a:r>
            <a:r>
              <a:rPr lang="fr-FR" dirty="0" smtClean="0"/>
              <a:t> Store : </a:t>
            </a:r>
            <a:r>
              <a:rPr lang="fr-FR" dirty="0" err="1" smtClean="0"/>
              <a:t>marketplace</a:t>
            </a:r>
            <a:r>
              <a:rPr lang="fr-FR" dirty="0" smtClean="0"/>
              <a:t> unique</a:t>
            </a:r>
          </a:p>
          <a:p>
            <a:r>
              <a:rPr lang="fr-FR" dirty="0" smtClean="0"/>
              <a:t>Réseau logistique pour les petits commerces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u="sng" dirty="0" smtClean="0"/>
              <a:t>Projet : Segmentation de marché</a:t>
            </a:r>
          </a:p>
        </p:txBody>
      </p:sp>
      <p:grpSp>
        <p:nvGrpSpPr>
          <p:cNvPr id="25" name="Groupe 24"/>
          <p:cNvGrpSpPr/>
          <p:nvPr/>
        </p:nvGrpSpPr>
        <p:grpSpPr>
          <a:xfrm>
            <a:off x="7157038" y="711152"/>
            <a:ext cx="3853992" cy="3134810"/>
            <a:chOff x="7467600" y="1208373"/>
            <a:chExt cx="4241800" cy="3452525"/>
          </a:xfrm>
        </p:grpSpPr>
        <p:sp>
          <p:nvSpPr>
            <p:cNvPr id="8" name="Rectangle 7"/>
            <p:cNvSpPr/>
            <p:nvPr/>
          </p:nvSpPr>
          <p:spPr>
            <a:xfrm>
              <a:off x="8851900" y="1208373"/>
              <a:ext cx="1620988" cy="83819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Clients</a:t>
              </a:r>
              <a:endParaRPr lang="fr-FR" dirty="0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7615956" y="2525660"/>
              <a:ext cx="3945088" cy="838199"/>
              <a:chOff x="7656078" y="2501901"/>
              <a:chExt cx="3945088" cy="838199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7656078" y="2501901"/>
                <a:ext cx="1620988" cy="8381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 smtClean="0"/>
                  <a:t>Olist</a:t>
                </a:r>
                <a:r>
                  <a:rPr lang="fr-FR" dirty="0" smtClean="0"/>
                  <a:t> Store</a:t>
                </a:r>
                <a:endParaRPr lang="fr-FR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9980178" y="2501901"/>
                <a:ext cx="1620988" cy="8381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Partenaires Logistiques</a:t>
                </a:r>
                <a:endParaRPr lang="fr-FR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8851900" y="3822699"/>
              <a:ext cx="1620988" cy="83819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Commerces</a:t>
              </a:r>
              <a:endParaRPr lang="fr-F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467600" y="2384317"/>
              <a:ext cx="4241800" cy="11208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Virage 12"/>
            <p:cNvSpPr/>
            <p:nvPr/>
          </p:nvSpPr>
          <p:spPr>
            <a:xfrm rot="5400000" flipV="1">
              <a:off x="7937500" y="1457924"/>
              <a:ext cx="825500" cy="881152"/>
            </a:xfrm>
            <a:prstGeom prst="ben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4" name="Virage 13"/>
            <p:cNvSpPr/>
            <p:nvPr/>
          </p:nvSpPr>
          <p:spPr>
            <a:xfrm rot="10800000" flipV="1">
              <a:off x="10533962" y="1431169"/>
              <a:ext cx="825500" cy="881152"/>
            </a:xfrm>
            <a:prstGeom prst="ben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5" name="Virage 14"/>
            <p:cNvSpPr/>
            <p:nvPr/>
          </p:nvSpPr>
          <p:spPr>
            <a:xfrm rot="16200000" flipV="1">
              <a:off x="10561788" y="3569653"/>
              <a:ext cx="825500" cy="881152"/>
            </a:xfrm>
            <a:prstGeom prst="ben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9" name="Flèche angle droit à deux pointes 18"/>
            <p:cNvSpPr/>
            <p:nvPr/>
          </p:nvSpPr>
          <p:spPr>
            <a:xfrm rot="5400000">
              <a:off x="7889126" y="3600858"/>
              <a:ext cx="901700" cy="901700"/>
            </a:xfrm>
            <a:prstGeom prst="leftUp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24" name="Diagramme 23"/>
          <p:cNvGraphicFramePr/>
          <p:nvPr>
            <p:extLst>
              <p:ext uri="{D42A27DB-BD31-4B8C-83A1-F6EECF244321}">
                <p14:modId xmlns:p14="http://schemas.microsoft.com/office/powerpoint/2010/main" val="1240248452"/>
              </p:ext>
            </p:extLst>
          </p:nvPr>
        </p:nvGraphicFramePr>
        <p:xfrm>
          <a:off x="4939165" y="4151839"/>
          <a:ext cx="6740645" cy="2386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" name="Imag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0" y="4115691"/>
            <a:ext cx="3604704" cy="23867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7" name="Titre 26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fr-FR" dirty="0" smtClean="0"/>
              <a:t>I - Problématique</a:t>
            </a:r>
            <a:endParaRPr lang="fr-FR" dirty="0"/>
          </a:p>
        </p:txBody>
      </p:sp>
      <p:pic>
        <p:nvPicPr>
          <p:cNvPr id="17" name="Picture 2" descr="https://vagas.byintera.com/wp-content/uploads/2020/03/logo-olis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883267" y="2088709"/>
            <a:ext cx="875902" cy="35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11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fr-FR" dirty="0" smtClean="0"/>
              <a:t>II - Constitution de la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678" y="1032933"/>
            <a:ext cx="4166611" cy="507999"/>
          </a:xfrm>
        </p:spPr>
        <p:txBody>
          <a:bodyPr/>
          <a:lstStyle/>
          <a:p>
            <a:r>
              <a:rPr lang="fr-FR" dirty="0" smtClean="0"/>
              <a:t>Composée de 8 tables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763468509"/>
              </p:ext>
            </p:extLst>
          </p:nvPr>
        </p:nvGraphicFramePr>
        <p:xfrm>
          <a:off x="-63404" y="1634067"/>
          <a:ext cx="4359227" cy="4893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4471410" y="1574918"/>
            <a:ext cx="3312000" cy="21704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Informations de commandes</a:t>
            </a:r>
          </a:p>
          <a:p>
            <a:pPr algn="ctr"/>
            <a:endParaRPr lang="fr-FR" sz="1400" b="1" u="sng" dirty="0" smtClean="0"/>
          </a:p>
          <a:p>
            <a:pPr algn="ctr"/>
            <a:r>
              <a:rPr lang="fr-FR" sz="1400" dirty="0" smtClean="0"/>
              <a:t>Nb commandes</a:t>
            </a:r>
          </a:p>
          <a:p>
            <a:pPr algn="ctr"/>
            <a:r>
              <a:rPr lang="fr-FR" sz="1400" dirty="0" smtClean="0"/>
              <a:t>Nb moyen de produit par commande</a:t>
            </a:r>
          </a:p>
          <a:p>
            <a:pPr algn="ctr"/>
            <a:r>
              <a:rPr lang="fr-FR" sz="1400" dirty="0" smtClean="0"/>
              <a:t>Date 1</a:t>
            </a:r>
            <a:r>
              <a:rPr lang="fr-FR" sz="1400" baseline="30000" dirty="0" smtClean="0"/>
              <a:t>ère</a:t>
            </a:r>
            <a:r>
              <a:rPr lang="fr-FR" sz="1400" dirty="0" smtClean="0"/>
              <a:t> commande</a:t>
            </a:r>
          </a:p>
          <a:p>
            <a:pPr algn="ctr"/>
            <a:r>
              <a:rPr lang="fr-FR" sz="1400" dirty="0" smtClean="0"/>
              <a:t>Temps </a:t>
            </a:r>
            <a:r>
              <a:rPr lang="fr-FR" sz="1400" dirty="0" err="1" smtClean="0"/>
              <a:t>moy</a:t>
            </a:r>
            <a:r>
              <a:rPr lang="fr-FR" sz="1400" dirty="0" smtClean="0"/>
              <a:t>. entre 2 commandes</a:t>
            </a:r>
          </a:p>
          <a:p>
            <a:pPr algn="ctr"/>
            <a:r>
              <a:rPr lang="fr-FR" sz="1400" dirty="0" smtClean="0"/>
              <a:t>Statut des commandes</a:t>
            </a:r>
          </a:p>
          <a:p>
            <a:pPr algn="ctr"/>
            <a:r>
              <a:rPr lang="fr-FR" sz="1400" dirty="0" smtClean="0"/>
              <a:t>Délais de livraison, retards</a:t>
            </a:r>
            <a:endParaRPr lang="fr-FR" sz="1400" dirty="0"/>
          </a:p>
        </p:txBody>
      </p:sp>
      <p:sp>
        <p:nvSpPr>
          <p:cNvPr id="6" name="Rectangle 5"/>
          <p:cNvSpPr/>
          <p:nvPr/>
        </p:nvSpPr>
        <p:spPr>
          <a:xfrm>
            <a:off x="8092303" y="1574918"/>
            <a:ext cx="3312000" cy="15939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Informations de paiements</a:t>
            </a:r>
          </a:p>
          <a:p>
            <a:pPr algn="ctr"/>
            <a:endParaRPr lang="fr-FR" sz="1400" b="1" u="sng" dirty="0" smtClean="0"/>
          </a:p>
          <a:p>
            <a:pPr algn="ctr"/>
            <a:r>
              <a:rPr lang="fr-FR" sz="1400" dirty="0" smtClean="0"/>
              <a:t>Panier moyen</a:t>
            </a:r>
          </a:p>
          <a:p>
            <a:pPr algn="ctr"/>
            <a:r>
              <a:rPr lang="fr-FR" sz="1400" dirty="0" smtClean="0"/>
              <a:t>Part des frais de port</a:t>
            </a:r>
          </a:p>
          <a:p>
            <a:pPr algn="ctr"/>
            <a:r>
              <a:rPr lang="fr-FR" sz="1400" dirty="0" smtClean="0"/>
              <a:t>Type de paiement</a:t>
            </a:r>
          </a:p>
          <a:p>
            <a:pPr algn="ctr"/>
            <a:r>
              <a:rPr lang="fr-FR" sz="1400" dirty="0" smtClean="0"/>
              <a:t>Nombre de paiements</a:t>
            </a:r>
            <a:endParaRPr lang="fr-FR" sz="1400" dirty="0"/>
          </a:p>
        </p:txBody>
      </p:sp>
      <p:sp>
        <p:nvSpPr>
          <p:cNvPr id="7" name="Rectangle 6"/>
          <p:cNvSpPr/>
          <p:nvPr/>
        </p:nvSpPr>
        <p:spPr>
          <a:xfrm>
            <a:off x="8106129" y="3403602"/>
            <a:ext cx="3312000" cy="18016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Information sur les notes clients</a:t>
            </a:r>
          </a:p>
          <a:p>
            <a:pPr algn="ctr"/>
            <a:endParaRPr lang="fr-FR" sz="1400" b="1" u="sng" dirty="0" smtClean="0"/>
          </a:p>
          <a:p>
            <a:pPr algn="ctr"/>
            <a:r>
              <a:rPr lang="fr-FR" sz="1400" dirty="0" smtClean="0"/>
              <a:t>Note moyenne</a:t>
            </a:r>
          </a:p>
          <a:p>
            <a:pPr algn="ctr"/>
            <a:r>
              <a:rPr lang="fr-FR" sz="1400" dirty="0" smtClean="0"/>
              <a:t>Répartition des notes</a:t>
            </a:r>
          </a:p>
          <a:p>
            <a:pPr algn="ctr"/>
            <a:r>
              <a:rPr lang="fr-FR" sz="1400" dirty="0" smtClean="0"/>
              <a:t>Présence d’un titre</a:t>
            </a:r>
          </a:p>
          <a:p>
            <a:pPr algn="ctr"/>
            <a:r>
              <a:rPr lang="fr-FR" sz="1400" dirty="0" smtClean="0"/>
              <a:t>Présence d’un commentaire</a:t>
            </a:r>
          </a:p>
          <a:p>
            <a:pPr algn="ctr"/>
            <a:r>
              <a:rPr lang="fr-FR" sz="1400" dirty="0" smtClean="0"/>
              <a:t>Temps de réponse</a:t>
            </a:r>
            <a:endParaRPr lang="fr-FR" sz="1400" dirty="0"/>
          </a:p>
        </p:txBody>
      </p:sp>
      <p:sp>
        <p:nvSpPr>
          <p:cNvPr id="8" name="Rectangle 7"/>
          <p:cNvSpPr/>
          <p:nvPr/>
        </p:nvSpPr>
        <p:spPr>
          <a:xfrm>
            <a:off x="4482496" y="4035144"/>
            <a:ext cx="3312000" cy="11193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Information sur les produits achetés</a:t>
            </a:r>
          </a:p>
          <a:p>
            <a:pPr algn="ctr"/>
            <a:endParaRPr lang="fr-FR" sz="1400" b="1" u="sng" dirty="0" smtClean="0"/>
          </a:p>
          <a:p>
            <a:pPr algn="ctr"/>
            <a:r>
              <a:rPr lang="fr-FR" sz="1400" dirty="0" smtClean="0"/>
              <a:t>Type de produits commandés</a:t>
            </a:r>
          </a:p>
          <a:p>
            <a:pPr algn="ctr"/>
            <a:r>
              <a:rPr lang="fr-FR" sz="1400" dirty="0" smtClean="0"/>
              <a:t>Prix moyen produit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82496" y="5444219"/>
            <a:ext cx="3312000" cy="10835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Informations sur les fournisseurs</a:t>
            </a:r>
          </a:p>
          <a:p>
            <a:pPr algn="ctr"/>
            <a:endParaRPr lang="fr-FR" sz="1400" b="1" u="sng" dirty="0" smtClean="0"/>
          </a:p>
          <a:p>
            <a:pPr algn="ctr"/>
            <a:r>
              <a:rPr lang="fr-FR" sz="1400" dirty="0" smtClean="0"/>
              <a:t>Nb fournisseurs par commande</a:t>
            </a:r>
          </a:p>
          <a:p>
            <a:pPr algn="ctr"/>
            <a:r>
              <a:rPr lang="fr-FR" sz="1400" dirty="0" smtClean="0"/>
              <a:t>Nb produits commandés par fournisseur</a:t>
            </a:r>
            <a:endParaRPr lang="fr-FR" sz="1400" dirty="0"/>
          </a:p>
        </p:txBody>
      </p:sp>
      <p:sp>
        <p:nvSpPr>
          <p:cNvPr id="12" name="Rectangle 11"/>
          <p:cNvSpPr/>
          <p:nvPr/>
        </p:nvSpPr>
        <p:spPr>
          <a:xfrm>
            <a:off x="8125991" y="5445990"/>
            <a:ext cx="3312000" cy="10818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Informations géographiques</a:t>
            </a:r>
          </a:p>
          <a:p>
            <a:pPr algn="ctr"/>
            <a:endParaRPr lang="fr-FR" sz="1400" b="1" u="sng" dirty="0" smtClean="0"/>
          </a:p>
          <a:p>
            <a:pPr algn="ctr"/>
            <a:r>
              <a:rPr lang="fr-FR" sz="1400" dirty="0" smtClean="0"/>
              <a:t>Distance fournisseur / client</a:t>
            </a:r>
          </a:p>
          <a:p>
            <a:pPr algn="ctr"/>
            <a:r>
              <a:rPr lang="fr-FR" sz="1400" dirty="0" smtClean="0"/>
              <a:t>Localisation client</a:t>
            </a:r>
            <a:endParaRPr lang="fr-FR" sz="1400" dirty="0"/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4140201" y="1032933"/>
            <a:ext cx="7069667" cy="507999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Agrégées en un jeu de données (1 entrée par client)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983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2060"/>
          <p:cNvSpPr/>
          <p:nvPr/>
        </p:nvSpPr>
        <p:spPr>
          <a:xfrm>
            <a:off x="884903" y="4168883"/>
            <a:ext cx="5083277" cy="22319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b="1" dirty="0" smtClean="0"/>
              <a:t>Données catégorielles ou ordinales 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678" y="1018459"/>
            <a:ext cx="6759008" cy="2955593"/>
          </a:xfrm>
        </p:spPr>
        <p:txBody>
          <a:bodyPr/>
          <a:lstStyle/>
          <a:p>
            <a:r>
              <a:rPr lang="fr-FR" b="1" dirty="0" smtClean="0"/>
              <a:t>Création de macro-catégories :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28 états regroupés </a:t>
            </a:r>
            <a:r>
              <a:rPr lang="fr-FR" dirty="0">
                <a:sym typeface="Wingdings" panose="05000000000000000000" pitchFamily="2" charset="2"/>
              </a:rPr>
              <a:t>par régions </a:t>
            </a:r>
            <a:r>
              <a:rPr lang="fr-FR" dirty="0" smtClean="0">
                <a:sym typeface="Wingdings" panose="05000000000000000000" pitchFamily="2" charset="2"/>
              </a:rPr>
              <a:t>administratives</a:t>
            </a:r>
            <a:endParaRPr lang="fr-FR" dirty="0" smtClean="0"/>
          </a:p>
          <a:p>
            <a:pPr lvl="1"/>
            <a:r>
              <a:rPr lang="fr-FR" dirty="0" smtClean="0"/>
              <a:t>71 types de produit </a:t>
            </a:r>
            <a:r>
              <a:rPr lang="fr-FR" dirty="0" smtClean="0">
                <a:sym typeface="Wingdings" panose="05000000000000000000" pitchFamily="2" charset="2"/>
              </a:rPr>
              <a:t> regroupés en 8 </a:t>
            </a:r>
            <a:r>
              <a:rPr lang="fr-FR" dirty="0" smtClean="0"/>
              <a:t>catégories</a:t>
            </a:r>
            <a:endParaRPr lang="fr-FR" dirty="0" smtClean="0">
              <a:sym typeface="Wingdings" panose="05000000000000000000" pitchFamily="2" charset="2"/>
            </a:endParaRPr>
          </a:p>
          <a:p>
            <a:pPr lvl="1"/>
            <a:endParaRPr lang="fr-FR" dirty="0" smtClean="0">
              <a:sym typeface="Wingdings" panose="05000000000000000000" pitchFamily="2" charset="2"/>
            </a:endParaRPr>
          </a:p>
          <a:p>
            <a:r>
              <a:rPr lang="fr-FR" b="1" dirty="0" smtClean="0">
                <a:sym typeface="Wingdings" panose="05000000000000000000" pitchFamily="2" charset="2"/>
              </a:rPr>
              <a:t>Encodage des données catégorielles :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Région, catégorie de produit, statut des commandes</a:t>
            </a: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r>
              <a:rPr lang="fr-FR" b="1" dirty="0" smtClean="0">
                <a:sym typeface="Wingdings" panose="05000000000000000000" pitchFamily="2" charset="2"/>
              </a:rPr>
              <a:t>Mesures de dispersion :</a:t>
            </a:r>
          </a:p>
          <a:p>
            <a:pPr lvl="1"/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 anchor="t">
            <a:normAutofit/>
          </a:bodyPr>
          <a:lstStyle/>
          <a:p>
            <a:r>
              <a:rPr lang="fr-FR" dirty="0" smtClean="0"/>
              <a:t>II - Constitution de la base</a:t>
            </a:r>
            <a:endParaRPr lang="fr-FR" dirty="0"/>
          </a:p>
        </p:txBody>
      </p:sp>
      <p:grpSp>
        <p:nvGrpSpPr>
          <p:cNvPr id="2062" name="Groupe 2061"/>
          <p:cNvGrpSpPr/>
          <p:nvPr/>
        </p:nvGrpSpPr>
        <p:grpSpPr>
          <a:xfrm>
            <a:off x="7267736" y="1350399"/>
            <a:ext cx="1036522" cy="2425507"/>
            <a:chOff x="7380536" y="1212749"/>
            <a:chExt cx="1036522" cy="2425507"/>
          </a:xfrm>
        </p:grpSpPr>
        <p:sp>
          <p:nvSpPr>
            <p:cNvPr id="7" name="Ellipse 6"/>
            <p:cNvSpPr/>
            <p:nvPr/>
          </p:nvSpPr>
          <p:spPr>
            <a:xfrm>
              <a:off x="7381706" y="1212749"/>
              <a:ext cx="465666" cy="465666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>
              <a:off x="7951392" y="1212749"/>
              <a:ext cx="465666" cy="465666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7380536" y="2500781"/>
              <a:ext cx="465666" cy="465666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7950222" y="2500781"/>
              <a:ext cx="465666" cy="465666"/>
            </a:xfrm>
            <a:prstGeom prst="ellipse">
              <a:avLst/>
            </a:prstGeom>
            <a:blipFill>
              <a:blip r:embed="rId5"/>
              <a:stretch>
                <a:fillRect/>
              </a:stretch>
            </a:blip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7381706" y="1884558"/>
              <a:ext cx="465666" cy="465666"/>
            </a:xfrm>
            <a:prstGeom prst="ellipse">
              <a:avLst/>
            </a:prstGeom>
            <a:blipFill>
              <a:blip r:embed="rId6"/>
              <a:stretch>
                <a:fillRect/>
              </a:stretch>
            </a:blip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7951392" y="1884558"/>
              <a:ext cx="465666" cy="465666"/>
            </a:xfrm>
            <a:prstGeom prst="ellipse">
              <a:avLst/>
            </a:prstGeom>
            <a:blipFill>
              <a:blip r:embed="rId7"/>
              <a:stretch>
                <a:fillRect/>
              </a:stretch>
            </a:blip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>
              <a:off x="7380536" y="3172590"/>
              <a:ext cx="465666" cy="465666"/>
            </a:xfrm>
            <a:prstGeom prst="ellipse">
              <a:avLst/>
            </a:prstGeom>
            <a:blipFill>
              <a:blip r:embed="rId8"/>
              <a:stretch>
                <a:fillRect/>
              </a:stretch>
            </a:blip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>
              <a:off x="7950220" y="3172590"/>
              <a:ext cx="465666" cy="465666"/>
            </a:xfrm>
            <a:prstGeom prst="ellipse">
              <a:avLst/>
            </a:prstGeom>
            <a:blipFill>
              <a:blip r:embed="rId9"/>
              <a:stretch>
                <a:fillRect/>
              </a:stretch>
            </a:blip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8593394" y="851853"/>
            <a:ext cx="3458330" cy="3047650"/>
            <a:chOff x="8614160" y="2337473"/>
            <a:chExt cx="2966995" cy="2614664"/>
          </a:xfrm>
        </p:grpSpPr>
        <p:pic>
          <p:nvPicPr>
            <p:cNvPr id="2050" name="Picture 2" descr="https://upload.wikimedia.org/wikipedia/commons/thumb/f/f6/Brazil_Labelled_Map.svg/800px-Brazil_Labelled_Map.svg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4160" y="2337473"/>
              <a:ext cx="2966995" cy="2614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ZoneTexte 14"/>
            <p:cNvSpPr txBox="1"/>
            <p:nvPr/>
          </p:nvSpPr>
          <p:spPr>
            <a:xfrm>
              <a:off x="10703030" y="4320985"/>
              <a:ext cx="801721" cy="607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smtClean="0"/>
                <a:t>Nord</a:t>
              </a:r>
            </a:p>
            <a:p>
              <a:r>
                <a:rPr lang="fr-FR" sz="800" dirty="0" smtClean="0"/>
                <a:t>Nord-Est</a:t>
              </a:r>
            </a:p>
            <a:p>
              <a:r>
                <a:rPr lang="fr-FR" sz="800" dirty="0" smtClean="0"/>
                <a:t>Centre-Ouest</a:t>
              </a:r>
            </a:p>
            <a:p>
              <a:r>
                <a:rPr lang="fr-FR" sz="800" dirty="0" smtClean="0"/>
                <a:t>Sud-Est</a:t>
              </a:r>
            </a:p>
            <a:p>
              <a:r>
                <a:rPr lang="fr-FR" sz="800" dirty="0" smtClean="0"/>
                <a:t>Sud</a:t>
              </a:r>
              <a:endParaRPr lang="fr-FR" sz="800" dirty="0"/>
            </a:p>
          </p:txBody>
        </p:sp>
      </p:grpSp>
      <p:grpSp>
        <p:nvGrpSpPr>
          <p:cNvPr id="2054" name="Groupe 2053"/>
          <p:cNvGrpSpPr/>
          <p:nvPr/>
        </p:nvGrpSpPr>
        <p:grpSpPr>
          <a:xfrm>
            <a:off x="1209316" y="4921644"/>
            <a:ext cx="983226" cy="1210092"/>
            <a:chOff x="1514168" y="4319172"/>
            <a:chExt cx="983226" cy="1210092"/>
          </a:xfrm>
        </p:grpSpPr>
        <p:sp>
          <p:nvSpPr>
            <p:cNvPr id="19" name="Rectangle 18"/>
            <p:cNvSpPr/>
            <p:nvPr/>
          </p:nvSpPr>
          <p:spPr>
            <a:xfrm>
              <a:off x="1514168" y="4319172"/>
              <a:ext cx="983226" cy="121009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053" name="Groupe 2052"/>
            <p:cNvGrpSpPr/>
            <p:nvPr/>
          </p:nvGrpSpPr>
          <p:grpSpPr>
            <a:xfrm>
              <a:off x="1637020" y="4515515"/>
              <a:ext cx="737522" cy="889922"/>
              <a:chOff x="1644086" y="4515515"/>
              <a:chExt cx="737522" cy="889922"/>
            </a:xfrm>
          </p:grpSpPr>
          <p:grpSp>
            <p:nvGrpSpPr>
              <p:cNvPr id="20" name="Groupe 19"/>
              <p:cNvGrpSpPr/>
              <p:nvPr/>
            </p:nvGrpSpPr>
            <p:grpSpPr>
              <a:xfrm>
                <a:off x="1644086" y="4515515"/>
                <a:ext cx="737522" cy="127922"/>
                <a:chOff x="1627417" y="4520277"/>
                <a:chExt cx="737522" cy="127922"/>
              </a:xfrm>
            </p:grpSpPr>
            <p:pic>
              <p:nvPicPr>
                <p:cNvPr id="2052" name="Picture 4" descr="Datei:Stern.png – LehramtsWiki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27417" y="4520277"/>
                  <a:ext cx="127922" cy="1279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4" descr="Datei:Stern.png – LehramtsWiki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79817" y="4520277"/>
                  <a:ext cx="127922" cy="1279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4" descr="Datei:Stern.png – LehramtsWiki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32217" y="4520277"/>
                  <a:ext cx="127922" cy="1279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" name="Picture 4" descr="Datei:Stern.png – LehramtsWiki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84617" y="4520277"/>
                  <a:ext cx="127922" cy="1279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" name="Picture 4" descr="Datei:Stern.png – LehramtsWiki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37017" y="4520277"/>
                  <a:ext cx="127922" cy="1279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53" name="Picture 4" descr="Datei:Stern.png – LehramtsWiki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086" y="4667915"/>
                <a:ext cx="127922" cy="127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4" descr="Datei:Stern.png – LehramtsWiki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6486" y="4667915"/>
                <a:ext cx="127922" cy="127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4" descr="Datei:Stern.png – LehramtsWiki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48886" y="4667915"/>
                <a:ext cx="127922" cy="127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4" descr="Datei:Stern.png – LehramtsWiki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086" y="4820315"/>
                <a:ext cx="127922" cy="127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4" descr="Datei:Stern.png – LehramtsWiki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6486" y="4820315"/>
                <a:ext cx="127922" cy="127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4" descr="Datei:Stern.png – LehramtsWiki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48886" y="4820315"/>
                <a:ext cx="127922" cy="127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4" descr="Datei:Stern.png – LehramtsWiki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1286" y="4820315"/>
                <a:ext cx="127922" cy="127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4" descr="Datei:Stern.png – LehramtsWiki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3686" y="4820315"/>
                <a:ext cx="127922" cy="127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4" descr="Datei:Stern.png – LehramtsWiki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086" y="4972715"/>
                <a:ext cx="127922" cy="127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4" descr="Datei:Stern.png – LehramtsWiki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6486" y="4972715"/>
                <a:ext cx="127922" cy="127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4" descr="Datei:Stern.png – LehramtsWiki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48886" y="4972715"/>
                <a:ext cx="127922" cy="127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4" descr="Datei:Stern.png – LehramtsWiki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1286" y="4972715"/>
                <a:ext cx="127922" cy="127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4" descr="Datei:Stern.png – LehramtsWiki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3686" y="4972715"/>
                <a:ext cx="127922" cy="127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4" descr="Datei:Stern.png – LehramtsWiki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086" y="5125115"/>
                <a:ext cx="127922" cy="127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4" descr="Datei:Stern.png – LehramtsWiki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086" y="5277515"/>
                <a:ext cx="127922" cy="127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8" name="Picture 4" descr="Datei:Stern.png – LehramtsWiki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6486" y="5277515"/>
                <a:ext cx="127922" cy="127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9" name="Picture 4" descr="Datei:Stern.png – LehramtsWiki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48886" y="5277515"/>
                <a:ext cx="127922" cy="127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4" descr="Datei:Stern.png – LehramtsWiki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1286" y="5277515"/>
                <a:ext cx="127922" cy="127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055" name="ZoneTexte 2054"/>
          <p:cNvSpPr txBox="1"/>
          <p:nvPr/>
        </p:nvSpPr>
        <p:spPr>
          <a:xfrm>
            <a:off x="1209316" y="4679198"/>
            <a:ext cx="983226" cy="2769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200" b="1" dirty="0" smtClean="0"/>
              <a:t>Notes client</a:t>
            </a:r>
            <a:endParaRPr lang="fr-FR" sz="1200" b="1" dirty="0"/>
          </a:p>
        </p:txBody>
      </p:sp>
      <p:sp>
        <p:nvSpPr>
          <p:cNvPr id="2056" name="Flèche droite 2055"/>
          <p:cNvSpPr/>
          <p:nvPr/>
        </p:nvSpPr>
        <p:spPr>
          <a:xfrm>
            <a:off x="2359742" y="4886385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Flèche droite 89"/>
          <p:cNvSpPr/>
          <p:nvPr/>
        </p:nvSpPr>
        <p:spPr>
          <a:xfrm>
            <a:off x="2359742" y="5697345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/>
          <p:cNvSpPr txBox="1"/>
          <p:nvPr/>
        </p:nvSpPr>
        <p:spPr>
          <a:xfrm>
            <a:off x="3133543" y="4798196"/>
            <a:ext cx="1190198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Note moyenne :</a:t>
            </a:r>
          </a:p>
          <a:p>
            <a:pPr algn="ctr"/>
            <a:r>
              <a:rPr lang="fr-FR" sz="1200" b="1" dirty="0" smtClean="0"/>
              <a:t>3,8 </a:t>
            </a:r>
            <a:endParaRPr lang="fr-FR" sz="1200" b="1" dirty="0"/>
          </a:p>
        </p:txBody>
      </p:sp>
      <p:graphicFrame>
        <p:nvGraphicFramePr>
          <p:cNvPr id="2057" name="Tableau 20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068799"/>
              </p:ext>
            </p:extLst>
          </p:nvPr>
        </p:nvGraphicFramePr>
        <p:xfrm>
          <a:off x="3136542" y="5495985"/>
          <a:ext cx="270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3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4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5</a:t>
                      </a:r>
                      <a:endParaRPr lang="fr-FR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17%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0%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17%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17%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50%</a:t>
                      </a:r>
                      <a:endParaRPr lang="fr-FR" sz="1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5" name="Picture 4" descr="Datei:Stern.png – LehramtsWiki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83" y="5077810"/>
            <a:ext cx="127922" cy="12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0" name="Groupe 2059"/>
          <p:cNvGrpSpPr/>
          <p:nvPr/>
        </p:nvGrpSpPr>
        <p:grpSpPr>
          <a:xfrm>
            <a:off x="3466687" y="5623019"/>
            <a:ext cx="2273432" cy="127922"/>
            <a:chOff x="3220881" y="5691839"/>
            <a:chExt cx="2273432" cy="127922"/>
          </a:xfrm>
        </p:grpSpPr>
        <p:pic>
          <p:nvPicPr>
            <p:cNvPr id="96" name="Picture 4" descr="Datei:Stern.png – LehramtsWiki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881" y="5691839"/>
              <a:ext cx="127922" cy="127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4" descr="Datei:Stern.png – LehramtsWiki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7258" y="5691839"/>
              <a:ext cx="127922" cy="127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4" descr="Datei:Stern.png – LehramtsWiki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3636" y="5691839"/>
              <a:ext cx="127922" cy="127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4" descr="Datei:Stern.png – LehramtsWiki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0013" y="5691839"/>
              <a:ext cx="127922" cy="127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4" descr="Datei:Stern.png – LehramtsWiki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6391" y="5691839"/>
              <a:ext cx="127922" cy="127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5" name="Rectangle 104"/>
          <p:cNvSpPr/>
          <p:nvPr/>
        </p:nvSpPr>
        <p:spPr>
          <a:xfrm>
            <a:off x="6431811" y="4168883"/>
            <a:ext cx="5083277" cy="22319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b="1" dirty="0" smtClean="0"/>
              <a:t>Données numériques :</a:t>
            </a:r>
            <a:endParaRPr lang="fr-FR" b="1" dirty="0"/>
          </a:p>
        </p:txBody>
      </p:sp>
      <p:sp>
        <p:nvSpPr>
          <p:cNvPr id="133" name="ZoneTexte 132"/>
          <p:cNvSpPr txBox="1"/>
          <p:nvPr/>
        </p:nvSpPr>
        <p:spPr>
          <a:xfrm>
            <a:off x="6732224" y="4614604"/>
            <a:ext cx="983226" cy="2769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200" b="1" dirty="0" smtClean="0"/>
              <a:t>Prix produit</a:t>
            </a:r>
            <a:endParaRPr lang="fr-FR" sz="1200" b="1" dirty="0"/>
          </a:p>
        </p:txBody>
      </p:sp>
      <p:sp>
        <p:nvSpPr>
          <p:cNvPr id="134" name="Rectangle 133"/>
          <p:cNvSpPr/>
          <p:nvPr/>
        </p:nvSpPr>
        <p:spPr>
          <a:xfrm>
            <a:off x="6732224" y="4886385"/>
            <a:ext cx="983226" cy="12100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accent1"/>
                </a:solidFill>
              </a:rPr>
              <a:t>14 BRL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accent1"/>
                </a:solidFill>
              </a:rPr>
              <a:t>43 BRL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accent1"/>
                </a:solidFill>
              </a:rPr>
              <a:t>106 BRL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accent1"/>
                </a:solidFill>
              </a:rPr>
              <a:t>21 BRL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accent1"/>
                </a:solidFill>
              </a:rPr>
              <a:t>51 BRL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accent1"/>
                </a:solidFill>
              </a:rPr>
              <a:t>…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135" name="Flèche droite 134"/>
          <p:cNvSpPr/>
          <p:nvPr/>
        </p:nvSpPr>
        <p:spPr>
          <a:xfrm>
            <a:off x="7859468" y="471029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ZoneTexte 135"/>
          <p:cNvSpPr txBox="1"/>
          <p:nvPr/>
        </p:nvSpPr>
        <p:spPr>
          <a:xfrm>
            <a:off x="8775491" y="4710589"/>
            <a:ext cx="990506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Panier total</a:t>
            </a:r>
            <a:endParaRPr lang="fr-FR" sz="1200" b="1" dirty="0"/>
          </a:p>
        </p:txBody>
      </p:sp>
      <p:sp>
        <p:nvSpPr>
          <p:cNvPr id="139" name="ZoneTexte 138"/>
          <p:cNvSpPr txBox="1"/>
          <p:nvPr/>
        </p:nvSpPr>
        <p:spPr>
          <a:xfrm>
            <a:off x="9969910" y="4710589"/>
            <a:ext cx="965581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Prix moyen</a:t>
            </a:r>
            <a:endParaRPr lang="fr-FR" sz="1200" b="1" dirty="0"/>
          </a:p>
        </p:txBody>
      </p:sp>
      <p:graphicFrame>
        <p:nvGraphicFramePr>
          <p:cNvPr id="140" name="Tableau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68933"/>
              </p:ext>
            </p:extLst>
          </p:nvPr>
        </p:nvGraphicFramePr>
        <p:xfrm>
          <a:off x="8775491" y="5408537"/>
          <a:ext cx="21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Q1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Q2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Q3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Q4</a:t>
                      </a:r>
                      <a:endParaRPr lang="fr-FR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60%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35%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5%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0%</a:t>
                      </a:r>
                      <a:endParaRPr lang="fr-FR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1" name="Flèche droite 140"/>
          <p:cNvSpPr/>
          <p:nvPr/>
        </p:nvSpPr>
        <p:spPr>
          <a:xfrm>
            <a:off x="7859468" y="5566489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91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fr-FR" dirty="0" smtClean="0"/>
              <a:t>III - Exploration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693" y="969423"/>
            <a:ext cx="2861222" cy="219582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606" y="955522"/>
            <a:ext cx="2861222" cy="220972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172" y="3441706"/>
            <a:ext cx="6081360" cy="3100608"/>
          </a:xfrm>
          <a:prstGeom prst="rect">
            <a:avLst/>
          </a:prstGeom>
        </p:spPr>
      </p:pic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878540943"/>
              </p:ext>
            </p:extLst>
          </p:nvPr>
        </p:nvGraphicFramePr>
        <p:xfrm>
          <a:off x="281093" y="1052164"/>
          <a:ext cx="482014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02664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495" y="934065"/>
            <a:ext cx="3207064" cy="315516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854" y="4257928"/>
            <a:ext cx="3118705" cy="2219546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18678" y="209028"/>
            <a:ext cx="7701090" cy="725037"/>
          </a:xfrm>
          <a:solidFill>
            <a:schemeClr val="bg1">
              <a:alpha val="55000"/>
            </a:schemeClr>
          </a:solidFill>
        </p:spPr>
        <p:txBody>
          <a:bodyPr/>
          <a:lstStyle/>
          <a:p>
            <a:r>
              <a:rPr lang="fr-FR" dirty="0"/>
              <a:t>IV – </a:t>
            </a:r>
            <a:r>
              <a:rPr lang="fr-FR" dirty="0" smtClean="0"/>
              <a:t>Réduction dimensionnelle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159934" y="1371602"/>
            <a:ext cx="195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 smtClean="0"/>
              <a:t>Base de données :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96k clients</a:t>
            </a:r>
          </a:p>
          <a:p>
            <a:pPr algn="ctr"/>
            <a:r>
              <a:rPr lang="fr-FR" dirty="0" smtClean="0"/>
              <a:t>73 </a:t>
            </a:r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5" name="Flèche droite 4"/>
          <p:cNvSpPr/>
          <p:nvPr/>
        </p:nvSpPr>
        <p:spPr>
          <a:xfrm>
            <a:off x="3395134" y="1642535"/>
            <a:ext cx="1015999" cy="41486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792133" y="1371602"/>
            <a:ext cx="19558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Temps de calcul,</a:t>
            </a:r>
          </a:p>
          <a:p>
            <a:pPr algn="ctr"/>
            <a:r>
              <a:rPr lang="fr-FR" dirty="0" smtClean="0"/>
              <a:t>PCA insuffisante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159934" y="3175002"/>
            <a:ext cx="195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Echantillon </a:t>
            </a:r>
          </a:p>
          <a:p>
            <a:pPr algn="ctr"/>
            <a:r>
              <a:rPr lang="fr-FR" dirty="0" smtClean="0"/>
              <a:t>de 10k clients</a:t>
            </a:r>
            <a:endParaRPr lang="fr-FR" dirty="0"/>
          </a:p>
        </p:txBody>
      </p:sp>
      <p:sp>
        <p:nvSpPr>
          <p:cNvPr id="11" name="Flèche droite 10"/>
          <p:cNvSpPr/>
          <p:nvPr/>
        </p:nvSpPr>
        <p:spPr>
          <a:xfrm rot="5400000">
            <a:off x="1777997" y="2523070"/>
            <a:ext cx="719669" cy="41486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159934" y="5063069"/>
            <a:ext cx="195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Transformation PCA à 30 composantes</a:t>
            </a:r>
            <a:endParaRPr lang="fr-FR" dirty="0"/>
          </a:p>
        </p:txBody>
      </p:sp>
      <p:sp>
        <p:nvSpPr>
          <p:cNvPr id="13" name="Flèche droite 12"/>
          <p:cNvSpPr/>
          <p:nvPr/>
        </p:nvSpPr>
        <p:spPr>
          <a:xfrm rot="5400000">
            <a:off x="1777997" y="4411137"/>
            <a:ext cx="719669" cy="41486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droite 13"/>
          <p:cNvSpPr/>
          <p:nvPr/>
        </p:nvSpPr>
        <p:spPr>
          <a:xfrm>
            <a:off x="3395134" y="5334002"/>
            <a:ext cx="1015999" cy="41486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792133" y="5063069"/>
            <a:ext cx="1955800" cy="9144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Réduction de dimensionnalité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3894666" y="2850739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Temps de calcul, </a:t>
            </a:r>
          </a:p>
          <a:p>
            <a:pPr algn="ctr"/>
            <a:r>
              <a:rPr lang="fr-FR" sz="1400" dirty="0" err="1" smtClean="0"/>
              <a:t>Rdim</a:t>
            </a:r>
            <a:r>
              <a:rPr lang="fr-FR" sz="1400" dirty="0" smtClean="0"/>
              <a:t> à structure globale</a:t>
            </a:r>
            <a:endParaRPr lang="fr-FR" sz="1400" dirty="0"/>
          </a:p>
        </p:txBody>
      </p:sp>
      <p:cxnSp>
        <p:nvCxnSpPr>
          <p:cNvPr id="21" name="Connecteur droit avec flèche 20"/>
          <p:cNvCxnSpPr/>
          <p:nvPr/>
        </p:nvCxnSpPr>
        <p:spPr>
          <a:xfrm flipV="1">
            <a:off x="3191932" y="4538133"/>
            <a:ext cx="702734" cy="44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894666" y="4082648"/>
            <a:ext cx="267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Temps de calcul &amp;</a:t>
            </a:r>
          </a:p>
          <a:p>
            <a:pPr algn="ctr"/>
            <a:r>
              <a:rPr lang="fr-FR" sz="1400" dirty="0" smtClean="0"/>
              <a:t>simplification des </a:t>
            </a:r>
            <a:r>
              <a:rPr lang="fr-FR" sz="1400" dirty="0" err="1" smtClean="0"/>
              <a:t>RDim</a:t>
            </a:r>
            <a:endParaRPr lang="fr-FR" sz="1400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3187338" y="3223278"/>
            <a:ext cx="715795" cy="40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53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 txBox="1">
            <a:spLocks/>
          </p:cNvSpPr>
          <p:nvPr/>
        </p:nvSpPr>
        <p:spPr>
          <a:xfrm>
            <a:off x="8350452" y="1484668"/>
            <a:ext cx="3483051" cy="4918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u="sng" dirty="0" err="1" smtClean="0"/>
              <a:t>Isomap</a:t>
            </a:r>
            <a:endParaRPr lang="fr-FR" b="1" u="sng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8678" y="209028"/>
            <a:ext cx="7701090" cy="725037"/>
          </a:xfrm>
          <a:solidFill>
            <a:schemeClr val="bg1">
              <a:alpha val="55000"/>
            </a:schemeClr>
          </a:solidFill>
        </p:spPr>
        <p:txBody>
          <a:bodyPr/>
          <a:lstStyle/>
          <a:p>
            <a:r>
              <a:rPr lang="fr-FR" dirty="0"/>
              <a:t>IV – </a:t>
            </a:r>
            <a:r>
              <a:rPr lang="fr-FR" dirty="0" smtClean="0"/>
              <a:t>Réduction dimensionnelle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1527" y="1484670"/>
            <a:ext cx="3483051" cy="4918434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fr-FR" b="1" u="sng" dirty="0" smtClean="0"/>
              <a:t>TSNE</a:t>
            </a:r>
            <a:endParaRPr lang="fr-FR" b="1" u="sng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350990" y="1484669"/>
            <a:ext cx="3483051" cy="49184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u="sng" dirty="0" smtClean="0"/>
              <a:t>LLE</a:t>
            </a:r>
            <a:endParaRPr lang="fr-FR" b="1" u="sng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4080387" y="1484668"/>
            <a:ext cx="0" cy="5270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8096864" y="1484668"/>
            <a:ext cx="0" cy="5270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51527" y="5388977"/>
            <a:ext cx="3591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5"/>
                </a:solidFill>
              </a:rPr>
              <a:t>Clusters nettement identifiables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2"/>
                </a:solidFill>
              </a:rPr>
              <a:t>Interprétation risquée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rgbClr val="C00000"/>
                </a:solidFill>
              </a:rPr>
              <a:t>Pas ré-employable sur nouvelles données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205558" y="5665976"/>
            <a:ext cx="3728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5"/>
                </a:solidFill>
              </a:rPr>
              <a:t>Ré-employable</a:t>
            </a:r>
            <a:endParaRPr lang="fr-FR" b="1" dirty="0" smtClean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2"/>
                </a:solidFill>
              </a:rPr>
              <a:t>Structure en étoile rend les clusters difficilement identifiables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350452" y="5942975"/>
            <a:ext cx="3728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5"/>
                </a:solidFill>
              </a:rPr>
              <a:t>Clusters identifiables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5"/>
                </a:solidFill>
              </a:rPr>
              <a:t>Ré-employable</a:t>
            </a:r>
            <a:endParaRPr lang="fr-FR" b="1" dirty="0">
              <a:solidFill>
                <a:schemeClr val="accent5"/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48" y="1960655"/>
            <a:ext cx="3274408" cy="314783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345" y="1861523"/>
            <a:ext cx="2780339" cy="3618250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518678" y="973395"/>
            <a:ext cx="819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Application sur les 10 000 derniers clients, transformées par la PCA à 30 composantes</a:t>
            </a: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0452" y="1925863"/>
            <a:ext cx="3696155" cy="350893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910064" y="5079664"/>
            <a:ext cx="474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Axe 0</a:t>
            </a:r>
            <a:endParaRPr lang="fr-FR" sz="700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148522" y="3426850"/>
            <a:ext cx="4138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800" dirty="0"/>
              <a:t>Axe </a:t>
            </a:r>
            <a:r>
              <a:rPr lang="fr-FR" sz="800" dirty="0" smtClean="0"/>
              <a:t>1</a:t>
            </a:r>
            <a:endParaRPr lang="fr-FR" sz="800" dirty="0"/>
          </a:p>
        </p:txBody>
      </p:sp>
      <p:sp>
        <p:nvSpPr>
          <p:cNvPr id="10" name="Rectangle 9"/>
          <p:cNvSpPr/>
          <p:nvPr/>
        </p:nvSpPr>
        <p:spPr>
          <a:xfrm>
            <a:off x="9157185" y="3572606"/>
            <a:ext cx="4138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800" dirty="0" smtClean="0"/>
              <a:t>Axe 0</a:t>
            </a:r>
            <a:endParaRPr lang="fr-FR" sz="800" dirty="0"/>
          </a:p>
        </p:txBody>
      </p:sp>
      <p:sp>
        <p:nvSpPr>
          <p:cNvPr id="11" name="Rectangle 10"/>
          <p:cNvSpPr/>
          <p:nvPr/>
        </p:nvSpPr>
        <p:spPr>
          <a:xfrm>
            <a:off x="10985986" y="3572606"/>
            <a:ext cx="4138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800" dirty="0"/>
              <a:t>Axe 0</a:t>
            </a:r>
          </a:p>
        </p:txBody>
      </p:sp>
      <p:sp>
        <p:nvSpPr>
          <p:cNvPr id="16" name="Rectangle 15"/>
          <p:cNvSpPr/>
          <p:nvPr/>
        </p:nvSpPr>
        <p:spPr>
          <a:xfrm rot="16200000">
            <a:off x="8152740" y="2634024"/>
            <a:ext cx="4138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800" dirty="0"/>
              <a:t>Axe </a:t>
            </a:r>
            <a:r>
              <a:rPr lang="fr-FR" sz="800" dirty="0" smtClean="0"/>
              <a:t>1</a:t>
            </a:r>
            <a:endParaRPr lang="fr-FR" sz="800" dirty="0"/>
          </a:p>
        </p:txBody>
      </p:sp>
      <p:sp>
        <p:nvSpPr>
          <p:cNvPr id="23" name="Rectangle 22"/>
          <p:cNvSpPr/>
          <p:nvPr/>
        </p:nvSpPr>
        <p:spPr>
          <a:xfrm rot="16200000">
            <a:off x="10009258" y="2634024"/>
            <a:ext cx="4138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800" dirty="0"/>
              <a:t>Axe 2</a:t>
            </a:r>
          </a:p>
        </p:txBody>
      </p:sp>
      <p:sp>
        <p:nvSpPr>
          <p:cNvPr id="24" name="Rectangle 23"/>
          <p:cNvSpPr/>
          <p:nvPr/>
        </p:nvSpPr>
        <p:spPr>
          <a:xfrm rot="16200000">
            <a:off x="8160084" y="4488224"/>
            <a:ext cx="4138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800" dirty="0"/>
              <a:t>Axe 3</a:t>
            </a:r>
          </a:p>
        </p:txBody>
      </p:sp>
      <p:sp>
        <p:nvSpPr>
          <p:cNvPr id="25" name="Rectangle 24"/>
          <p:cNvSpPr/>
          <p:nvPr/>
        </p:nvSpPr>
        <p:spPr>
          <a:xfrm rot="16200000">
            <a:off x="10009258" y="4488224"/>
            <a:ext cx="4138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800" dirty="0"/>
              <a:t>Axe 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201275" y="5406721"/>
            <a:ext cx="4138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800" dirty="0" smtClean="0"/>
              <a:t>Axe 0</a:t>
            </a:r>
            <a:endParaRPr lang="fr-FR" sz="800" dirty="0"/>
          </a:p>
        </p:txBody>
      </p:sp>
      <p:sp>
        <p:nvSpPr>
          <p:cNvPr id="27" name="Rectangle 26"/>
          <p:cNvSpPr/>
          <p:nvPr/>
        </p:nvSpPr>
        <p:spPr>
          <a:xfrm>
            <a:off x="11030076" y="5406721"/>
            <a:ext cx="4138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800" dirty="0"/>
              <a:t>Axe </a:t>
            </a:r>
            <a:r>
              <a:rPr lang="fr-FR" sz="800" dirty="0" smtClean="0"/>
              <a:t>1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238337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 – </a:t>
            </a:r>
            <a:r>
              <a:rPr lang="fr-FR" dirty="0" err="1" smtClean="0"/>
              <a:t>Clustering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300" b="0" i="1" dirty="0" err="1" smtClean="0"/>
              <a:t>Kmeans</a:t>
            </a:r>
            <a:r>
              <a:rPr lang="fr-FR" sz="3300" b="0" i="1" dirty="0" smtClean="0"/>
              <a:t> sur </a:t>
            </a:r>
            <a:r>
              <a:rPr lang="fr-FR" sz="3300" b="0" i="1" dirty="0" err="1"/>
              <a:t>I</a:t>
            </a:r>
            <a:r>
              <a:rPr lang="fr-FR" sz="3300" b="0" i="1" dirty="0" err="1" smtClean="0"/>
              <a:t>somap</a:t>
            </a:r>
            <a:endParaRPr lang="fr-FR" sz="3300" b="0" i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867" y="175779"/>
            <a:ext cx="6744418" cy="1854715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5870387" y="2145079"/>
            <a:ext cx="0" cy="4575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86" y="3583508"/>
            <a:ext cx="5416658" cy="1793861"/>
          </a:xfrm>
          <a:prstGeom prst="rect">
            <a:avLst/>
          </a:prstGeom>
        </p:spPr>
      </p:pic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>
          <a:xfrm>
            <a:off x="168186" y="1791059"/>
            <a:ext cx="5382589" cy="1147969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 smtClean="0"/>
              <a:t>3 clusters :</a:t>
            </a:r>
          </a:p>
          <a:p>
            <a:r>
              <a:rPr lang="fr-FR" sz="2000" dirty="0" smtClean="0"/>
              <a:t>Score de silhouette global maximisé</a:t>
            </a:r>
          </a:p>
          <a:p>
            <a:r>
              <a:rPr lang="fr-FR" sz="2000" dirty="0" smtClean="0"/>
              <a:t>Visualisation peu satisfaisante</a:t>
            </a:r>
          </a:p>
          <a:p>
            <a:r>
              <a:rPr lang="fr-FR" sz="2000" dirty="0" smtClean="0"/>
              <a:t>Cluster n°1 avec scores de silhouette négatifs</a:t>
            </a:r>
          </a:p>
          <a:p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00" y="5674129"/>
            <a:ext cx="5381285" cy="1046361"/>
          </a:xfrm>
          <a:prstGeom prst="rect">
            <a:avLst/>
          </a:prstGeom>
        </p:spPr>
      </p:pic>
      <p:sp>
        <p:nvSpPr>
          <p:cNvPr id="14" name="Espace réservé du contenu 10"/>
          <p:cNvSpPr txBox="1">
            <a:spLocks/>
          </p:cNvSpPr>
          <p:nvPr/>
        </p:nvSpPr>
        <p:spPr>
          <a:xfrm>
            <a:off x="6098990" y="2145079"/>
            <a:ext cx="5632295" cy="1147969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u="sng" dirty="0" smtClean="0"/>
              <a:t>5 clusters :</a:t>
            </a:r>
          </a:p>
          <a:p>
            <a:r>
              <a:rPr lang="fr-FR" sz="2000" dirty="0" smtClean="0"/>
              <a:t>Bon score de silhouette global &amp; intra-clusters</a:t>
            </a:r>
          </a:p>
          <a:p>
            <a:r>
              <a:rPr lang="fr-FR" sz="2000" dirty="0" smtClean="0"/>
              <a:t>Visualisation satisfaisante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3659" y="5592684"/>
            <a:ext cx="5632295" cy="108929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7294" y="3525279"/>
            <a:ext cx="5807271" cy="201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43634"/>
      </p:ext>
    </p:extLst>
  </p:cSld>
  <p:clrMapOvr>
    <a:masterClrMapping/>
  </p:clrMapOvr>
</p:sld>
</file>

<file path=ppt/theme/theme1.xml><?xml version="1.0" encoding="utf-8"?>
<a:theme xmlns:a="http://schemas.openxmlformats.org/drawingml/2006/main" name="tf00951641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50_TF00951641" id="{398CF668-C18C-42AD-928F-A65C6FB2C149}" vid="{B9E109C0-98BE-47DE-865D-28572859C76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tf00951641</Template>
  <TotalTime>2493</TotalTime>
  <Words>889</Words>
  <Application>Microsoft Office PowerPoint</Application>
  <PresentationFormat>Grand écran</PresentationFormat>
  <Paragraphs>267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5" baseType="lpstr">
      <vt:lpstr>CiscoSans ExtraLight</vt:lpstr>
      <vt:lpstr>Gill Sans SemiBold</vt:lpstr>
      <vt:lpstr>Arial</vt:lpstr>
      <vt:lpstr>Arial Black</vt:lpstr>
      <vt:lpstr>Calibri</vt:lpstr>
      <vt:lpstr>Calibri Light</vt:lpstr>
      <vt:lpstr>Times New Roman</vt:lpstr>
      <vt:lpstr>Wingdings</vt:lpstr>
      <vt:lpstr>tf00951641</vt:lpstr>
      <vt:lpstr>Profils de clients  e-commerce</vt:lpstr>
      <vt:lpstr>Sommaire</vt:lpstr>
      <vt:lpstr>I - Problématique</vt:lpstr>
      <vt:lpstr>II - Constitution de la base</vt:lpstr>
      <vt:lpstr>II - Constitution de la base</vt:lpstr>
      <vt:lpstr>III - Exploration</vt:lpstr>
      <vt:lpstr>IV – Réduction dimensionnelle</vt:lpstr>
      <vt:lpstr>IV – Réduction dimensionnelle</vt:lpstr>
      <vt:lpstr>V – Clustering Kmeans sur Isomap</vt:lpstr>
      <vt:lpstr>V – Clustering - Kmeans sur isomap</vt:lpstr>
      <vt:lpstr>V – Clustering - Kmeans sur isomap</vt:lpstr>
      <vt:lpstr>V – Clustering Birch sur TSNE</vt:lpstr>
      <vt:lpstr>V – Clustering - Birch sur TSNE</vt:lpstr>
      <vt:lpstr>V – Clustering Autres algorithmes testés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Hollier</dc:creator>
  <cp:lastModifiedBy>Alexandre Hollier</cp:lastModifiedBy>
  <cp:revision>95</cp:revision>
  <dcterms:created xsi:type="dcterms:W3CDTF">2020-06-08T07:20:51Z</dcterms:created>
  <dcterms:modified xsi:type="dcterms:W3CDTF">2020-07-06T16:39:12Z</dcterms:modified>
</cp:coreProperties>
</file>