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197-CA99-465F-87BC-70EE5303CCAD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390-705A-446C-B14D-3B0CBEFCA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09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197-CA99-465F-87BC-70EE5303CCAD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390-705A-446C-B14D-3B0CBEFCA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68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197-CA99-465F-87BC-70EE5303CCAD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390-705A-446C-B14D-3B0CBEFCA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11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197-CA99-465F-87BC-70EE5303CCAD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390-705A-446C-B14D-3B0CBEFCA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01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197-CA99-465F-87BC-70EE5303CCAD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390-705A-446C-B14D-3B0CBEFCA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81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197-CA99-465F-87BC-70EE5303CCAD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390-705A-446C-B14D-3B0CBEFCA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57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197-CA99-465F-87BC-70EE5303CCAD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390-705A-446C-B14D-3B0CBEFCA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197-CA99-465F-87BC-70EE5303CCAD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390-705A-446C-B14D-3B0CBEFCA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78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197-CA99-465F-87BC-70EE5303CCAD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390-705A-446C-B14D-3B0CBEFCA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86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197-CA99-465F-87BC-70EE5303CCAD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390-705A-446C-B14D-3B0CBEFCA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85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197-CA99-465F-87BC-70EE5303CCAD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390-705A-446C-B14D-3B0CBEFCA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13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C197-CA99-465F-87BC-70EE5303CCAD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1390-705A-446C-B14D-3B0CBEFCA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0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09129" y="3518659"/>
            <a:ext cx="3481128" cy="27594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dirty="0" smtClean="0"/>
              <a:t>Critères majeurs pour ce client</a:t>
            </a:r>
            <a:endParaRPr lang="fr-FR" sz="1400" dirty="0"/>
          </a:p>
        </p:txBody>
      </p:sp>
      <p:grpSp>
        <p:nvGrpSpPr>
          <p:cNvPr id="14" name="Groupe 13"/>
          <p:cNvGrpSpPr/>
          <p:nvPr/>
        </p:nvGrpSpPr>
        <p:grpSpPr>
          <a:xfrm>
            <a:off x="192783" y="288595"/>
            <a:ext cx="2859449" cy="1153258"/>
            <a:chOff x="685801" y="413657"/>
            <a:chExt cx="2667000" cy="794657"/>
          </a:xfrm>
        </p:grpSpPr>
        <p:sp>
          <p:nvSpPr>
            <p:cNvPr id="4" name="Rectangle 3"/>
            <p:cNvSpPr/>
            <p:nvPr/>
          </p:nvSpPr>
          <p:spPr>
            <a:xfrm>
              <a:off x="685801" y="413657"/>
              <a:ext cx="2667000" cy="79465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dirty="0" smtClean="0"/>
                <a:t>Sélection client</a:t>
              </a:r>
              <a:endParaRPr lang="fr-FR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81743" y="761493"/>
              <a:ext cx="2275114" cy="22809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SK_ID_CURR</a:t>
              </a:r>
              <a:endParaRPr lang="fr-FR" dirty="0"/>
            </a:p>
          </p:txBody>
        </p:sp>
        <p:sp>
          <p:nvSpPr>
            <p:cNvPr id="6" name="Triangle isocèle 5"/>
            <p:cNvSpPr/>
            <p:nvPr/>
          </p:nvSpPr>
          <p:spPr>
            <a:xfrm rot="10800000">
              <a:off x="2866225" y="823040"/>
              <a:ext cx="183099" cy="1224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7392880" y="288595"/>
            <a:ext cx="4559632" cy="3135087"/>
            <a:chOff x="685801" y="3505199"/>
            <a:chExt cx="4559632" cy="3135087"/>
          </a:xfrm>
        </p:grpSpPr>
        <p:sp>
          <p:nvSpPr>
            <p:cNvPr id="11" name="Rectangle 10"/>
            <p:cNvSpPr/>
            <p:nvPr/>
          </p:nvSpPr>
          <p:spPr>
            <a:xfrm>
              <a:off x="685801" y="3505199"/>
              <a:ext cx="4559632" cy="31350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dirty="0" smtClean="0"/>
                <a:t>Client versus panel représentatif</a:t>
              </a:r>
              <a:endParaRPr lang="fr-FR" dirty="0"/>
            </a:p>
          </p:txBody>
        </p:sp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4824" y="3842658"/>
              <a:ext cx="3848637" cy="2524477"/>
            </a:xfrm>
            <a:prstGeom prst="rect">
              <a:avLst/>
            </a:prstGeom>
          </p:spPr>
        </p:pic>
        <p:sp>
          <p:nvSpPr>
            <p:cNvPr id="17" name="ZoneTexte 16"/>
            <p:cNvSpPr txBox="1"/>
            <p:nvPr/>
          </p:nvSpPr>
          <p:spPr>
            <a:xfrm flipH="1">
              <a:off x="2511006" y="6332554"/>
              <a:ext cx="1064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% prédit</a:t>
              </a:r>
              <a:endParaRPr lang="fr-FR" sz="1200" dirty="0"/>
            </a:p>
          </p:txBody>
        </p:sp>
        <p:sp>
          <p:nvSpPr>
            <p:cNvPr id="20" name="ZoneTexte 19"/>
            <p:cNvSpPr txBox="1"/>
            <p:nvPr/>
          </p:nvSpPr>
          <p:spPr>
            <a:xfrm rot="16200000" flipH="1">
              <a:off x="-222396" y="4704555"/>
              <a:ext cx="2244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% distribution cumulée</a:t>
              </a:r>
              <a:endParaRPr lang="fr-FR" sz="1200" dirty="0"/>
            </a:p>
          </p:txBody>
        </p:sp>
        <p:cxnSp>
          <p:nvCxnSpPr>
            <p:cNvPr id="25" name="Connecteur droit 24"/>
            <p:cNvCxnSpPr/>
            <p:nvPr/>
          </p:nvCxnSpPr>
          <p:spPr>
            <a:xfrm flipV="1">
              <a:off x="3575630" y="5715000"/>
              <a:ext cx="0" cy="61755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 flipH="1">
              <a:off x="3156857" y="5407268"/>
              <a:ext cx="849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Seuil</a:t>
              </a:r>
              <a:endParaRPr lang="fr-FR" sz="1200" dirty="0"/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4343400" y="4702629"/>
              <a:ext cx="0" cy="8708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 flipH="1">
              <a:off x="3918857" y="4394897"/>
              <a:ext cx="849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Client</a:t>
              </a:r>
              <a:endParaRPr lang="fr-FR" sz="1200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192783" y="1583997"/>
            <a:ext cx="7060097" cy="1839685"/>
            <a:chOff x="4981290" y="1513115"/>
            <a:chExt cx="7098359" cy="1839685"/>
          </a:xfrm>
        </p:grpSpPr>
        <p:sp>
          <p:nvSpPr>
            <p:cNvPr id="32" name="Rectangle 31"/>
            <p:cNvSpPr/>
            <p:nvPr/>
          </p:nvSpPr>
          <p:spPr>
            <a:xfrm>
              <a:off x="4981290" y="1513115"/>
              <a:ext cx="7098359" cy="183968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dirty="0" smtClean="0"/>
                <a:t>Force plot client</a:t>
              </a:r>
              <a:endParaRPr lang="fr-FR" dirty="0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 rotWithShape="1">
            <a:blip r:embed="rId3"/>
            <a:srcRect l="12869" r="23156"/>
            <a:stretch/>
          </p:blipFill>
          <p:spPr>
            <a:xfrm>
              <a:off x="5208378" y="1931098"/>
              <a:ext cx="6689708" cy="1298364"/>
            </a:xfrm>
            <a:prstGeom prst="rect">
              <a:avLst/>
            </a:prstGeom>
          </p:spPr>
        </p:pic>
      </p:grpSp>
      <p:graphicFrame>
        <p:nvGraphicFramePr>
          <p:cNvPr id="33" name="Tableau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62842"/>
              </p:ext>
            </p:extLst>
          </p:nvPr>
        </p:nvGraphicFramePr>
        <p:xfrm>
          <a:off x="328803" y="3826403"/>
          <a:ext cx="3285255" cy="2340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668"/>
                <a:gridCol w="792529"/>
                <a:gridCol w="792529"/>
                <a:gridCol w="792529"/>
              </a:tblGrid>
              <a:tr h="36137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Nom</a:t>
                      </a:r>
                      <a:r>
                        <a:rPr lang="fr-FR" sz="900" baseline="0" dirty="0" smtClean="0"/>
                        <a:t> </a:t>
                      </a:r>
                      <a:r>
                        <a:rPr lang="fr-FR" sz="900" dirty="0" smtClean="0"/>
                        <a:t>Critère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Valeur client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Valeur attendue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Impact</a:t>
                      </a:r>
                      <a:endParaRPr lang="fr-FR" sz="900" dirty="0"/>
                    </a:p>
                  </a:txBody>
                  <a:tcPr anchor="ctr"/>
                </a:tc>
              </a:tr>
              <a:tr h="394985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EXT_SOURCE_3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 smtClean="0"/>
                        <a:t>0,13</a:t>
                      </a:r>
                      <a:endParaRPr lang="fr-FR" sz="1200" dirty="0"/>
                    </a:p>
                  </a:txBody>
                  <a:tcPr anchor="ctr"/>
                </a:tc>
              </a:tr>
              <a:tr h="3949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 smtClean="0"/>
                        <a:t>EXT_SOURCE_1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 smtClean="0"/>
                        <a:t>0,08</a:t>
                      </a:r>
                      <a:endParaRPr lang="fr-FR" sz="1200" dirty="0"/>
                    </a:p>
                  </a:txBody>
                  <a:tcPr anchor="ctr"/>
                </a:tc>
              </a:tr>
              <a:tr h="3949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 smtClean="0"/>
                        <a:t>EXT_SOURCE_2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 smtClean="0"/>
                        <a:t>0,26</a:t>
                      </a:r>
                      <a:endParaRPr lang="fr-FR" sz="1200" dirty="0"/>
                    </a:p>
                  </a:txBody>
                  <a:tcPr anchor="ctr"/>
                </a:tc>
              </a:tr>
              <a:tr h="394985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DAYS_BIRTH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fr-FR" sz="1200" dirty="0"/>
                    </a:p>
                  </a:txBody>
                  <a:tcPr anchor="ctr"/>
                </a:tc>
              </a:tr>
              <a:tr h="394985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NEW_SOURCE_PROD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fr-FR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Triangle isocèle 36"/>
          <p:cNvSpPr/>
          <p:nvPr/>
        </p:nvSpPr>
        <p:spPr>
          <a:xfrm rot="10800000">
            <a:off x="2926994" y="4296080"/>
            <a:ext cx="205057" cy="20138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riangle isocèle 37"/>
          <p:cNvSpPr/>
          <p:nvPr/>
        </p:nvSpPr>
        <p:spPr>
          <a:xfrm rot="10800000">
            <a:off x="2926993" y="5901528"/>
            <a:ext cx="205057" cy="20138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riangle isocèle 38"/>
          <p:cNvSpPr/>
          <p:nvPr/>
        </p:nvSpPr>
        <p:spPr>
          <a:xfrm rot="10800000">
            <a:off x="2926995" y="4697442"/>
            <a:ext cx="205057" cy="20138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riangle isocèle 39"/>
          <p:cNvSpPr/>
          <p:nvPr/>
        </p:nvSpPr>
        <p:spPr>
          <a:xfrm rot="10800000">
            <a:off x="2926995" y="5098804"/>
            <a:ext cx="205057" cy="20138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riangle isocèle 40"/>
          <p:cNvSpPr/>
          <p:nvPr/>
        </p:nvSpPr>
        <p:spPr>
          <a:xfrm>
            <a:off x="2926995" y="5500166"/>
            <a:ext cx="205057" cy="201387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7392880" y="3518659"/>
            <a:ext cx="4559632" cy="32042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/>
              <a:t>Comparaison avec k profils similaires</a:t>
            </a:r>
            <a:endParaRPr lang="fr-FR" dirty="0"/>
          </a:p>
        </p:txBody>
      </p:sp>
      <p:grpSp>
        <p:nvGrpSpPr>
          <p:cNvPr id="13" name="Groupe 12"/>
          <p:cNvGrpSpPr/>
          <p:nvPr/>
        </p:nvGrpSpPr>
        <p:grpSpPr>
          <a:xfrm>
            <a:off x="3186481" y="288595"/>
            <a:ext cx="4039416" cy="1153258"/>
            <a:chOff x="685801" y="1658249"/>
            <a:chExt cx="4039416" cy="1153258"/>
          </a:xfrm>
        </p:grpSpPr>
        <p:sp>
          <p:nvSpPr>
            <p:cNvPr id="7" name="Rectangle 6"/>
            <p:cNvSpPr/>
            <p:nvPr/>
          </p:nvSpPr>
          <p:spPr>
            <a:xfrm>
              <a:off x="685801" y="1658249"/>
              <a:ext cx="4039416" cy="115325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dirty="0" smtClean="0"/>
                <a:t>Capacité de remboursement de prêt</a:t>
              </a:r>
              <a:endParaRPr lang="fr-FR" dirty="0"/>
            </a:p>
          </p:txBody>
        </p:sp>
        <p:sp>
          <p:nvSpPr>
            <p:cNvPr id="8" name="Émoticône 7"/>
            <p:cNvSpPr/>
            <p:nvPr/>
          </p:nvSpPr>
          <p:spPr>
            <a:xfrm>
              <a:off x="1034522" y="2102403"/>
              <a:ext cx="552718" cy="552718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58865" y="2102402"/>
              <a:ext cx="1523490" cy="53396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% prédit</a:t>
              </a:r>
            </a:p>
            <a:p>
              <a:pPr algn="ctr"/>
              <a:r>
                <a:rPr lang="fr-FR" sz="1200" dirty="0" smtClean="0">
                  <a:solidFill>
                    <a:schemeClr val="bg1">
                      <a:lumMod val="50000"/>
                    </a:schemeClr>
                  </a:solidFill>
                </a:rPr>
                <a:t>(+/- </a:t>
              </a:r>
              <a:r>
                <a:rPr lang="fr-FR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std</a:t>
              </a:r>
              <a:r>
                <a:rPr lang="fr-FR" sz="1200" dirty="0" smtClean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lang="fr-FR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54455" y="2222148"/>
              <a:ext cx="1362026" cy="2939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>
                      <a:lumMod val="50000"/>
                    </a:schemeClr>
                  </a:solidFill>
                </a:rPr>
                <a:t>Seuil </a:t>
              </a:r>
            </a:p>
            <a:p>
              <a:pPr algn="ctr"/>
              <a:r>
                <a:rPr lang="fr-FR" sz="1600" dirty="0" smtClean="0">
                  <a:solidFill>
                    <a:schemeClr val="bg1">
                      <a:lumMod val="50000"/>
                    </a:schemeClr>
                  </a:solidFill>
                </a:rPr>
                <a:t>xx %</a:t>
              </a:r>
              <a:endParaRPr lang="fr-FR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4"/>
          <a:srcRect l="20656" t="5205" r="28807" b="2962"/>
          <a:stretch/>
        </p:blipFill>
        <p:spPr>
          <a:xfrm>
            <a:off x="7634274" y="4416583"/>
            <a:ext cx="2142033" cy="2094433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7507064" y="4061795"/>
            <a:ext cx="216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% prêts remboursés</a:t>
            </a:r>
            <a:endParaRPr lang="fr-FR" sz="1400" dirty="0"/>
          </a:p>
        </p:txBody>
      </p:sp>
      <p:sp>
        <p:nvSpPr>
          <p:cNvPr id="49" name="Rectangle 48"/>
          <p:cNvSpPr/>
          <p:nvPr/>
        </p:nvSpPr>
        <p:spPr>
          <a:xfrm>
            <a:off x="10107951" y="4417022"/>
            <a:ext cx="1523490" cy="412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xxx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107951" y="5329913"/>
            <a:ext cx="1523490" cy="412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xxx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9786880" y="4061795"/>
            <a:ext cx="216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Indice de similarité</a:t>
            </a:r>
            <a:endParaRPr lang="fr-FR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9786880" y="5007344"/>
            <a:ext cx="216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Proba</a:t>
            </a:r>
            <a:r>
              <a:rPr lang="fr-FR" sz="1400" dirty="0" smtClean="0"/>
              <a:t>. </a:t>
            </a:r>
            <a:r>
              <a:rPr lang="fr-FR" sz="1400" dirty="0" err="1" smtClean="0"/>
              <a:t>moy</a:t>
            </a:r>
            <a:r>
              <a:rPr lang="fr-FR" sz="1400" dirty="0" smtClean="0"/>
              <a:t>. estimée</a:t>
            </a:r>
            <a:endParaRPr lang="fr-FR" sz="1400" dirty="0"/>
          </a:p>
        </p:txBody>
      </p:sp>
      <p:sp>
        <p:nvSpPr>
          <p:cNvPr id="53" name="Rectangle 52"/>
          <p:cNvSpPr/>
          <p:nvPr/>
        </p:nvSpPr>
        <p:spPr>
          <a:xfrm>
            <a:off x="10107951" y="6210148"/>
            <a:ext cx="1523490" cy="301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xxx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10066164" y="5898463"/>
            <a:ext cx="1607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+ / - </a:t>
            </a:r>
            <a:r>
              <a:rPr lang="fr-FR" sz="1400" dirty="0" err="1" smtClean="0"/>
              <a:t>std</a:t>
            </a:r>
            <a:endParaRPr lang="fr-FR" sz="1400" dirty="0"/>
          </a:p>
        </p:txBody>
      </p:sp>
      <p:sp>
        <p:nvSpPr>
          <p:cNvPr id="76" name="Rectangle 75"/>
          <p:cNvSpPr/>
          <p:nvPr/>
        </p:nvSpPr>
        <p:spPr>
          <a:xfrm>
            <a:off x="3755654" y="3518659"/>
            <a:ext cx="3497225" cy="27594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dirty="0" smtClean="0"/>
              <a:t>Critères majeurs (tous clients confondus)</a:t>
            </a:r>
            <a:endParaRPr lang="fr-FR" sz="1400" dirty="0"/>
          </a:p>
        </p:txBody>
      </p:sp>
      <p:graphicFrame>
        <p:nvGraphicFramePr>
          <p:cNvPr id="77" name="Tableau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61358"/>
              </p:ext>
            </p:extLst>
          </p:nvPr>
        </p:nvGraphicFramePr>
        <p:xfrm>
          <a:off x="3875329" y="3831921"/>
          <a:ext cx="3285255" cy="2340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668"/>
                <a:gridCol w="792529"/>
                <a:gridCol w="792529"/>
                <a:gridCol w="792529"/>
              </a:tblGrid>
              <a:tr h="36137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Nom</a:t>
                      </a:r>
                      <a:r>
                        <a:rPr lang="fr-FR" sz="900" baseline="0" dirty="0" smtClean="0"/>
                        <a:t> </a:t>
                      </a:r>
                      <a:r>
                        <a:rPr lang="fr-FR" sz="900" dirty="0" smtClean="0"/>
                        <a:t>Critère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Valeur client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Valeur attendue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Impact</a:t>
                      </a:r>
                      <a:endParaRPr lang="fr-FR" sz="900" dirty="0"/>
                    </a:p>
                  </a:txBody>
                  <a:tcPr anchor="ctr"/>
                </a:tc>
              </a:tr>
              <a:tr h="394985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fr-FR" sz="1200" dirty="0"/>
                    </a:p>
                  </a:txBody>
                  <a:tcPr anchor="ctr"/>
                </a:tc>
              </a:tr>
              <a:tr h="3949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fr-FR" sz="1200" dirty="0"/>
                    </a:p>
                  </a:txBody>
                  <a:tcPr anchor="ctr"/>
                </a:tc>
              </a:tr>
              <a:tr h="3949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fr-FR" sz="1200" dirty="0"/>
                    </a:p>
                  </a:txBody>
                  <a:tcPr anchor="ctr"/>
                </a:tc>
              </a:tr>
              <a:tr h="394985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fr-FR" sz="1200" dirty="0"/>
                    </a:p>
                  </a:txBody>
                  <a:tcPr anchor="ctr"/>
                </a:tc>
              </a:tr>
              <a:tr h="394985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fr-FR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8" name="Triangle isocèle 77"/>
          <p:cNvSpPr/>
          <p:nvPr/>
        </p:nvSpPr>
        <p:spPr>
          <a:xfrm rot="10800000">
            <a:off x="6473520" y="4301598"/>
            <a:ext cx="205057" cy="20138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Triangle isocèle 78"/>
          <p:cNvSpPr/>
          <p:nvPr/>
        </p:nvSpPr>
        <p:spPr>
          <a:xfrm rot="10800000">
            <a:off x="6473519" y="5907046"/>
            <a:ext cx="205057" cy="20138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Triangle isocèle 79"/>
          <p:cNvSpPr/>
          <p:nvPr/>
        </p:nvSpPr>
        <p:spPr>
          <a:xfrm rot="10800000">
            <a:off x="6473521" y="4702960"/>
            <a:ext cx="205057" cy="20138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riangle isocèle 80"/>
          <p:cNvSpPr/>
          <p:nvPr/>
        </p:nvSpPr>
        <p:spPr>
          <a:xfrm rot="10800000">
            <a:off x="6473521" y="5104322"/>
            <a:ext cx="205057" cy="20138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Triangle isocèle 81"/>
          <p:cNvSpPr/>
          <p:nvPr/>
        </p:nvSpPr>
        <p:spPr>
          <a:xfrm>
            <a:off x="6473521" y="5505684"/>
            <a:ext cx="205057" cy="201387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209130" y="6357319"/>
            <a:ext cx="7043750" cy="3655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 smtClean="0"/>
              <a:t>Critère :		       Description :  </a:t>
            </a:r>
            <a:endParaRPr lang="fr-FR" sz="1400" dirty="0"/>
          </a:p>
        </p:txBody>
      </p:sp>
      <p:sp>
        <p:nvSpPr>
          <p:cNvPr id="84" name="Rectangle 83"/>
          <p:cNvSpPr/>
          <p:nvPr/>
        </p:nvSpPr>
        <p:spPr>
          <a:xfrm>
            <a:off x="947151" y="6431288"/>
            <a:ext cx="1262649" cy="2058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err="1" smtClean="0"/>
              <a:t>Nom_critère</a:t>
            </a:r>
            <a:endParaRPr lang="fr-FR" sz="1200" dirty="0"/>
          </a:p>
        </p:txBody>
      </p:sp>
      <p:sp>
        <p:nvSpPr>
          <p:cNvPr id="85" name="Triangle isocèle 84"/>
          <p:cNvSpPr/>
          <p:nvPr/>
        </p:nvSpPr>
        <p:spPr>
          <a:xfrm rot="10800000">
            <a:off x="1975373" y="6481602"/>
            <a:ext cx="143229" cy="1105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3353653" y="6431288"/>
            <a:ext cx="3718643" cy="2058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err="1" smtClean="0"/>
              <a:t>Descr_critère</a:t>
            </a:r>
            <a:r>
              <a:rPr lang="fr-FR" sz="1200" dirty="0" smtClean="0"/>
              <a:t> (voir </a:t>
            </a:r>
            <a:r>
              <a:rPr lang="fr-FR" sz="1200" dirty="0" err="1" smtClean="0"/>
              <a:t>HomeCredit_columns_descriptions</a:t>
            </a:r>
            <a:r>
              <a:rPr lang="fr-FR" sz="1200" dirty="0" smtClean="0"/>
              <a:t>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885548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95</Words>
  <Application>Microsoft Office PowerPoint</Application>
  <PresentationFormat>Grand écran</PresentationFormat>
  <Paragraphs>42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Hollier</dc:creator>
  <cp:lastModifiedBy>Alexandre Hollier</cp:lastModifiedBy>
  <cp:revision>9</cp:revision>
  <dcterms:created xsi:type="dcterms:W3CDTF">2020-10-30T16:05:59Z</dcterms:created>
  <dcterms:modified xsi:type="dcterms:W3CDTF">2020-10-30T17:12:53Z</dcterms:modified>
</cp:coreProperties>
</file>