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3/22/2021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3/22/2021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3/22/2021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3/22/2021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learn.gomycode.co/checkpoints/f6e7078e-d1ca-4260-b6f6-fd0132a24680"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AEF669-7750-42C4-8888-2F8264E7252D}"/>
              </a:ext>
            </a:extLst>
          </p:cNvPr>
          <p:cNvSpPr>
            <a:spLocks noGrp="1"/>
          </p:cNvSpPr>
          <p:nvPr>
            <p:ph type="ctrTitle"/>
          </p:nvPr>
        </p:nvSpPr>
        <p:spPr/>
        <p:txBody>
          <a:bodyPr/>
          <a:lstStyle/>
          <a:p>
            <a:pPr algn="ctr"/>
            <a:r>
              <a:rPr lang="fr-FR" b="1" i="0" u="none" strike="noStrike" dirty="0">
                <a:solidFill>
                  <a:schemeClr val="tx2">
                    <a:lumMod val="60000"/>
                    <a:lumOff val="40000"/>
                  </a:schemeClr>
                </a:solidFill>
                <a:effectLst/>
                <a:latin typeface="Montserrat"/>
                <a:hlinkClick r:id="rId2">
                  <a:extLst>
                    <a:ext uri="{A12FA001-AC4F-418D-AE19-62706E023703}">
                      <ahyp:hlinkClr xmlns:ahyp="http://schemas.microsoft.com/office/drawing/2018/hyperlinkcolor" val="tx"/>
                    </a:ext>
                  </a:extLst>
                </a:hlinkClick>
              </a:rPr>
              <a:t>Web fundamentals project</a:t>
            </a:r>
            <a:endParaRPr lang="fr-FR" dirty="0">
              <a:solidFill>
                <a:schemeClr val="tx2">
                  <a:lumMod val="60000"/>
                  <a:lumOff val="40000"/>
                </a:schemeClr>
              </a:solidFill>
            </a:endParaRPr>
          </a:p>
        </p:txBody>
      </p:sp>
      <p:sp>
        <p:nvSpPr>
          <p:cNvPr id="3" name="Sous-titre 2">
            <a:extLst>
              <a:ext uri="{FF2B5EF4-FFF2-40B4-BE49-F238E27FC236}">
                <a16:creationId xmlns:a16="http://schemas.microsoft.com/office/drawing/2014/main" id="{E74A9CFB-E461-4C48-A614-E8BD1F9A27F9}"/>
              </a:ext>
            </a:extLst>
          </p:cNvPr>
          <p:cNvSpPr>
            <a:spLocks noGrp="1"/>
          </p:cNvSpPr>
          <p:nvPr>
            <p:ph type="subTitle" idx="1"/>
          </p:nvPr>
        </p:nvSpPr>
        <p:spPr/>
        <p:txBody>
          <a:bodyPr/>
          <a:lstStyle/>
          <a:p>
            <a:r>
              <a:rPr lang="fr-FR" dirty="0"/>
              <a:t>By Ahmed Hrichi</a:t>
            </a:r>
          </a:p>
        </p:txBody>
      </p:sp>
    </p:spTree>
    <p:extLst>
      <p:ext uri="{BB962C8B-B14F-4D97-AF65-F5344CB8AC3E}">
        <p14:creationId xmlns:p14="http://schemas.microsoft.com/office/powerpoint/2010/main" val="400779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0B1FDA-5DCE-4DCA-BF7E-6A08F37148B7}"/>
              </a:ext>
            </a:extLst>
          </p:cNvPr>
          <p:cNvSpPr>
            <a:spLocks noGrp="1"/>
          </p:cNvSpPr>
          <p:nvPr>
            <p:ph type="title"/>
          </p:nvPr>
        </p:nvSpPr>
        <p:spPr>
          <a:xfrm>
            <a:off x="1141413" y="101684"/>
            <a:ext cx="9905998" cy="1478570"/>
          </a:xfrm>
        </p:spPr>
        <p:txBody>
          <a:bodyPr/>
          <a:lstStyle/>
          <a:p>
            <a:r>
              <a:rPr lang="en-US" b="0" i="1" dirty="0">
                <a:effectLst/>
                <a:latin typeface="inherit"/>
              </a:rPr>
              <a:t>How does the web works</a:t>
            </a:r>
            <a:r>
              <a:rPr lang="en-US" b="0" i="0" dirty="0">
                <a:effectLst/>
                <a:latin typeface="inherit"/>
              </a:rPr>
              <a:t>?</a:t>
            </a:r>
            <a:br>
              <a:rPr lang="en-US" b="0" i="0" dirty="0">
                <a:effectLst/>
                <a:latin typeface="inherit"/>
              </a:rPr>
            </a:br>
            <a:endParaRPr lang="fr-FR" dirty="0"/>
          </a:p>
        </p:txBody>
      </p:sp>
      <p:sp>
        <p:nvSpPr>
          <p:cNvPr id="3" name="Espace réservé du contenu 2">
            <a:extLst>
              <a:ext uri="{FF2B5EF4-FFF2-40B4-BE49-F238E27FC236}">
                <a16:creationId xmlns:a16="http://schemas.microsoft.com/office/drawing/2014/main" id="{1083DB5E-B3A2-48A5-A9E6-F68A18A41534}"/>
              </a:ext>
            </a:extLst>
          </p:cNvPr>
          <p:cNvSpPr>
            <a:spLocks noGrp="1"/>
          </p:cNvSpPr>
          <p:nvPr>
            <p:ph idx="1"/>
          </p:nvPr>
        </p:nvSpPr>
        <p:spPr>
          <a:xfrm>
            <a:off x="1141412" y="1404730"/>
            <a:ext cx="9905999" cy="4386471"/>
          </a:xfrm>
        </p:spPr>
        <p:txBody>
          <a:bodyPr>
            <a:noAutofit/>
          </a:bodyPr>
          <a:lstStyle/>
          <a:p>
            <a:pPr algn="l">
              <a:buFont typeface="+mj-lt"/>
              <a:buAutoNum type="arabicPeriod"/>
            </a:pPr>
            <a:r>
              <a:rPr lang="en-US" sz="1800" b="0" i="0" dirty="0">
                <a:effectLst/>
                <a:latin typeface="Source Sans Pro" panose="020B0503030403020204" pitchFamily="34" charset="0"/>
                <a:ea typeface="Source Sans Pro" panose="020B0503030403020204" pitchFamily="34" charset="0"/>
              </a:rPr>
              <a:t>The browser goes to the DNS server, and finds the real address of the server that the website lives on (you find the address of the shop).</a:t>
            </a:r>
          </a:p>
          <a:p>
            <a:pPr algn="l">
              <a:buFont typeface="+mj-lt"/>
              <a:buAutoNum type="arabicPeriod"/>
            </a:pPr>
            <a:r>
              <a:rPr lang="en-US" sz="1800" b="0" i="0" dirty="0">
                <a:effectLst/>
                <a:latin typeface="Source Sans Pro" panose="020B0503030403020204" pitchFamily="34" charset="0"/>
                <a:ea typeface="Source Sans Pro" panose="020B0503030403020204" pitchFamily="34" charset="0"/>
              </a:rPr>
              <a:t>The browser sends an HTTP request message to the server, asking it to send a copy of the website to the client (you go to the shop and order your goods). This message, and all other data sent between the client and the server, is sent across your internet connection using TCP/IP.</a:t>
            </a:r>
          </a:p>
          <a:p>
            <a:pPr algn="l">
              <a:buFont typeface="+mj-lt"/>
              <a:buAutoNum type="arabicPeriod"/>
            </a:pPr>
            <a:r>
              <a:rPr lang="en-US" sz="1800" b="0" i="0" dirty="0">
                <a:effectLst/>
                <a:latin typeface="Source Sans Pro" panose="020B0503030403020204" pitchFamily="34" charset="0"/>
                <a:ea typeface="Source Sans Pro" panose="020B0503030403020204" pitchFamily="34" charset="0"/>
              </a:rPr>
              <a:t>If the server approves the client's request, the server sends the client a "200 OK" message, which means "Of course you can look at that website! Here it is", and then starts sending the website's files to the browser as a series of small chunks called data packets (the shop gives you your goods, and you bring them back to your house).</a:t>
            </a:r>
          </a:p>
          <a:p>
            <a:pPr algn="l">
              <a:buFont typeface="+mj-lt"/>
              <a:buAutoNum type="arabicPeriod"/>
            </a:pPr>
            <a:r>
              <a:rPr lang="en-US" sz="1800" b="0" i="0" dirty="0">
                <a:effectLst/>
                <a:latin typeface="Source Sans Pro" panose="020B0503030403020204" pitchFamily="34" charset="0"/>
                <a:ea typeface="Source Sans Pro" panose="020B0503030403020204" pitchFamily="34" charset="0"/>
              </a:rPr>
              <a:t>The browser assembles the small chunks into a complete web page and displays it to you(the </a:t>
            </a:r>
            <a:r>
              <a:rPr lang="fr-FR" sz="1800" b="0" i="0" dirty="0">
                <a:effectLst/>
                <a:latin typeface="Source Sans Pro" panose="020B0503030403020204" pitchFamily="34" charset="0"/>
                <a:ea typeface="Source Sans Pro" panose="020B0503030403020204" pitchFamily="34" charset="0"/>
              </a:rPr>
              <a:t>goods arrive at your door)</a:t>
            </a:r>
            <a:r>
              <a:rPr lang="en-US" sz="1800" b="0" i="0" dirty="0">
                <a:effectLst/>
                <a:latin typeface="Source Sans Pro" panose="020B0503030403020204" pitchFamily="34" charset="0"/>
                <a:ea typeface="Source Sans Pro" panose="020B0503030403020204" pitchFamily="34" charset="0"/>
              </a:rPr>
              <a:t>.</a:t>
            </a:r>
          </a:p>
          <a:p>
            <a:endParaRPr lang="fr-FR" sz="18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02368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28BD50-4F57-4CAD-BDD2-6B4016307EAC}"/>
              </a:ext>
            </a:extLst>
          </p:cNvPr>
          <p:cNvSpPr>
            <a:spLocks noGrp="1"/>
          </p:cNvSpPr>
          <p:nvPr>
            <p:ph type="title"/>
          </p:nvPr>
        </p:nvSpPr>
        <p:spPr>
          <a:xfrm>
            <a:off x="1143001" y="218661"/>
            <a:ext cx="9905998" cy="921026"/>
          </a:xfrm>
        </p:spPr>
        <p:txBody>
          <a:bodyPr>
            <a:normAutofit fontScale="90000"/>
          </a:bodyPr>
          <a:lstStyle/>
          <a:p>
            <a:r>
              <a:rPr lang="en-US" b="0" i="1" dirty="0">
                <a:effectLst/>
                <a:latin typeface="inherit"/>
              </a:rPr>
              <a:t>What </a:t>
            </a:r>
            <a:r>
              <a:rPr lang="en-US" b="0" i="0" dirty="0">
                <a:effectLst/>
                <a:latin typeface="inherit"/>
              </a:rPr>
              <a:t>do you need</a:t>
            </a:r>
            <a:r>
              <a:rPr lang="en-US" b="0" i="1" dirty="0">
                <a:effectLst/>
                <a:latin typeface="inherit"/>
              </a:rPr>
              <a:t> to be a web developer?</a:t>
            </a:r>
            <a:br>
              <a:rPr lang="en-US" b="0" i="0" dirty="0">
                <a:effectLst/>
                <a:latin typeface="inherit"/>
              </a:rPr>
            </a:br>
            <a:endParaRPr lang="fr-FR" dirty="0"/>
          </a:p>
        </p:txBody>
      </p:sp>
      <p:sp>
        <p:nvSpPr>
          <p:cNvPr id="3" name="Espace réservé du contenu 2">
            <a:extLst>
              <a:ext uri="{FF2B5EF4-FFF2-40B4-BE49-F238E27FC236}">
                <a16:creationId xmlns:a16="http://schemas.microsoft.com/office/drawing/2014/main" id="{FBA70399-7CE0-4E1B-B8D4-7802954C07FE}"/>
              </a:ext>
            </a:extLst>
          </p:cNvPr>
          <p:cNvSpPr>
            <a:spLocks noGrp="1"/>
          </p:cNvSpPr>
          <p:nvPr>
            <p:ph idx="1"/>
          </p:nvPr>
        </p:nvSpPr>
        <p:spPr>
          <a:xfrm>
            <a:off x="1313690" y="1139687"/>
            <a:ext cx="9905999" cy="5075582"/>
          </a:xfrm>
        </p:spPr>
        <p:txBody>
          <a:bodyPr>
            <a:noAutofit/>
          </a:bodyPr>
          <a:lstStyle/>
          <a:p>
            <a:pPr marL="0" indent="0" algn="l">
              <a:buNone/>
            </a:pPr>
            <a:r>
              <a:rPr lang="en-US" sz="1800" b="0" i="0" dirty="0">
                <a:effectLst/>
                <a:latin typeface="Source Sans Pro" panose="020B0503030403020204" pitchFamily="34" charset="0"/>
              </a:rPr>
              <a:t>Key skills to be successful in web development include:</a:t>
            </a:r>
          </a:p>
          <a:p>
            <a:pPr algn="l">
              <a:buFont typeface="Arial" panose="020B0604020202020204" pitchFamily="34" charset="0"/>
              <a:buChar char="•"/>
            </a:pPr>
            <a:r>
              <a:rPr lang="en-US" sz="1800" b="0" i="0" dirty="0">
                <a:effectLst/>
                <a:latin typeface="Source Sans Pro" panose="020B0503030403020204" pitchFamily="34" charset="0"/>
              </a:rPr>
              <a:t>Computer literacy</a:t>
            </a:r>
          </a:p>
          <a:p>
            <a:pPr algn="l">
              <a:buFont typeface="Arial" panose="020B0604020202020204" pitchFamily="34" charset="0"/>
              <a:buChar char="•"/>
            </a:pPr>
            <a:r>
              <a:rPr lang="en-US" sz="1800" b="0" i="0" dirty="0">
                <a:effectLst/>
                <a:latin typeface="Source Sans Pro" panose="020B0503030403020204" pitchFamily="34" charset="0"/>
              </a:rPr>
              <a:t>Strong numeracy skills</a:t>
            </a:r>
          </a:p>
          <a:p>
            <a:pPr algn="l">
              <a:buFont typeface="Arial" panose="020B0604020202020204" pitchFamily="34" charset="0"/>
              <a:buChar char="•"/>
            </a:pPr>
            <a:r>
              <a:rPr lang="en-US" sz="1800" b="0" i="0" dirty="0">
                <a:effectLst/>
                <a:latin typeface="Source Sans Pro" panose="020B0503030403020204" pitchFamily="34" charset="0"/>
              </a:rPr>
              <a:t>Strong creative ability</a:t>
            </a:r>
          </a:p>
          <a:p>
            <a:pPr algn="l">
              <a:buFont typeface="Arial" panose="020B0604020202020204" pitchFamily="34" charset="0"/>
              <a:buChar char="•"/>
            </a:pPr>
            <a:r>
              <a:rPr lang="en-US" sz="1800" b="0" i="0" dirty="0">
                <a:effectLst/>
                <a:latin typeface="Source Sans Pro" panose="020B0503030403020204" pitchFamily="34" charset="0"/>
              </a:rPr>
              <a:t>Attention to detail</a:t>
            </a:r>
          </a:p>
          <a:p>
            <a:pPr algn="l">
              <a:buFont typeface="Arial" panose="020B0604020202020204" pitchFamily="34" charset="0"/>
              <a:buChar char="•"/>
            </a:pPr>
            <a:r>
              <a:rPr lang="en-US" sz="1800" b="0" i="0" dirty="0">
                <a:effectLst/>
                <a:latin typeface="Source Sans Pro" panose="020B0503030403020204" pitchFamily="34" charset="0"/>
              </a:rPr>
              <a:t>Strong communication skills</a:t>
            </a:r>
          </a:p>
          <a:p>
            <a:pPr algn="l">
              <a:buFont typeface="Arial" panose="020B0604020202020204" pitchFamily="34" charset="0"/>
              <a:buChar char="•"/>
            </a:pPr>
            <a:r>
              <a:rPr lang="en-US" sz="1800" b="0" i="0" dirty="0">
                <a:effectLst/>
                <a:latin typeface="Source Sans Pro" panose="020B0503030403020204" pitchFamily="34" charset="0"/>
              </a:rPr>
              <a:t>Excellent problem-solving skills</a:t>
            </a:r>
          </a:p>
          <a:p>
            <a:pPr algn="l">
              <a:buFont typeface="Arial" panose="020B0604020202020204" pitchFamily="34" charset="0"/>
              <a:buChar char="•"/>
            </a:pPr>
            <a:r>
              <a:rPr lang="en-US" sz="1800" b="0" i="0" dirty="0">
                <a:effectLst/>
                <a:latin typeface="Source Sans Pro" panose="020B0503030403020204" pitchFamily="34" charset="0"/>
              </a:rPr>
              <a:t>A logical approach to work</a:t>
            </a:r>
          </a:p>
          <a:p>
            <a:pPr algn="l">
              <a:buFont typeface="Arial" panose="020B0604020202020204" pitchFamily="34" charset="0"/>
              <a:buChar char="•"/>
            </a:pPr>
            <a:r>
              <a:rPr lang="en-US" sz="1800" b="0" i="0" dirty="0">
                <a:effectLst/>
                <a:latin typeface="Source Sans Pro" panose="020B0503030403020204" pitchFamily="34" charset="0"/>
              </a:rPr>
              <a:t>The ability to explain technical matters clearly</a:t>
            </a:r>
          </a:p>
          <a:p>
            <a:pPr algn="l">
              <a:buFont typeface="Arial" panose="020B0604020202020204" pitchFamily="34" charset="0"/>
              <a:buChar char="•"/>
            </a:pPr>
            <a:r>
              <a:rPr lang="en-US" sz="1800" b="0" i="0" dirty="0">
                <a:effectLst/>
                <a:latin typeface="Source Sans Pro" panose="020B0503030403020204" pitchFamily="34" charset="0"/>
              </a:rPr>
              <a:t>A keen interest in technology</a:t>
            </a:r>
          </a:p>
          <a:p>
            <a:pPr marL="0" indent="0" algn="l">
              <a:buNone/>
            </a:pPr>
            <a:r>
              <a:rPr lang="en-US" sz="1800" b="0" i="0" dirty="0">
                <a:effectLst/>
                <a:latin typeface="Source Sans Pro" panose="020B0503030403020204" pitchFamily="34" charset="0"/>
              </a:rPr>
              <a:t>Ongoing self-learning is key to developing in a web development role, in order to stay up to date with ever more frequent technological advancements and updates.</a:t>
            </a:r>
          </a:p>
          <a:p>
            <a:endParaRPr lang="fr-FR" sz="1600" dirty="0"/>
          </a:p>
        </p:txBody>
      </p:sp>
    </p:spTree>
    <p:extLst>
      <p:ext uri="{BB962C8B-B14F-4D97-AF65-F5344CB8AC3E}">
        <p14:creationId xmlns:p14="http://schemas.microsoft.com/office/powerpoint/2010/main" val="3803277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472A97-2443-42A6-8916-8E4EA39BE032}"/>
              </a:ext>
            </a:extLst>
          </p:cNvPr>
          <p:cNvSpPr>
            <a:spLocks noGrp="1"/>
          </p:cNvSpPr>
          <p:nvPr>
            <p:ph type="title"/>
          </p:nvPr>
        </p:nvSpPr>
        <p:spPr>
          <a:xfrm>
            <a:off x="1287187" y="-136856"/>
            <a:ext cx="9905998" cy="1478570"/>
          </a:xfrm>
        </p:spPr>
        <p:txBody>
          <a:bodyPr/>
          <a:lstStyle/>
          <a:p>
            <a:r>
              <a:rPr lang="en-US" b="0" i="1" dirty="0">
                <a:effectLst/>
                <a:latin typeface="inherit"/>
              </a:rPr>
              <a:t>What’s the role of a web developer.</a:t>
            </a:r>
            <a:endParaRPr lang="fr-FR" dirty="0"/>
          </a:p>
        </p:txBody>
      </p:sp>
      <p:sp>
        <p:nvSpPr>
          <p:cNvPr id="3" name="Espace réservé du contenu 2">
            <a:extLst>
              <a:ext uri="{FF2B5EF4-FFF2-40B4-BE49-F238E27FC236}">
                <a16:creationId xmlns:a16="http://schemas.microsoft.com/office/drawing/2014/main" id="{45FE266D-6E0F-4549-9F5C-617777CC4D69}"/>
              </a:ext>
            </a:extLst>
          </p:cNvPr>
          <p:cNvSpPr>
            <a:spLocks noGrp="1"/>
          </p:cNvSpPr>
          <p:nvPr>
            <p:ph idx="1"/>
          </p:nvPr>
        </p:nvSpPr>
        <p:spPr>
          <a:xfrm>
            <a:off x="1048647" y="1658143"/>
            <a:ext cx="9905999" cy="3541714"/>
          </a:xfrm>
        </p:spPr>
        <p:txBody>
          <a:bodyPr>
            <a:normAutofit lnSpcReduction="10000"/>
          </a:bodyPr>
          <a:lstStyle/>
          <a:p>
            <a:pPr algn="l"/>
            <a:r>
              <a:rPr lang="en-US" b="0" i="0" dirty="0">
                <a:effectLst/>
                <a:latin typeface="Source Sans Pro" panose="020B0503030403020204" pitchFamily="34" charset="0"/>
              </a:rPr>
              <a:t>Also known as web programmers or web coders, web developers essentially make a website work by building the functionality, interactivity and visible structure of the site, normally based on the vision of designers and other key roles.</a:t>
            </a:r>
          </a:p>
          <a:p>
            <a:pPr algn="l"/>
            <a:r>
              <a:rPr lang="en-US" b="0" i="0" dirty="0">
                <a:effectLst/>
                <a:latin typeface="Source Sans Pro" panose="020B0503030403020204" pitchFamily="34" charset="0"/>
              </a:rPr>
              <a:t>Web developers are also responsible for ensuring a site functions correctly on all browsers - both desktop and mobile - through testing. Once a site is live, a developer carries out  updates and other maintenance tasks as necessary.</a:t>
            </a:r>
          </a:p>
          <a:p>
            <a:endParaRPr lang="fr-FR" dirty="0"/>
          </a:p>
        </p:txBody>
      </p:sp>
    </p:spTree>
    <p:extLst>
      <p:ext uri="{BB962C8B-B14F-4D97-AF65-F5344CB8AC3E}">
        <p14:creationId xmlns:p14="http://schemas.microsoft.com/office/powerpoint/2010/main" val="1524253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15</TotalTime>
  <Words>373</Words>
  <Application>Microsoft Office PowerPoint</Application>
  <PresentationFormat>Grand écran</PresentationFormat>
  <Paragraphs>22</Paragraphs>
  <Slides>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Arial</vt:lpstr>
      <vt:lpstr>inherit</vt:lpstr>
      <vt:lpstr>Montserrat</vt:lpstr>
      <vt:lpstr>Source Sans Pro</vt:lpstr>
      <vt:lpstr>Tw Cen MT</vt:lpstr>
      <vt:lpstr>Circuit</vt:lpstr>
      <vt:lpstr>Web fundamentals project</vt:lpstr>
      <vt:lpstr>How does the web works? </vt:lpstr>
      <vt:lpstr>What do you need to be a web developer? </vt:lpstr>
      <vt:lpstr>What’s the role of a web developer.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fundamentals project</dc:title>
  <dc:creator>Hrichi Ahmed</dc:creator>
  <cp:lastModifiedBy>Hrichi Ahmed</cp:lastModifiedBy>
  <cp:revision>2</cp:revision>
  <dcterms:created xsi:type="dcterms:W3CDTF">2021-03-22T14:10:58Z</dcterms:created>
  <dcterms:modified xsi:type="dcterms:W3CDTF">2021-03-22T14:26:21Z</dcterms:modified>
</cp:coreProperties>
</file>