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FFD579"/>
    <a:srgbClr val="FFA900"/>
    <a:srgbClr val="FF80A9"/>
    <a:srgbClr val="007742"/>
    <a:srgbClr val="00D3AA"/>
    <a:srgbClr val="FF7E79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1"/>
    <p:restoredTop sz="94556"/>
  </p:normalViewPr>
  <p:slideViewPr>
    <p:cSldViewPr snapToGrid="0" snapToObjects="1">
      <p:cViewPr varScale="1">
        <p:scale>
          <a:sx n="79" d="100"/>
          <a:sy n="79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32A35-74DD-234F-BDFF-97E970113162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26D38-D5A5-9840-BA8B-34CE3CC9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example pictures </a:t>
            </a:r>
            <a:r>
              <a:rPr lang="en-US"/>
              <a:t>at each stage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6D38-D5A5-9840-BA8B-34CE3CC9B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2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example pictures </a:t>
            </a:r>
            <a:r>
              <a:rPr lang="en-US"/>
              <a:t>at each stage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6D38-D5A5-9840-BA8B-34CE3CC9B3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413-88DE-9B4E-98FF-4471AE802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D069-2901-4F41-BE97-AB48672C8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1A13-FAAC-E34E-891C-38759BE0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907D-F30A-3A48-8C98-CCB36BBE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58F6-BE37-4640-8550-2AB4EB59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7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68DA-1B99-4D42-B7BA-D81A4DBA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862A5-7874-2E47-AD0F-A982B325F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A2BF1-03F7-8248-BD9F-FA1D8CB1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2A30-5505-A246-AE88-14D8A966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513A-B95B-BD48-806F-2672802E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FE433-3BD0-E846-A7F2-ABA50C11B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8115C-3AF7-FA40-89E9-71AFF2483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8DAA-EE8D-F24F-ADBB-CAD06157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9B36-0C25-494A-AF6E-A8D6B5DB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86EE-5618-4D40-8EAB-95F82FE8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AC70-EDD9-8046-A3CB-EB8AFAEA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678E-577C-4F4B-AF08-4423C602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A1E0-4AEE-CB45-83EB-1E936ED9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8B2E-7659-E348-9CDF-98EEB814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87092-C134-FC43-88A7-F8B93DC4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6A2B-4480-734A-A55D-AD1EFC26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AD4A-A690-CD41-A66F-61A09825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EBFD-9E0C-F34A-9C14-1F137BF6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65B63-3D6F-E94A-9B03-1F8B4DA0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4628C-F88E-6E49-B69B-6270CA2D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5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98D7-0E9F-9941-852E-52E84783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66C-0637-D747-9048-A1E49F29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566E0-BD23-7F41-A647-56ACA9EC8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50390-A5C0-7E48-9361-E103DBAC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D4440-E400-3C43-9BE4-FBC10497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4B2C2-F451-0A41-802D-8A5C584E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EE71-D057-224D-8A58-694C11EC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D55A-6C25-CC43-BDFF-F48A9386A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4D9C-5F0D-0B46-B32C-AB8E1D67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9A990-7FE6-A14F-AFD2-DA6723932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338F6-C697-8742-AE11-416866159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3F5AC-DCED-8A4F-9F19-3CCAC382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F71E0-6F51-0E40-83CB-4D39F882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DAF0A-3E69-BF48-95C6-651B3C46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6CC8-9649-4545-8617-E26BFD7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1555C-052F-3641-ADC9-5AA7F4C3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DAB09-C149-FA42-BF53-4D6DA23D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4A62-758F-CC4B-8777-BE30506C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4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DD840-320F-004D-AAB8-033AD4D8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EBF5B-30F5-144B-A5AC-865087B5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C1F9A-CBAE-B34B-B481-3D9A82C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1351-769D-9F45-842F-506B3C18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933D-AB52-9443-B889-80219F66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5620-6DA5-0E4A-B63B-E3675532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D63C7-2D97-284F-8163-10C10CE0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6E7A-311D-6C41-99D1-87A15CA9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55674-0B41-1B41-BBCB-AA734B76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0A9B-43D7-384C-8511-E78B7AE0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979F4-DB0A-764B-AC1E-7D154B401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46A00-11B1-8041-B896-DB5697CE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037C1-4BC5-3B4F-8431-232B18FA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8F6B4-6BC1-EE48-A41B-DABE70F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27E5B-9F9D-D148-AA64-0ACB4569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C7321-3DF6-AC48-9A14-995A9F67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53B0-E431-C448-AF77-DFC39D7E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4971A-5035-CF4C-AA49-CEAAC1149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D201-9EAE-174B-AC7F-E17FC5DCF497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CFD7-2A18-624A-93A8-E01D9AFC6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367B-338B-2D4E-99CD-BCC5CB671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7.wdp"/><Relationship Id="rId18" Type="http://schemas.microsoft.com/office/2007/relationships/hdphoto" Target="../media/hdphoto12.wdp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microsoft.com/office/2007/relationships/hdphoto" Target="../media/hdphoto6.wdp"/><Relationship Id="rId17" Type="http://schemas.microsoft.com/office/2007/relationships/hdphoto" Target="../media/hdphoto11.wdp"/><Relationship Id="rId2" Type="http://schemas.openxmlformats.org/officeDocument/2006/relationships/image" Target="../media/image2.png"/><Relationship Id="rId16" Type="http://schemas.microsoft.com/office/2007/relationships/hdphoto" Target="../media/hdphoto10.wdp"/><Relationship Id="rId20" Type="http://schemas.microsoft.com/office/2007/relationships/hdphoto" Target="../media/hdphoto14.wdp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5.wdp"/><Relationship Id="rId5" Type="http://schemas.openxmlformats.org/officeDocument/2006/relationships/image" Target="../media/image4.png"/><Relationship Id="rId15" Type="http://schemas.microsoft.com/office/2007/relationships/hdphoto" Target="../media/hdphoto9.wdp"/><Relationship Id="rId10" Type="http://schemas.microsoft.com/office/2007/relationships/hdphoto" Target="../media/hdphoto4.wdp"/><Relationship Id="rId19" Type="http://schemas.microsoft.com/office/2007/relationships/hdphoto" Target="../media/hdphoto13.wdp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microsoft.com/office/2007/relationships/hdphoto" Target="../media/hdphoto8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3.png"/><Relationship Id="rId7" Type="http://schemas.microsoft.com/office/2007/relationships/hdphoto" Target="../media/hdphoto11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148C47-E5CC-044A-BB45-A9352DD4C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0" t="31892" r="89449" b="58199"/>
          <a:stretch/>
        </p:blipFill>
        <p:spPr>
          <a:xfrm>
            <a:off x="2233522" y="3063433"/>
            <a:ext cx="475654" cy="52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486F4-E7BE-0743-88EC-756A5CA90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3" t="31892" r="83044" b="59099"/>
          <a:stretch/>
        </p:blipFill>
        <p:spPr>
          <a:xfrm>
            <a:off x="3008865" y="2801823"/>
            <a:ext cx="376718" cy="523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67AB8-67D7-1842-8B83-B10C579A0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>
            <a:off x="4395413" y="2101714"/>
            <a:ext cx="487655" cy="58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3310E-D55E-054C-9165-ACF3A9170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1385185">
            <a:off x="5177264" y="1789684"/>
            <a:ext cx="583237" cy="64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1069F-5751-434F-8408-B8456312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5725008">
            <a:off x="6750694" y="2651301"/>
            <a:ext cx="465770" cy="613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5F5E61-25BC-8249-91BF-75DB297E9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7364707" y="3122787"/>
            <a:ext cx="690458" cy="490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E22478-8684-BA45-8748-30CE49913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8087234" y="3143534"/>
            <a:ext cx="618998" cy="469842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CAF6BB9-4B91-214D-B02F-625FA82F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84075"/>
              </p:ext>
            </p:extLst>
          </p:nvPr>
        </p:nvGraphicFramePr>
        <p:xfrm>
          <a:off x="2177548" y="4032010"/>
          <a:ext cx="95490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40">
                  <a:extLst>
                    <a:ext uri="{9D8B030D-6E8A-4147-A177-3AD203B41FA5}">
                      <a16:colId xmlns:a16="http://schemas.microsoft.com/office/drawing/2014/main" val="135724805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67985169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05561187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59001914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104203870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77433617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6097013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1262170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46530436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470759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8432013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74461681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442854498"/>
                    </a:ext>
                  </a:extLst>
                </a:gridCol>
              </a:tblGrid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92447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02223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903900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78521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26885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345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EC2DFE-D2A0-3D46-9C68-6E6B03E7DDEA}"/>
              </a:ext>
            </a:extLst>
          </p:cNvPr>
          <p:cNvSpPr txBox="1"/>
          <p:nvPr/>
        </p:nvSpPr>
        <p:spPr>
          <a:xfrm>
            <a:off x="796737" y="4032010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Respirometry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75845-A410-BE42-9D88-64417577F237}"/>
              </a:ext>
            </a:extLst>
          </p:cNvPr>
          <p:cNvSpPr txBox="1"/>
          <p:nvPr/>
        </p:nvSpPr>
        <p:spPr>
          <a:xfrm>
            <a:off x="920307" y="443154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Cell Density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C92BE-B4BC-7E43-B7B4-17C51FA43D63}"/>
              </a:ext>
            </a:extLst>
          </p:cNvPr>
          <p:cNvSpPr txBox="1"/>
          <p:nvPr/>
        </p:nvSpPr>
        <p:spPr>
          <a:xfrm>
            <a:off x="1556953" y="48310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4D4A9-8867-5E4E-AE98-91D166FB9BD3}"/>
              </a:ext>
            </a:extLst>
          </p:cNvPr>
          <p:cNvSpPr txBox="1"/>
          <p:nvPr/>
        </p:nvSpPr>
        <p:spPr>
          <a:xfrm>
            <a:off x="759869" y="515828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Metabolomics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C9A3E-C54A-0546-8A1C-477DB8862A7A}"/>
              </a:ext>
            </a:extLst>
          </p:cNvPr>
          <p:cNvSpPr txBox="1"/>
          <p:nvPr/>
        </p:nvSpPr>
        <p:spPr>
          <a:xfrm>
            <a:off x="504796" y="5521331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Gene Expression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D8B6BF-F941-6D44-A573-68D4B317EB5D}"/>
              </a:ext>
            </a:extLst>
          </p:cNvPr>
          <p:cNvSpPr txBox="1"/>
          <p:nvPr/>
        </p:nvSpPr>
        <p:spPr>
          <a:xfrm>
            <a:off x="102941" y="5900735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Symbiodiniaceae ITS2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3E2F9-D317-CF49-8A77-EE5268DF0402}"/>
              </a:ext>
            </a:extLst>
          </p:cNvPr>
          <p:cNvSpPr txBox="1"/>
          <p:nvPr/>
        </p:nvSpPr>
        <p:spPr>
          <a:xfrm>
            <a:off x="445116" y="3473648"/>
            <a:ext cx="1902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Hours Post-Fertilization (hpf)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43B4C-EBCE-E941-BAD1-842049C8EC5B}"/>
              </a:ext>
            </a:extLst>
          </p:cNvPr>
          <p:cNvSpPr txBox="1"/>
          <p:nvPr/>
        </p:nvSpPr>
        <p:spPr>
          <a:xfrm>
            <a:off x="2177548" y="36996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078D4-3145-0A43-AD3F-3BA530CB5C3A}"/>
              </a:ext>
            </a:extLst>
          </p:cNvPr>
          <p:cNvSpPr txBox="1"/>
          <p:nvPr/>
        </p:nvSpPr>
        <p:spPr>
          <a:xfrm>
            <a:off x="2910012" y="37037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886C2-F289-6349-A4B7-C7B753F387E4}"/>
              </a:ext>
            </a:extLst>
          </p:cNvPr>
          <p:cNvSpPr txBox="1"/>
          <p:nvPr/>
        </p:nvSpPr>
        <p:spPr>
          <a:xfrm>
            <a:off x="3642476" y="3703757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8EE81-B3F3-2546-8DBE-34ABD4CB0808}"/>
              </a:ext>
            </a:extLst>
          </p:cNvPr>
          <p:cNvSpPr txBox="1"/>
          <p:nvPr/>
        </p:nvSpPr>
        <p:spPr>
          <a:xfrm>
            <a:off x="4408588" y="3698136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EADE58-E110-BF47-8BC9-39D50ED08208}"/>
              </a:ext>
            </a:extLst>
          </p:cNvPr>
          <p:cNvSpPr txBox="1"/>
          <p:nvPr/>
        </p:nvSpPr>
        <p:spPr>
          <a:xfrm>
            <a:off x="5174700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B83E72-95AF-F348-8A6E-0C757065E3A2}"/>
              </a:ext>
            </a:extLst>
          </p:cNvPr>
          <p:cNvSpPr txBox="1"/>
          <p:nvPr/>
        </p:nvSpPr>
        <p:spPr>
          <a:xfrm>
            <a:off x="5863896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25D89-887D-1C4A-A02A-6682F1DAE421}"/>
              </a:ext>
            </a:extLst>
          </p:cNvPr>
          <p:cNvSpPr txBox="1"/>
          <p:nvPr/>
        </p:nvSpPr>
        <p:spPr>
          <a:xfrm>
            <a:off x="7341154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183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8F9E8-B0E5-1348-8C1B-CCDF9938778F}"/>
              </a:ext>
            </a:extLst>
          </p:cNvPr>
          <p:cNvSpPr txBox="1"/>
          <p:nvPr/>
        </p:nvSpPr>
        <p:spPr>
          <a:xfrm>
            <a:off x="9532419" y="3694444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231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5350C-686D-2143-9D9E-B052A860D74C}"/>
              </a:ext>
            </a:extLst>
          </p:cNvPr>
          <p:cNvSpPr txBox="1"/>
          <p:nvPr/>
        </p:nvSpPr>
        <p:spPr>
          <a:xfrm>
            <a:off x="11009677" y="3694443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84C998-D5E7-FA40-8DD4-31EE985B5852}"/>
              </a:ext>
            </a:extLst>
          </p:cNvPr>
          <p:cNvCxnSpPr/>
          <p:nvPr/>
        </p:nvCxnSpPr>
        <p:spPr>
          <a:xfrm>
            <a:off x="6697362" y="3657602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6F4FB2-27E5-8D42-B772-89951CDE12DA}"/>
              </a:ext>
            </a:extLst>
          </p:cNvPr>
          <p:cNvCxnSpPr/>
          <p:nvPr/>
        </p:nvCxnSpPr>
        <p:spPr>
          <a:xfrm>
            <a:off x="8902224" y="3649366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60D67E3-F3A9-6347-8757-27F05B8F1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5400000">
            <a:off x="5917651" y="1939257"/>
            <a:ext cx="583237" cy="642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B1CAB9-B0F9-3847-8F0D-7EFCD64F4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4515135">
            <a:off x="8940413" y="2952138"/>
            <a:ext cx="465770" cy="613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9B534D-C3B4-424A-8FD2-05C32DFD7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9488513" y="3150227"/>
            <a:ext cx="686457" cy="4877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FD8770-282B-C94D-A934-39EADCF67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0245190" y="3155526"/>
            <a:ext cx="618998" cy="4698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9C97CA-CD72-E244-970B-E2E61C7DC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1051447" y="3170697"/>
            <a:ext cx="618998" cy="4698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B501A2-B9EC-A34F-8AFE-5EA703331489}"/>
              </a:ext>
            </a:extLst>
          </p:cNvPr>
          <p:cNvSpPr txBox="1"/>
          <p:nvPr/>
        </p:nvSpPr>
        <p:spPr>
          <a:xfrm>
            <a:off x="1962401" y="104727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ADB495-D22B-9C4D-B3B4-68A8D521ED6C}"/>
              </a:ext>
            </a:extLst>
          </p:cNvPr>
          <p:cNvSpPr txBox="1"/>
          <p:nvPr/>
        </p:nvSpPr>
        <p:spPr>
          <a:xfrm>
            <a:off x="3246652" y="1039729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EMBRYOS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0ED6E2-9703-E54D-A7BF-14F1E14CD590}"/>
              </a:ext>
            </a:extLst>
          </p:cNvPr>
          <p:cNvSpPr txBox="1"/>
          <p:nvPr/>
        </p:nvSpPr>
        <p:spPr>
          <a:xfrm>
            <a:off x="5653091" y="1047658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D3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C12BE3-4793-9349-9F84-D47D43EA2095}"/>
              </a:ext>
            </a:extLst>
          </p:cNvPr>
          <p:cNvSpPr txBox="1"/>
          <p:nvPr/>
        </p:nvSpPr>
        <p:spPr>
          <a:xfrm>
            <a:off x="7429027" y="915317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METAMORPHOSED POLPYS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10F7C6-A4B4-3644-AD9A-30372C01CF75}"/>
              </a:ext>
            </a:extLst>
          </p:cNvPr>
          <p:cNvSpPr txBox="1"/>
          <p:nvPr/>
        </p:nvSpPr>
        <p:spPr>
          <a:xfrm>
            <a:off x="9764261" y="908770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RECRUITS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FB52297-C610-344F-96B1-C7CE0CA8B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 rot="331140">
            <a:off x="3700085" y="2376664"/>
            <a:ext cx="436193" cy="5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148C47-E5CC-044A-BB45-A9352DD4C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0" t="31892" r="89449" b="58199"/>
          <a:stretch/>
        </p:blipFill>
        <p:spPr>
          <a:xfrm>
            <a:off x="2233522" y="3063433"/>
            <a:ext cx="475654" cy="52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486F4-E7BE-0743-88EC-756A5CA90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3" t="31892" r="83044" b="59099"/>
          <a:stretch/>
        </p:blipFill>
        <p:spPr>
          <a:xfrm>
            <a:off x="3008865" y="2801823"/>
            <a:ext cx="376718" cy="523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67AB8-67D7-1842-8B83-B10C579A0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>
            <a:off x="4395413" y="2101714"/>
            <a:ext cx="487655" cy="58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3310E-D55E-054C-9165-ACF3A9170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1385185">
            <a:off x="5177264" y="1789684"/>
            <a:ext cx="583237" cy="64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1069F-5751-434F-8408-B8456312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5725008">
            <a:off x="6750694" y="2651301"/>
            <a:ext cx="465770" cy="613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5F5E61-25BC-8249-91BF-75DB297E9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7364707" y="3122787"/>
            <a:ext cx="690458" cy="490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E22478-8684-BA45-8748-30CE49913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8087234" y="3143534"/>
            <a:ext cx="618998" cy="469842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CAF6BB9-4B91-214D-B02F-625FA82F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08876"/>
              </p:ext>
            </p:extLst>
          </p:nvPr>
        </p:nvGraphicFramePr>
        <p:xfrm>
          <a:off x="2177548" y="4032010"/>
          <a:ext cx="95490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40">
                  <a:extLst>
                    <a:ext uri="{9D8B030D-6E8A-4147-A177-3AD203B41FA5}">
                      <a16:colId xmlns:a16="http://schemas.microsoft.com/office/drawing/2014/main" val="135724805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67985169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05561187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59001914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104203870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77433617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6097013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1262170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46530436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470759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8432013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74461681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442854498"/>
                    </a:ext>
                  </a:extLst>
                </a:gridCol>
              </a:tblGrid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92447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02223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903900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78521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26885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127194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345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EC2DFE-D2A0-3D46-9C68-6E6B03E7DDEA}"/>
              </a:ext>
            </a:extLst>
          </p:cNvPr>
          <p:cNvSpPr txBox="1"/>
          <p:nvPr/>
        </p:nvSpPr>
        <p:spPr>
          <a:xfrm>
            <a:off x="796737" y="4032010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Respirometry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75845-A410-BE42-9D88-64417577F237}"/>
              </a:ext>
            </a:extLst>
          </p:cNvPr>
          <p:cNvSpPr txBox="1"/>
          <p:nvPr/>
        </p:nvSpPr>
        <p:spPr>
          <a:xfrm>
            <a:off x="920307" y="443154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Cell Density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C92BE-B4BC-7E43-B7B4-17C51FA43D63}"/>
              </a:ext>
            </a:extLst>
          </p:cNvPr>
          <p:cNvSpPr txBox="1"/>
          <p:nvPr/>
        </p:nvSpPr>
        <p:spPr>
          <a:xfrm>
            <a:off x="1556953" y="48310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4D4A9-8867-5E4E-AE98-91D166FB9BD3}"/>
              </a:ext>
            </a:extLst>
          </p:cNvPr>
          <p:cNvSpPr txBox="1"/>
          <p:nvPr/>
        </p:nvSpPr>
        <p:spPr>
          <a:xfrm>
            <a:off x="759869" y="515828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Metabolomics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C9A3E-C54A-0546-8A1C-477DB8862A7A}"/>
              </a:ext>
            </a:extLst>
          </p:cNvPr>
          <p:cNvSpPr txBox="1"/>
          <p:nvPr/>
        </p:nvSpPr>
        <p:spPr>
          <a:xfrm>
            <a:off x="504796" y="5521331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Gene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08B80-1EBB-8647-A608-44E8BFA69524}"/>
              </a:ext>
            </a:extLst>
          </p:cNvPr>
          <p:cNvSpPr txBox="1"/>
          <p:nvPr/>
        </p:nvSpPr>
        <p:spPr>
          <a:xfrm>
            <a:off x="811966" y="58843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Bacterial 16S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D8B6BF-F941-6D44-A573-68D4B317EB5D}"/>
              </a:ext>
            </a:extLst>
          </p:cNvPr>
          <p:cNvSpPr txBox="1"/>
          <p:nvPr/>
        </p:nvSpPr>
        <p:spPr>
          <a:xfrm>
            <a:off x="102941" y="6249411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Symbiodiniaceae ITS2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3E2F9-D317-CF49-8A77-EE5268DF0402}"/>
              </a:ext>
            </a:extLst>
          </p:cNvPr>
          <p:cNvSpPr txBox="1"/>
          <p:nvPr/>
        </p:nvSpPr>
        <p:spPr>
          <a:xfrm>
            <a:off x="445116" y="3473648"/>
            <a:ext cx="1902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Hours Post-Fertilization (hpf)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43B4C-EBCE-E941-BAD1-842049C8EC5B}"/>
              </a:ext>
            </a:extLst>
          </p:cNvPr>
          <p:cNvSpPr txBox="1"/>
          <p:nvPr/>
        </p:nvSpPr>
        <p:spPr>
          <a:xfrm>
            <a:off x="2177548" y="36996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078D4-3145-0A43-AD3F-3BA530CB5C3A}"/>
              </a:ext>
            </a:extLst>
          </p:cNvPr>
          <p:cNvSpPr txBox="1"/>
          <p:nvPr/>
        </p:nvSpPr>
        <p:spPr>
          <a:xfrm>
            <a:off x="2910012" y="37037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886C2-F289-6349-A4B7-C7B753F387E4}"/>
              </a:ext>
            </a:extLst>
          </p:cNvPr>
          <p:cNvSpPr txBox="1"/>
          <p:nvPr/>
        </p:nvSpPr>
        <p:spPr>
          <a:xfrm>
            <a:off x="3642476" y="3703757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8EE81-B3F3-2546-8DBE-34ABD4CB0808}"/>
              </a:ext>
            </a:extLst>
          </p:cNvPr>
          <p:cNvSpPr txBox="1"/>
          <p:nvPr/>
        </p:nvSpPr>
        <p:spPr>
          <a:xfrm>
            <a:off x="4408588" y="3698136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EADE58-E110-BF47-8BC9-39D50ED08208}"/>
              </a:ext>
            </a:extLst>
          </p:cNvPr>
          <p:cNvSpPr txBox="1"/>
          <p:nvPr/>
        </p:nvSpPr>
        <p:spPr>
          <a:xfrm>
            <a:off x="5174700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B83E72-95AF-F348-8A6E-0C757065E3A2}"/>
              </a:ext>
            </a:extLst>
          </p:cNvPr>
          <p:cNvSpPr txBox="1"/>
          <p:nvPr/>
        </p:nvSpPr>
        <p:spPr>
          <a:xfrm>
            <a:off x="5863896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25D89-887D-1C4A-A02A-6682F1DAE421}"/>
              </a:ext>
            </a:extLst>
          </p:cNvPr>
          <p:cNvSpPr txBox="1"/>
          <p:nvPr/>
        </p:nvSpPr>
        <p:spPr>
          <a:xfrm>
            <a:off x="7341154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183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8F9E8-B0E5-1348-8C1B-CCDF9938778F}"/>
              </a:ext>
            </a:extLst>
          </p:cNvPr>
          <p:cNvSpPr txBox="1"/>
          <p:nvPr/>
        </p:nvSpPr>
        <p:spPr>
          <a:xfrm>
            <a:off x="9532419" y="3694444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231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5350C-686D-2143-9D9E-B052A860D74C}"/>
              </a:ext>
            </a:extLst>
          </p:cNvPr>
          <p:cNvSpPr txBox="1"/>
          <p:nvPr/>
        </p:nvSpPr>
        <p:spPr>
          <a:xfrm>
            <a:off x="11009677" y="3694443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84C998-D5E7-FA40-8DD4-31EE985B5852}"/>
              </a:ext>
            </a:extLst>
          </p:cNvPr>
          <p:cNvCxnSpPr/>
          <p:nvPr/>
        </p:nvCxnSpPr>
        <p:spPr>
          <a:xfrm>
            <a:off x="6697362" y="3657602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6F4FB2-27E5-8D42-B772-89951CDE12DA}"/>
              </a:ext>
            </a:extLst>
          </p:cNvPr>
          <p:cNvCxnSpPr/>
          <p:nvPr/>
        </p:nvCxnSpPr>
        <p:spPr>
          <a:xfrm>
            <a:off x="8902224" y="3649366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60D67E3-F3A9-6347-8757-27F05B8F1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5400000">
            <a:off x="5917651" y="1939257"/>
            <a:ext cx="583237" cy="642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B1CAB9-B0F9-3847-8F0D-7EFCD64F4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4515135">
            <a:off x="8940413" y="2952138"/>
            <a:ext cx="465770" cy="613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9B534D-C3B4-424A-8FD2-05C32DFD7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9488513" y="3150227"/>
            <a:ext cx="686457" cy="4877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FD8770-282B-C94D-A934-39EADCF67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0245190" y="3155526"/>
            <a:ext cx="618998" cy="4698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9C97CA-CD72-E244-970B-E2E61C7DC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1051447" y="3170697"/>
            <a:ext cx="618998" cy="4698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B501A2-B9EC-A34F-8AFE-5EA703331489}"/>
              </a:ext>
            </a:extLst>
          </p:cNvPr>
          <p:cNvSpPr txBox="1"/>
          <p:nvPr/>
        </p:nvSpPr>
        <p:spPr>
          <a:xfrm>
            <a:off x="1962401" y="104727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ADB495-D22B-9C4D-B3B4-68A8D521ED6C}"/>
              </a:ext>
            </a:extLst>
          </p:cNvPr>
          <p:cNvSpPr txBox="1"/>
          <p:nvPr/>
        </p:nvSpPr>
        <p:spPr>
          <a:xfrm>
            <a:off x="3246652" y="1039729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EMBRYOS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0ED6E2-9703-E54D-A7BF-14F1E14CD590}"/>
              </a:ext>
            </a:extLst>
          </p:cNvPr>
          <p:cNvSpPr txBox="1"/>
          <p:nvPr/>
        </p:nvSpPr>
        <p:spPr>
          <a:xfrm>
            <a:off x="5653091" y="1047658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D3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C12BE3-4793-9349-9F84-D47D43EA2095}"/>
              </a:ext>
            </a:extLst>
          </p:cNvPr>
          <p:cNvSpPr txBox="1"/>
          <p:nvPr/>
        </p:nvSpPr>
        <p:spPr>
          <a:xfrm>
            <a:off x="7429027" y="915317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METAMORPHOSED POLYPS</a:t>
            </a:r>
            <a:endParaRPr lang="en-US" b="1" dirty="0">
              <a:solidFill>
                <a:srgbClr val="0077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10F7C6-A4B4-3644-AD9A-30372C01CF75}"/>
              </a:ext>
            </a:extLst>
          </p:cNvPr>
          <p:cNvSpPr txBox="1"/>
          <p:nvPr/>
        </p:nvSpPr>
        <p:spPr>
          <a:xfrm>
            <a:off x="9764261" y="908770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RECRUITS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FB52297-C610-344F-96B1-C7CE0CA8B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 rot="331140">
            <a:off x="3700085" y="2376664"/>
            <a:ext cx="436193" cy="5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9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402;ga6aa591836_0_205">
            <a:extLst>
              <a:ext uri="{FF2B5EF4-FFF2-40B4-BE49-F238E27FC236}">
                <a16:creationId xmlns:a16="http://schemas.microsoft.com/office/drawing/2014/main" id="{D2CE3364-EC82-6E3D-6586-C61CD5776F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98705" y="1689271"/>
            <a:ext cx="467369" cy="640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FB6463-663B-B76E-9C49-D355327C0E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58307" t="29369" r="33339" b="56397"/>
          <a:stretch/>
        </p:blipFill>
        <p:spPr>
          <a:xfrm rot="4795619">
            <a:off x="2364938" y="864356"/>
            <a:ext cx="2733400" cy="3598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E45D9-2CD9-3C5E-C86D-AA5526FCF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11943" t="31892" r="83044" b="59099"/>
          <a:stretch/>
        </p:blipFill>
        <p:spPr>
          <a:xfrm>
            <a:off x="1451991" y="3760878"/>
            <a:ext cx="597527" cy="82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1D0C1-7DEA-85A0-43B7-FEFBD2AD0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2410" t="30090" r="60350" b="58739"/>
          <a:stretch/>
        </p:blipFill>
        <p:spPr>
          <a:xfrm rot="1915630">
            <a:off x="2167381" y="3658092"/>
            <a:ext cx="611686" cy="7293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5188C3-ECF1-7E93-6432-8B7558C80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38" b="47270"/>
          <a:stretch/>
        </p:blipFill>
        <p:spPr bwMode="auto">
          <a:xfrm>
            <a:off x="-374401" y="4225709"/>
            <a:ext cx="2024960" cy="27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5BB168-C394-490D-6A07-7B8D9999E3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70699" t="30991" r="18719" b="59279"/>
          <a:stretch/>
        </p:blipFill>
        <p:spPr>
          <a:xfrm>
            <a:off x="3937931" y="5906993"/>
            <a:ext cx="879614" cy="6249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D06F43-1A2F-2884-B22F-B5CDED550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</a:blip>
          <a:srcRect l="86710" t="30270" r="1733" b="58378"/>
          <a:stretch/>
        </p:blipFill>
        <p:spPr>
          <a:xfrm>
            <a:off x="4865618" y="6176817"/>
            <a:ext cx="879614" cy="6676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52A7C-DE09-A7DD-41A9-9429325BB2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43688" t="30811" r="48097" b="57478"/>
          <a:stretch/>
        </p:blipFill>
        <p:spPr>
          <a:xfrm rot="6462810">
            <a:off x="2846635" y="3823263"/>
            <a:ext cx="670472" cy="738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DC6513-6F12-B5D2-F16E-3A047010EB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58307" t="29369" r="33339" b="56397"/>
          <a:stretch/>
        </p:blipFill>
        <p:spPr>
          <a:xfrm rot="4389534">
            <a:off x="3314826" y="4501617"/>
            <a:ext cx="696458" cy="9170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E46E1E-8364-B566-D3DA-C8ACD23C80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58307" t="29369" r="33339" b="56397"/>
          <a:stretch/>
        </p:blipFill>
        <p:spPr>
          <a:xfrm rot="11268575">
            <a:off x="3287459" y="5216748"/>
            <a:ext cx="696458" cy="9170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51683E-E9DB-CC0E-22EC-CAF3D7F9310F}"/>
              </a:ext>
            </a:extLst>
          </p:cNvPr>
          <p:cNvSpPr txBox="1"/>
          <p:nvPr/>
        </p:nvSpPr>
        <p:spPr>
          <a:xfrm>
            <a:off x="13096" y="3258540"/>
            <a:ext cx="29546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Symbiont Acquisition	</a:t>
            </a:r>
            <a:endParaRPr lang="en-US" b="1" u="sng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A1A61-CCC1-17D2-3CA5-3E562E56D3A9}"/>
              </a:ext>
            </a:extLst>
          </p:cNvPr>
          <p:cNvSpPr txBox="1"/>
          <p:nvPr/>
        </p:nvSpPr>
        <p:spPr>
          <a:xfrm>
            <a:off x="1750754" y="30245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Capacity for Autotrophy		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Symbiont population growth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Photosynthetic rates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Nitrogen cycling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ABD1C3-4F1C-A2FE-7917-50AB53638823}"/>
              </a:ext>
            </a:extLst>
          </p:cNvPr>
          <p:cNvSpPr/>
          <p:nvPr/>
        </p:nvSpPr>
        <p:spPr>
          <a:xfrm>
            <a:off x="4377738" y="2108421"/>
            <a:ext cx="539975" cy="3058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E3EF3A-96CF-EF27-E40B-4E0626E7868A}"/>
              </a:ext>
            </a:extLst>
          </p:cNvPr>
          <p:cNvSpPr txBox="1"/>
          <p:nvPr/>
        </p:nvSpPr>
        <p:spPr>
          <a:xfrm>
            <a:off x="4668007" y="4232640"/>
            <a:ext cx="4578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Demand for Autotrophy		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Development, growth &amp; calcification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Host respiratory demand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Depletion of energy reserves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Metabolism of photosynthates</a:t>
            </a:r>
          </a:p>
          <a:p>
            <a:endParaRPr lang="en-US" u="sng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6EAD89-D162-4EF6-D412-EBAE5003CE46}"/>
              </a:ext>
            </a:extLst>
          </p:cNvPr>
          <p:cNvSpPr txBox="1"/>
          <p:nvPr/>
        </p:nvSpPr>
        <p:spPr>
          <a:xfrm>
            <a:off x="8386411" y="2601988"/>
            <a:ext cx="387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Nutritional Exchange 		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Membrane transport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Cell signaling &amp; communication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Regulation of cell density 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Ion transport</a:t>
            </a:r>
          </a:p>
        </p:txBody>
      </p:sp>
      <p:sp>
        <p:nvSpPr>
          <p:cNvPr id="1028" name="Freeform 1027">
            <a:extLst>
              <a:ext uri="{FF2B5EF4-FFF2-40B4-BE49-F238E27FC236}">
                <a16:creationId xmlns:a16="http://schemas.microsoft.com/office/drawing/2014/main" id="{A8F979D1-3A4E-B6FD-77B6-E9F20BF89DC3}"/>
              </a:ext>
            </a:extLst>
          </p:cNvPr>
          <p:cNvSpPr/>
          <p:nvPr/>
        </p:nvSpPr>
        <p:spPr>
          <a:xfrm>
            <a:off x="359229" y="4392386"/>
            <a:ext cx="734785" cy="1404257"/>
          </a:xfrm>
          <a:custGeom>
            <a:avLst/>
            <a:gdLst>
              <a:gd name="connsiteX0" fmla="*/ 0 w 734785"/>
              <a:gd name="connsiteY0" fmla="*/ 1404257 h 1404257"/>
              <a:gd name="connsiteX1" fmla="*/ 130628 w 734785"/>
              <a:gd name="connsiteY1" fmla="*/ 653143 h 1404257"/>
              <a:gd name="connsiteX2" fmla="*/ 734785 w 734785"/>
              <a:gd name="connsiteY2" fmla="*/ 0 h 140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785" h="1404257">
                <a:moveTo>
                  <a:pt x="0" y="1404257"/>
                </a:moveTo>
                <a:cubicBezTo>
                  <a:pt x="4082" y="1145721"/>
                  <a:pt x="8164" y="887186"/>
                  <a:pt x="130628" y="653143"/>
                </a:cubicBezTo>
                <a:cubicBezTo>
                  <a:pt x="253092" y="419100"/>
                  <a:pt x="585106" y="152400"/>
                  <a:pt x="734785" y="0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1" name="Freeform 1030">
            <a:extLst>
              <a:ext uri="{FF2B5EF4-FFF2-40B4-BE49-F238E27FC236}">
                <a16:creationId xmlns:a16="http://schemas.microsoft.com/office/drawing/2014/main" id="{C7289380-335C-39C3-9019-994565D89DBA}"/>
              </a:ext>
            </a:extLst>
          </p:cNvPr>
          <p:cNvSpPr/>
          <p:nvPr/>
        </p:nvSpPr>
        <p:spPr>
          <a:xfrm>
            <a:off x="4143442" y="4784271"/>
            <a:ext cx="1359287" cy="1110343"/>
          </a:xfrm>
          <a:custGeom>
            <a:avLst/>
            <a:gdLst>
              <a:gd name="connsiteX0" fmla="*/ 36672 w 1359287"/>
              <a:gd name="connsiteY0" fmla="*/ 0 h 1110343"/>
              <a:gd name="connsiteX1" fmla="*/ 20344 w 1359287"/>
              <a:gd name="connsiteY1" fmla="*/ 522515 h 1110343"/>
              <a:gd name="connsiteX2" fmla="*/ 281601 w 1359287"/>
              <a:gd name="connsiteY2" fmla="*/ 881743 h 1110343"/>
              <a:gd name="connsiteX3" fmla="*/ 755129 w 1359287"/>
              <a:gd name="connsiteY3" fmla="*/ 1028700 h 1110343"/>
              <a:gd name="connsiteX4" fmla="*/ 1359287 w 1359287"/>
              <a:gd name="connsiteY4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287" h="1110343">
                <a:moveTo>
                  <a:pt x="36672" y="0"/>
                </a:moveTo>
                <a:cubicBezTo>
                  <a:pt x="8097" y="187779"/>
                  <a:pt x="-20478" y="375558"/>
                  <a:pt x="20344" y="522515"/>
                </a:cubicBezTo>
                <a:cubicBezTo>
                  <a:pt x="61166" y="669472"/>
                  <a:pt x="159137" y="797379"/>
                  <a:pt x="281601" y="881743"/>
                </a:cubicBezTo>
                <a:cubicBezTo>
                  <a:pt x="404065" y="966107"/>
                  <a:pt x="575515" y="990600"/>
                  <a:pt x="755129" y="1028700"/>
                </a:cubicBezTo>
                <a:cubicBezTo>
                  <a:pt x="934743" y="1066800"/>
                  <a:pt x="1147015" y="1088571"/>
                  <a:pt x="1359287" y="111034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2" name="Freeform 1031">
            <a:extLst>
              <a:ext uri="{FF2B5EF4-FFF2-40B4-BE49-F238E27FC236}">
                <a16:creationId xmlns:a16="http://schemas.microsoft.com/office/drawing/2014/main" id="{6C4F9A92-B272-3511-73E2-8C6A15F9D49D}"/>
              </a:ext>
            </a:extLst>
          </p:cNvPr>
          <p:cNvSpPr/>
          <p:nvPr/>
        </p:nvSpPr>
        <p:spPr>
          <a:xfrm>
            <a:off x="2384189" y="4973139"/>
            <a:ext cx="930728" cy="265033"/>
          </a:xfrm>
          <a:custGeom>
            <a:avLst/>
            <a:gdLst>
              <a:gd name="connsiteX0" fmla="*/ 0 w 930728"/>
              <a:gd name="connsiteY0" fmla="*/ 0 h 265033"/>
              <a:gd name="connsiteX1" fmla="*/ 408214 w 930728"/>
              <a:gd name="connsiteY1" fmla="*/ 261258 h 265033"/>
              <a:gd name="connsiteX2" fmla="*/ 930728 w 930728"/>
              <a:gd name="connsiteY2" fmla="*/ 130629 h 26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728" h="265033">
                <a:moveTo>
                  <a:pt x="0" y="0"/>
                </a:moveTo>
                <a:cubicBezTo>
                  <a:pt x="126546" y="119743"/>
                  <a:pt x="253093" y="239487"/>
                  <a:pt x="408214" y="261258"/>
                </a:cubicBezTo>
                <a:cubicBezTo>
                  <a:pt x="563335" y="283029"/>
                  <a:pt x="747031" y="206829"/>
                  <a:pt x="930728" y="130629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734EEB4A-E1A8-D52D-72D7-D84A3352BE13}"/>
              </a:ext>
            </a:extLst>
          </p:cNvPr>
          <p:cNvSpPr txBox="1"/>
          <p:nvPr/>
        </p:nvSpPr>
        <p:spPr>
          <a:xfrm>
            <a:off x="6000486" y="2478376"/>
            <a:ext cx="1121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Gastrodermis</a:t>
            </a:r>
          </a:p>
        </p:txBody>
      </p:sp>
      <p:pic>
        <p:nvPicPr>
          <p:cNvPr id="1052" name="Picture 4" descr="Symbiodinium - Wikiwand">
            <a:extLst>
              <a:ext uri="{FF2B5EF4-FFF2-40B4-BE49-F238E27FC236}">
                <a16:creationId xmlns:a16="http://schemas.microsoft.com/office/drawing/2014/main" id="{B1A99BE4-3DDD-BC3F-0DCE-AD493EB3D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6147410" y="2209421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Google Shape;370;ga6aa591836_0_205">
            <a:extLst>
              <a:ext uri="{FF2B5EF4-FFF2-40B4-BE49-F238E27FC236}">
                <a16:creationId xmlns:a16="http://schemas.microsoft.com/office/drawing/2014/main" id="{B226CA13-3FA9-1282-374E-0431FE029E28}"/>
              </a:ext>
            </a:extLst>
          </p:cNvPr>
          <p:cNvSpPr/>
          <p:nvPr/>
        </p:nvSpPr>
        <p:spPr>
          <a:xfrm>
            <a:off x="5746746" y="2160283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370;ga6aa591836_0_205">
            <a:extLst>
              <a:ext uri="{FF2B5EF4-FFF2-40B4-BE49-F238E27FC236}">
                <a16:creationId xmlns:a16="http://schemas.microsoft.com/office/drawing/2014/main" id="{3D3C149C-DC33-E3A6-DEC5-17EAABE65F90}"/>
              </a:ext>
            </a:extLst>
          </p:cNvPr>
          <p:cNvSpPr/>
          <p:nvPr/>
        </p:nvSpPr>
        <p:spPr>
          <a:xfrm>
            <a:off x="6094312" y="2154862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370;ga6aa591836_0_205">
            <a:extLst>
              <a:ext uri="{FF2B5EF4-FFF2-40B4-BE49-F238E27FC236}">
                <a16:creationId xmlns:a16="http://schemas.microsoft.com/office/drawing/2014/main" id="{02725ACE-65F9-3A33-631F-6B6FF411E01F}"/>
              </a:ext>
            </a:extLst>
          </p:cNvPr>
          <p:cNvSpPr/>
          <p:nvPr/>
        </p:nvSpPr>
        <p:spPr>
          <a:xfrm>
            <a:off x="6442100" y="2142486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370;ga6aa591836_0_205">
            <a:extLst>
              <a:ext uri="{FF2B5EF4-FFF2-40B4-BE49-F238E27FC236}">
                <a16:creationId xmlns:a16="http://schemas.microsoft.com/office/drawing/2014/main" id="{AFF1C397-C7E3-8A8F-1073-FD801920D08B}"/>
              </a:ext>
            </a:extLst>
          </p:cNvPr>
          <p:cNvSpPr/>
          <p:nvPr/>
        </p:nvSpPr>
        <p:spPr>
          <a:xfrm>
            <a:off x="6789888" y="2171157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370;ga6aa591836_0_205">
            <a:extLst>
              <a:ext uri="{FF2B5EF4-FFF2-40B4-BE49-F238E27FC236}">
                <a16:creationId xmlns:a16="http://schemas.microsoft.com/office/drawing/2014/main" id="{05E66AB3-BE39-2631-3398-E8BE86CCE45A}"/>
              </a:ext>
            </a:extLst>
          </p:cNvPr>
          <p:cNvSpPr/>
          <p:nvPr/>
        </p:nvSpPr>
        <p:spPr>
          <a:xfrm>
            <a:off x="7137898" y="2163750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8" name="Picture 4" descr="Symbiodinium - Wikiwand">
            <a:extLst>
              <a:ext uri="{FF2B5EF4-FFF2-40B4-BE49-F238E27FC236}">
                <a16:creationId xmlns:a16="http://schemas.microsoft.com/office/drawing/2014/main" id="{09369693-CD76-62C9-A5AB-707522E57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6820926" y="2261957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4" descr="Symbiodinium - Wikiwand">
            <a:extLst>
              <a:ext uri="{FF2B5EF4-FFF2-40B4-BE49-F238E27FC236}">
                <a16:creationId xmlns:a16="http://schemas.microsoft.com/office/drawing/2014/main" id="{1AB638AC-2F30-278A-CA22-D7B4F480E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5760302" y="2213818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4" descr="Symbiodinium - Wikiwand">
            <a:extLst>
              <a:ext uri="{FF2B5EF4-FFF2-40B4-BE49-F238E27FC236}">
                <a16:creationId xmlns:a16="http://schemas.microsoft.com/office/drawing/2014/main" id="{EA95FF3E-D94B-12FE-57C6-CE0867F17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6453148" y="2236803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4" descr="Symbiodinium - Wikiwand">
            <a:extLst>
              <a:ext uri="{FF2B5EF4-FFF2-40B4-BE49-F238E27FC236}">
                <a16:creationId xmlns:a16="http://schemas.microsoft.com/office/drawing/2014/main" id="{7D27CC66-532D-1555-2459-0660683DC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7169158" y="2190157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34FB8921-8375-158F-BF1D-F2F8CBA29B4E}"/>
              </a:ext>
            </a:extLst>
          </p:cNvPr>
          <p:cNvCxnSpPr>
            <a:cxnSpLocks/>
          </p:cNvCxnSpPr>
          <p:nvPr/>
        </p:nvCxnSpPr>
        <p:spPr>
          <a:xfrm flipH="1" flipV="1">
            <a:off x="5724401" y="2765358"/>
            <a:ext cx="8886" cy="420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14BFED19-BE53-FE39-739F-618117B01C52}"/>
              </a:ext>
            </a:extLst>
          </p:cNvPr>
          <p:cNvGrpSpPr/>
          <p:nvPr/>
        </p:nvGrpSpPr>
        <p:grpSpPr>
          <a:xfrm>
            <a:off x="1887539" y="4670319"/>
            <a:ext cx="420327" cy="326649"/>
            <a:chOff x="8125793" y="5914633"/>
            <a:chExt cx="730973" cy="605925"/>
          </a:xfrm>
        </p:grpSpPr>
        <p:pic>
          <p:nvPicPr>
            <p:cNvPr id="1066" name="Picture 4" descr="Symbiodinium - Wikiwand">
              <a:extLst>
                <a:ext uri="{FF2B5EF4-FFF2-40B4-BE49-F238E27FC236}">
                  <a16:creationId xmlns:a16="http://schemas.microsoft.com/office/drawing/2014/main" id="{38902CA1-B7E2-A094-40D0-710D6E912C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125793" y="594267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4" descr="Symbiodinium - Wikiwand">
              <a:extLst>
                <a:ext uri="{FF2B5EF4-FFF2-40B4-BE49-F238E27FC236}">
                  <a16:creationId xmlns:a16="http://schemas.microsoft.com/office/drawing/2014/main" id="{096349F8-932D-3C78-EA18-E84B498D0C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421970" y="591463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" descr="Symbiodinium - Wikiwand">
              <a:extLst>
                <a:ext uri="{FF2B5EF4-FFF2-40B4-BE49-F238E27FC236}">
                  <a16:creationId xmlns:a16="http://schemas.microsoft.com/office/drawing/2014/main" id="{C5405584-2998-7599-5509-14046CAC0A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285695" y="6246170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9" name="Picture 4" descr="Symbiodinium - Wikiwand">
              <a:extLst>
                <a:ext uri="{FF2B5EF4-FFF2-40B4-BE49-F238E27FC236}">
                  <a16:creationId xmlns:a16="http://schemas.microsoft.com/office/drawing/2014/main" id="{AB536F5E-2E2F-69F2-654C-2794F9CE7A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584216" y="6176817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1" name="TextBox 1070">
            <a:extLst>
              <a:ext uri="{FF2B5EF4-FFF2-40B4-BE49-F238E27FC236}">
                <a16:creationId xmlns:a16="http://schemas.microsoft.com/office/drawing/2014/main" id="{23E0CB35-D1D5-3403-5D0E-DD5D2DAE726D}"/>
              </a:ext>
            </a:extLst>
          </p:cNvPr>
          <p:cNvSpPr txBox="1"/>
          <p:nvPr/>
        </p:nvSpPr>
        <p:spPr>
          <a:xfrm rot="1100599">
            <a:off x="2193071" y="5236330"/>
            <a:ext cx="105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Horizontal 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Transmission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A8E00898-947E-7236-5FAD-7F15A6CAA8CB}"/>
              </a:ext>
            </a:extLst>
          </p:cNvPr>
          <p:cNvSpPr txBox="1"/>
          <p:nvPr/>
        </p:nvSpPr>
        <p:spPr>
          <a:xfrm rot="18386545">
            <a:off x="-123760" y="4454602"/>
            <a:ext cx="105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Vertical 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Transmission</a:t>
            </a:r>
          </a:p>
        </p:txBody>
      </p: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ED033C3B-03DC-249E-7F7C-08170D5BC927}"/>
              </a:ext>
            </a:extLst>
          </p:cNvPr>
          <p:cNvGrpSpPr/>
          <p:nvPr/>
        </p:nvGrpSpPr>
        <p:grpSpPr>
          <a:xfrm>
            <a:off x="575681" y="5346246"/>
            <a:ext cx="420327" cy="326649"/>
            <a:chOff x="8125793" y="5914633"/>
            <a:chExt cx="730973" cy="605925"/>
          </a:xfrm>
        </p:grpSpPr>
        <p:pic>
          <p:nvPicPr>
            <p:cNvPr id="1074" name="Picture 4" descr="Symbiodinium - Wikiwand">
              <a:extLst>
                <a:ext uri="{FF2B5EF4-FFF2-40B4-BE49-F238E27FC236}">
                  <a16:creationId xmlns:a16="http://schemas.microsoft.com/office/drawing/2014/main" id="{E4FA40D1-FCF6-4D79-D567-EBBAA68A9C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125793" y="594267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" name="Picture 4" descr="Symbiodinium - Wikiwand">
              <a:extLst>
                <a:ext uri="{FF2B5EF4-FFF2-40B4-BE49-F238E27FC236}">
                  <a16:creationId xmlns:a16="http://schemas.microsoft.com/office/drawing/2014/main" id="{C1082CE6-755A-36C7-C7B8-DDAA92FDA4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421970" y="591463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4" descr="Symbiodinium - Wikiwand">
              <a:extLst>
                <a:ext uri="{FF2B5EF4-FFF2-40B4-BE49-F238E27FC236}">
                  <a16:creationId xmlns:a16="http://schemas.microsoft.com/office/drawing/2014/main" id="{C5F7EA54-C82B-D411-0B4C-419776A48B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285695" y="6246170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7" name="Picture 4" descr="Symbiodinium - Wikiwand">
              <a:extLst>
                <a:ext uri="{FF2B5EF4-FFF2-40B4-BE49-F238E27FC236}">
                  <a16:creationId xmlns:a16="http://schemas.microsoft.com/office/drawing/2014/main" id="{0C8E9F25-8DBF-CB7C-994C-41141D5C03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584216" y="6176817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8" name="Google Shape;370;ga6aa591836_0_205">
            <a:extLst>
              <a:ext uri="{FF2B5EF4-FFF2-40B4-BE49-F238E27FC236}">
                <a16:creationId xmlns:a16="http://schemas.microsoft.com/office/drawing/2014/main" id="{7F9ECBE8-0B6D-148A-FDB0-4CC6EAA7593D}"/>
              </a:ext>
            </a:extLst>
          </p:cNvPr>
          <p:cNvSpPr/>
          <p:nvPr/>
        </p:nvSpPr>
        <p:spPr>
          <a:xfrm>
            <a:off x="5546996" y="1368575"/>
            <a:ext cx="2084741" cy="194235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7C527EAD-DDF6-492D-B57C-740FE95414F2}"/>
              </a:ext>
            </a:extLst>
          </p:cNvPr>
          <p:cNvCxnSpPr>
            <a:cxnSpLocks/>
          </p:cNvCxnSpPr>
          <p:nvPr/>
        </p:nvCxnSpPr>
        <p:spPr>
          <a:xfrm flipV="1">
            <a:off x="4377738" y="1460463"/>
            <a:ext cx="1301427" cy="629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D7891DD7-7E5B-7F42-7BF9-D69078A57347}"/>
              </a:ext>
            </a:extLst>
          </p:cNvPr>
          <p:cNvCxnSpPr>
            <a:cxnSpLocks/>
          </p:cNvCxnSpPr>
          <p:nvPr/>
        </p:nvCxnSpPr>
        <p:spPr>
          <a:xfrm>
            <a:off x="4357294" y="2402099"/>
            <a:ext cx="1277257" cy="784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C5EDD976-804E-603B-32DD-EDCE821E6C6A}"/>
              </a:ext>
            </a:extLst>
          </p:cNvPr>
          <p:cNvCxnSpPr>
            <a:cxnSpLocks/>
          </p:cNvCxnSpPr>
          <p:nvPr/>
        </p:nvCxnSpPr>
        <p:spPr>
          <a:xfrm flipV="1">
            <a:off x="7433112" y="753935"/>
            <a:ext cx="1425820" cy="1415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8ABD2C19-9DEC-EEC9-385C-E6FED81700BD}"/>
              </a:ext>
            </a:extLst>
          </p:cNvPr>
          <p:cNvCxnSpPr>
            <a:cxnSpLocks/>
          </p:cNvCxnSpPr>
          <p:nvPr/>
        </p:nvCxnSpPr>
        <p:spPr>
          <a:xfrm flipV="1">
            <a:off x="7457282" y="2446633"/>
            <a:ext cx="1535784" cy="8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Google Shape;370;ga6aa591836_0_205">
            <a:extLst>
              <a:ext uri="{FF2B5EF4-FFF2-40B4-BE49-F238E27FC236}">
                <a16:creationId xmlns:a16="http://schemas.microsoft.com/office/drawing/2014/main" id="{D7BA81FB-1A31-153B-5457-B91E0E94FBCE}"/>
              </a:ext>
            </a:extLst>
          </p:cNvPr>
          <p:cNvSpPr/>
          <p:nvPr/>
        </p:nvSpPr>
        <p:spPr>
          <a:xfrm>
            <a:off x="8730183" y="648696"/>
            <a:ext cx="2424354" cy="181720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F04CE67D-C93C-0367-9765-73B186C31B9D}"/>
              </a:ext>
            </a:extLst>
          </p:cNvPr>
          <p:cNvGrpSpPr/>
          <p:nvPr/>
        </p:nvGrpSpPr>
        <p:grpSpPr>
          <a:xfrm>
            <a:off x="8916273" y="717238"/>
            <a:ext cx="961802" cy="1044197"/>
            <a:chOff x="8947548" y="1600718"/>
            <a:chExt cx="590599" cy="640281"/>
          </a:xfrm>
        </p:grpSpPr>
        <p:pic>
          <p:nvPicPr>
            <p:cNvPr id="1090" name="Picture 4" descr="Symbiodinium - Wikiwand">
              <a:extLst>
                <a:ext uri="{FF2B5EF4-FFF2-40B4-BE49-F238E27FC236}">
                  <a16:creationId xmlns:a16="http://schemas.microsoft.com/office/drawing/2014/main" id="{AE422073-07AD-7DBF-3D51-4DB4533EA1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990597" y="1665492"/>
              <a:ext cx="503097" cy="506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2" name="Google Shape;396;ga6aa591836_0_205">
              <a:extLst>
                <a:ext uri="{FF2B5EF4-FFF2-40B4-BE49-F238E27FC236}">
                  <a16:creationId xmlns:a16="http://schemas.microsoft.com/office/drawing/2014/main" id="{955F362B-7399-F654-F198-DDDC1DE5675D}"/>
                </a:ext>
              </a:extLst>
            </p:cNvPr>
            <p:cNvSpPr/>
            <p:nvPr/>
          </p:nvSpPr>
          <p:spPr>
            <a:xfrm>
              <a:off x="8947548" y="1600718"/>
              <a:ext cx="590599" cy="640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9" name="TextBox 1098">
            <a:extLst>
              <a:ext uri="{FF2B5EF4-FFF2-40B4-BE49-F238E27FC236}">
                <a16:creationId xmlns:a16="http://schemas.microsoft.com/office/drawing/2014/main" id="{6032AA3C-1238-A88D-0A3C-40D2702F2DD9}"/>
              </a:ext>
            </a:extLst>
          </p:cNvPr>
          <p:cNvSpPr txBox="1"/>
          <p:nvPr/>
        </p:nvSpPr>
        <p:spPr>
          <a:xfrm>
            <a:off x="8872189" y="2165837"/>
            <a:ext cx="2142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Respiration &amp; C Metabolism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A4F6E549-02F3-50FD-DD13-3E46EB5CB8E3}"/>
              </a:ext>
            </a:extLst>
          </p:cNvPr>
          <p:cNvSpPr txBox="1"/>
          <p:nvPr/>
        </p:nvSpPr>
        <p:spPr>
          <a:xfrm>
            <a:off x="5707236" y="2845840"/>
            <a:ext cx="1924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Growth &amp; Photosynthesis</a:t>
            </a:r>
          </a:p>
        </p:txBody>
      </p:sp>
      <p:sp>
        <p:nvSpPr>
          <p:cNvPr id="1109" name="Google Shape;370;ga6aa591836_0_205">
            <a:extLst>
              <a:ext uri="{FF2B5EF4-FFF2-40B4-BE49-F238E27FC236}">
                <a16:creationId xmlns:a16="http://schemas.microsoft.com/office/drawing/2014/main" id="{B63DBB1D-B8B5-E545-977C-A0CE5C22CA2F}"/>
              </a:ext>
            </a:extLst>
          </p:cNvPr>
          <p:cNvSpPr/>
          <p:nvPr/>
        </p:nvSpPr>
        <p:spPr>
          <a:xfrm>
            <a:off x="5736374" y="1562464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370;ga6aa591836_0_205">
            <a:extLst>
              <a:ext uri="{FF2B5EF4-FFF2-40B4-BE49-F238E27FC236}">
                <a16:creationId xmlns:a16="http://schemas.microsoft.com/office/drawing/2014/main" id="{470521D3-6A7F-1F5B-9192-37720905AB6F}"/>
              </a:ext>
            </a:extLst>
          </p:cNvPr>
          <p:cNvSpPr/>
          <p:nvPr/>
        </p:nvSpPr>
        <p:spPr>
          <a:xfrm>
            <a:off x="6103683" y="1550151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370;ga6aa591836_0_205">
            <a:extLst>
              <a:ext uri="{FF2B5EF4-FFF2-40B4-BE49-F238E27FC236}">
                <a16:creationId xmlns:a16="http://schemas.microsoft.com/office/drawing/2014/main" id="{9D0630BA-D418-F9D4-4115-27104796014E}"/>
              </a:ext>
            </a:extLst>
          </p:cNvPr>
          <p:cNvSpPr/>
          <p:nvPr/>
        </p:nvSpPr>
        <p:spPr>
          <a:xfrm>
            <a:off x="6466677" y="1575879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370;ga6aa591836_0_205">
            <a:extLst>
              <a:ext uri="{FF2B5EF4-FFF2-40B4-BE49-F238E27FC236}">
                <a16:creationId xmlns:a16="http://schemas.microsoft.com/office/drawing/2014/main" id="{67C7E6B9-15CF-05A6-DFEC-E5E9493E7D18}"/>
              </a:ext>
            </a:extLst>
          </p:cNvPr>
          <p:cNvSpPr/>
          <p:nvPr/>
        </p:nvSpPr>
        <p:spPr>
          <a:xfrm>
            <a:off x="6832245" y="1549904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370;ga6aa591836_0_205">
            <a:extLst>
              <a:ext uri="{FF2B5EF4-FFF2-40B4-BE49-F238E27FC236}">
                <a16:creationId xmlns:a16="http://schemas.microsoft.com/office/drawing/2014/main" id="{90D6A28D-8F40-C069-CD64-C8678722BDF5}"/>
              </a:ext>
            </a:extLst>
          </p:cNvPr>
          <p:cNvSpPr/>
          <p:nvPr/>
        </p:nvSpPr>
        <p:spPr>
          <a:xfrm>
            <a:off x="7183055" y="1571352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182EB094-789C-80E9-2CE0-D9E659CECF8B}"/>
              </a:ext>
            </a:extLst>
          </p:cNvPr>
          <p:cNvSpPr txBox="1"/>
          <p:nvPr/>
        </p:nvSpPr>
        <p:spPr>
          <a:xfrm>
            <a:off x="6037535" y="1306812"/>
            <a:ext cx="86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Epidermis</a:t>
            </a:r>
          </a:p>
        </p:txBody>
      </p:sp>
      <p:sp>
        <p:nvSpPr>
          <p:cNvPr id="1117" name="Circular Arrow 1116">
            <a:extLst>
              <a:ext uri="{FF2B5EF4-FFF2-40B4-BE49-F238E27FC236}">
                <a16:creationId xmlns:a16="http://schemas.microsoft.com/office/drawing/2014/main" id="{7DA5DC0B-B346-C387-A5A1-9FE7BFCD40FB}"/>
              </a:ext>
            </a:extLst>
          </p:cNvPr>
          <p:cNvSpPr/>
          <p:nvPr/>
        </p:nvSpPr>
        <p:spPr>
          <a:xfrm>
            <a:off x="9674830" y="797777"/>
            <a:ext cx="372102" cy="461563"/>
          </a:xfrm>
          <a:prstGeom prst="circular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8" name="Circular Arrow 1117">
            <a:extLst>
              <a:ext uri="{FF2B5EF4-FFF2-40B4-BE49-F238E27FC236}">
                <a16:creationId xmlns:a16="http://schemas.microsoft.com/office/drawing/2014/main" id="{67C95CD8-D661-D119-DEC6-6EE6D7C63C59}"/>
              </a:ext>
            </a:extLst>
          </p:cNvPr>
          <p:cNvSpPr/>
          <p:nvPr/>
        </p:nvSpPr>
        <p:spPr>
          <a:xfrm rot="10800000">
            <a:off x="9661174" y="1014873"/>
            <a:ext cx="372102" cy="461563"/>
          </a:xfrm>
          <a:prstGeom prst="circular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C54E7C07-6EED-682A-E370-369B7AEDCA10}"/>
              </a:ext>
            </a:extLst>
          </p:cNvPr>
          <p:cNvSpPr txBox="1"/>
          <p:nvPr/>
        </p:nvSpPr>
        <p:spPr>
          <a:xfrm>
            <a:off x="9970188" y="717624"/>
            <a:ext cx="1107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Fixed carbon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DDE25E23-7BC1-FE04-429A-F515EC5BBAA8}"/>
              </a:ext>
            </a:extLst>
          </p:cNvPr>
          <p:cNvSpPr txBox="1"/>
          <p:nvPr/>
        </p:nvSpPr>
        <p:spPr>
          <a:xfrm>
            <a:off x="9960495" y="1130074"/>
            <a:ext cx="1280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Nutrient cycling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EA29F61C-C6EF-02F3-CC3D-7906C12539D9}"/>
              </a:ext>
            </a:extLst>
          </p:cNvPr>
          <p:cNvSpPr txBox="1"/>
          <p:nvPr/>
        </p:nvSpPr>
        <p:spPr>
          <a:xfrm>
            <a:off x="9876948" y="1599144"/>
            <a:ext cx="138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Transport &amp; signaling</a:t>
            </a:r>
          </a:p>
        </p:txBody>
      </p:sp>
      <p:cxnSp>
        <p:nvCxnSpPr>
          <p:cNvPr id="1123" name="Straight Arrow Connector 1122">
            <a:extLst>
              <a:ext uri="{FF2B5EF4-FFF2-40B4-BE49-F238E27FC236}">
                <a16:creationId xmlns:a16="http://schemas.microsoft.com/office/drawing/2014/main" id="{E65AEFDC-80DD-F653-E75C-AFD058617518}"/>
              </a:ext>
            </a:extLst>
          </p:cNvPr>
          <p:cNvCxnSpPr>
            <a:cxnSpLocks/>
          </p:cNvCxnSpPr>
          <p:nvPr/>
        </p:nvCxnSpPr>
        <p:spPr>
          <a:xfrm>
            <a:off x="9421568" y="1371495"/>
            <a:ext cx="474075" cy="4247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6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BE45D9-2CD9-3C5E-C86D-AA5526FCF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l="11943" t="31892" r="83044" b="59099"/>
          <a:stretch/>
        </p:blipFill>
        <p:spPr>
          <a:xfrm>
            <a:off x="3035862" y="832443"/>
            <a:ext cx="597527" cy="82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1D0C1-7DEA-85A0-43B7-FEFBD2AD0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l="32410" t="30090" r="60350" b="58739"/>
          <a:stretch/>
        </p:blipFill>
        <p:spPr>
          <a:xfrm rot="1915630">
            <a:off x="3751252" y="729657"/>
            <a:ext cx="611686" cy="7293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5188C3-ECF1-7E93-6432-8B7558C80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38" b="47270"/>
          <a:stretch/>
        </p:blipFill>
        <p:spPr bwMode="auto">
          <a:xfrm>
            <a:off x="1209470" y="1297274"/>
            <a:ext cx="2024960" cy="27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5BB168-C394-490D-6A07-7B8D9999E3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70699" t="30991" r="18719" b="59279"/>
          <a:stretch/>
        </p:blipFill>
        <p:spPr>
          <a:xfrm>
            <a:off x="5521802" y="2978558"/>
            <a:ext cx="879614" cy="6249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D06F43-1A2F-2884-B22F-B5CDED550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l="86710" t="30270" r="1733" b="58378"/>
          <a:stretch/>
        </p:blipFill>
        <p:spPr>
          <a:xfrm>
            <a:off x="6449489" y="3248382"/>
            <a:ext cx="879614" cy="6676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52A7C-DE09-A7DD-41A9-9429325BB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l="43688" t="30811" r="48097" b="57478"/>
          <a:stretch/>
        </p:blipFill>
        <p:spPr>
          <a:xfrm rot="6462810">
            <a:off x="4430506" y="894828"/>
            <a:ext cx="670472" cy="738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DC6513-6F12-B5D2-F16E-3A047010E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l="58307" t="29369" r="33339" b="56397"/>
          <a:stretch/>
        </p:blipFill>
        <p:spPr>
          <a:xfrm rot="4389534">
            <a:off x="4898697" y="1573182"/>
            <a:ext cx="696458" cy="9170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E46E1E-8364-B566-D3DA-C8ACD23C80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l="58307" t="29369" r="33339" b="56397"/>
          <a:stretch/>
        </p:blipFill>
        <p:spPr>
          <a:xfrm rot="11268575">
            <a:off x="4871330" y="2288313"/>
            <a:ext cx="696458" cy="91700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CCA1A61-CCC1-17D2-3CA5-3E562E56D3A9}"/>
              </a:ext>
            </a:extLst>
          </p:cNvPr>
          <p:cNvSpPr txBox="1"/>
          <p:nvPr/>
        </p:nvSpPr>
        <p:spPr>
          <a:xfrm>
            <a:off x="8605169" y="207033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Capacity for Autotrophy		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Symbiont population growth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Photosynthetic rates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Nitrogen cycling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E3EF3A-96CF-EF27-E40B-4E0626E7868A}"/>
              </a:ext>
            </a:extLst>
          </p:cNvPr>
          <p:cNvSpPr txBox="1"/>
          <p:nvPr/>
        </p:nvSpPr>
        <p:spPr>
          <a:xfrm>
            <a:off x="8693336" y="3439708"/>
            <a:ext cx="4578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Demand for Autotrophy		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Development, growth &amp; calcification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Host respiratory demand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Depletion of energy reserves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Metabolism of photosynthates</a:t>
            </a:r>
          </a:p>
          <a:p>
            <a:endParaRPr lang="en-US" u="sng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6EAD89-D162-4EF6-D412-EBAE5003CE46}"/>
              </a:ext>
            </a:extLst>
          </p:cNvPr>
          <p:cNvSpPr txBox="1"/>
          <p:nvPr/>
        </p:nvSpPr>
        <p:spPr>
          <a:xfrm>
            <a:off x="8674107" y="5054439"/>
            <a:ext cx="387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Nutritional Exchange 		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Membrane transport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Cell signaling &amp; communication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Regulation of cell density 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Ion transport</a:t>
            </a:r>
          </a:p>
        </p:txBody>
      </p:sp>
      <p:sp>
        <p:nvSpPr>
          <p:cNvPr id="1028" name="Freeform 1027">
            <a:extLst>
              <a:ext uri="{FF2B5EF4-FFF2-40B4-BE49-F238E27FC236}">
                <a16:creationId xmlns:a16="http://schemas.microsoft.com/office/drawing/2014/main" id="{A8F979D1-3A4E-B6FD-77B6-E9F20BF89DC3}"/>
              </a:ext>
            </a:extLst>
          </p:cNvPr>
          <p:cNvSpPr/>
          <p:nvPr/>
        </p:nvSpPr>
        <p:spPr>
          <a:xfrm>
            <a:off x="1943100" y="1463951"/>
            <a:ext cx="734785" cy="1404257"/>
          </a:xfrm>
          <a:custGeom>
            <a:avLst/>
            <a:gdLst>
              <a:gd name="connsiteX0" fmla="*/ 0 w 734785"/>
              <a:gd name="connsiteY0" fmla="*/ 1404257 h 1404257"/>
              <a:gd name="connsiteX1" fmla="*/ 130628 w 734785"/>
              <a:gd name="connsiteY1" fmla="*/ 653143 h 1404257"/>
              <a:gd name="connsiteX2" fmla="*/ 734785 w 734785"/>
              <a:gd name="connsiteY2" fmla="*/ 0 h 140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785" h="1404257">
                <a:moveTo>
                  <a:pt x="0" y="1404257"/>
                </a:moveTo>
                <a:cubicBezTo>
                  <a:pt x="4082" y="1145721"/>
                  <a:pt x="8164" y="887186"/>
                  <a:pt x="130628" y="653143"/>
                </a:cubicBezTo>
                <a:cubicBezTo>
                  <a:pt x="253092" y="419100"/>
                  <a:pt x="585106" y="152400"/>
                  <a:pt x="734785" y="0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A8E00898-947E-7236-5FAD-7F15A6CAA8CB}"/>
              </a:ext>
            </a:extLst>
          </p:cNvPr>
          <p:cNvSpPr txBox="1"/>
          <p:nvPr/>
        </p:nvSpPr>
        <p:spPr>
          <a:xfrm rot="18386545">
            <a:off x="1460111" y="1526167"/>
            <a:ext cx="105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Vertical 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Transmission</a:t>
            </a:r>
          </a:p>
        </p:txBody>
      </p: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ED033C3B-03DC-249E-7F7C-08170D5BC927}"/>
              </a:ext>
            </a:extLst>
          </p:cNvPr>
          <p:cNvGrpSpPr/>
          <p:nvPr/>
        </p:nvGrpSpPr>
        <p:grpSpPr>
          <a:xfrm>
            <a:off x="2159552" y="2417811"/>
            <a:ext cx="420327" cy="326649"/>
            <a:chOff x="8125793" y="5914633"/>
            <a:chExt cx="730973" cy="605925"/>
          </a:xfrm>
        </p:grpSpPr>
        <p:pic>
          <p:nvPicPr>
            <p:cNvPr id="1074" name="Picture 4" descr="Symbiodinium - Wikiwand">
              <a:extLst>
                <a:ext uri="{FF2B5EF4-FFF2-40B4-BE49-F238E27FC236}">
                  <a16:creationId xmlns:a16="http://schemas.microsoft.com/office/drawing/2014/main" id="{E4FA40D1-FCF6-4D79-D567-EBBAA68A9C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grayscl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125793" y="594267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" name="Picture 4" descr="Symbiodinium - Wikiwand">
              <a:extLst>
                <a:ext uri="{FF2B5EF4-FFF2-40B4-BE49-F238E27FC236}">
                  <a16:creationId xmlns:a16="http://schemas.microsoft.com/office/drawing/2014/main" id="{C1082CE6-755A-36C7-C7B8-DDAA92FDA4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grayscl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421970" y="591463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4" descr="Symbiodinium - Wikiwand">
              <a:extLst>
                <a:ext uri="{FF2B5EF4-FFF2-40B4-BE49-F238E27FC236}">
                  <a16:creationId xmlns:a16="http://schemas.microsoft.com/office/drawing/2014/main" id="{C5F7EA54-C82B-D411-0B4C-419776A48B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grayscl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285695" y="6246170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7" name="Picture 4" descr="Symbiodinium - Wikiwand">
              <a:extLst>
                <a:ext uri="{FF2B5EF4-FFF2-40B4-BE49-F238E27FC236}">
                  <a16:creationId xmlns:a16="http://schemas.microsoft.com/office/drawing/2014/main" id="{0C8E9F25-8DBF-CB7C-994C-41141D5C03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grayscl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584216" y="6176817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217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197</Words>
  <Application>Microsoft Macintosh PowerPoint</Application>
  <PresentationFormat>Widescreen</PresentationFormat>
  <Paragraphs>89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FUTURA MEDIUM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Ariana Huffmyer</dc:creator>
  <cp:lastModifiedBy>Ariana Huffmyer</cp:lastModifiedBy>
  <cp:revision>18</cp:revision>
  <dcterms:created xsi:type="dcterms:W3CDTF">2022-01-04T02:19:11Z</dcterms:created>
  <dcterms:modified xsi:type="dcterms:W3CDTF">2023-01-04T17:49:43Z</dcterms:modified>
</cp:coreProperties>
</file>