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D579"/>
    <a:srgbClr val="FFA900"/>
    <a:srgbClr val="FF80A9"/>
    <a:srgbClr val="007742"/>
    <a:srgbClr val="00D3AA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5"/>
    <p:restoredTop sz="94556"/>
  </p:normalViewPr>
  <p:slideViewPr>
    <p:cSldViewPr snapToGrid="0" snapToObjects="1">
      <p:cViewPr varScale="1">
        <p:scale>
          <a:sx n="79" d="100"/>
          <a:sy n="79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7.wdp"/><Relationship Id="rId18" Type="http://schemas.microsoft.com/office/2007/relationships/hdphoto" Target="../media/hdphoto12.wdp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microsoft.com/office/2007/relationships/hdphoto" Target="../media/hdphoto6.wdp"/><Relationship Id="rId17" Type="http://schemas.microsoft.com/office/2007/relationships/hdphoto" Target="../media/hdphoto11.wdp"/><Relationship Id="rId2" Type="http://schemas.openxmlformats.org/officeDocument/2006/relationships/image" Target="../media/image2.png"/><Relationship Id="rId16" Type="http://schemas.microsoft.com/office/2007/relationships/hdphoto" Target="../media/hdphoto10.wdp"/><Relationship Id="rId20" Type="http://schemas.microsoft.com/office/2007/relationships/hdphoto" Target="../media/hdphoto1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4.wdp"/><Relationship Id="rId19" Type="http://schemas.microsoft.com/office/2007/relationships/hdphoto" Target="../media/hdphoto13.wdp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84075"/>
              </p:ext>
            </p:extLst>
          </p:nvPr>
        </p:nvGraphicFramePr>
        <p:xfrm>
          <a:off x="2177548" y="4032010"/>
          <a:ext cx="95490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5900735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POLPYS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5" y="2376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/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POLYPS</a:t>
            </a:r>
            <a:endParaRPr lang="en-US" b="1" dirty="0">
              <a:solidFill>
                <a:srgbClr val="007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5" y="2376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402;ga6aa591836_0_205">
            <a:extLst>
              <a:ext uri="{FF2B5EF4-FFF2-40B4-BE49-F238E27FC236}">
                <a16:creationId xmlns:a16="http://schemas.microsoft.com/office/drawing/2014/main" id="{D2CE3364-EC82-6E3D-6586-C61CD5776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98705" y="1689271"/>
            <a:ext cx="467369" cy="64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FB6463-663B-B76E-9C49-D355327C0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795619">
            <a:off x="2364938" y="864356"/>
            <a:ext cx="2733400" cy="3598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BE45D9-2CD9-3C5E-C86D-AA5526FCF3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11943" t="31892" r="83044" b="59099"/>
          <a:stretch/>
        </p:blipFill>
        <p:spPr>
          <a:xfrm>
            <a:off x="1451991" y="3760878"/>
            <a:ext cx="597527" cy="82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91D0C1-7DEA-85A0-43B7-FEFBD2AD0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32410" t="30090" r="60350" b="58739"/>
          <a:stretch/>
        </p:blipFill>
        <p:spPr>
          <a:xfrm rot="1915630">
            <a:off x="2167381" y="3658092"/>
            <a:ext cx="611686" cy="7293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5188C3-ECF1-7E93-6432-8B7558C80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38" b="47270"/>
          <a:stretch/>
        </p:blipFill>
        <p:spPr bwMode="auto">
          <a:xfrm>
            <a:off x="-374401" y="4225709"/>
            <a:ext cx="2024960" cy="27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5BB168-C394-490D-6A07-7B8D9999E3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70699" t="30991" r="18719" b="59279"/>
          <a:stretch/>
        </p:blipFill>
        <p:spPr>
          <a:xfrm>
            <a:off x="3937931" y="5906993"/>
            <a:ext cx="879614" cy="624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D06F43-1A2F-2884-B22F-B5CDED550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50000"/>
          </a:blip>
          <a:srcRect l="86710" t="30270" r="1733" b="58378"/>
          <a:stretch/>
        </p:blipFill>
        <p:spPr>
          <a:xfrm>
            <a:off x="4865618" y="6176817"/>
            <a:ext cx="879614" cy="6676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52A7C-DE09-A7DD-41A9-9429325BB2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43688" t="30811" r="48097" b="57478"/>
          <a:stretch/>
        </p:blipFill>
        <p:spPr>
          <a:xfrm rot="6462810">
            <a:off x="2846635" y="3823263"/>
            <a:ext cx="670472" cy="7386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C6513-6F12-B5D2-F16E-3A047010EB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4389534">
            <a:off x="3314826" y="4501617"/>
            <a:ext cx="696458" cy="91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E46E1E-8364-B566-D3DA-C8ACD23C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l="58307" t="29369" r="33339" b="56397"/>
          <a:stretch/>
        </p:blipFill>
        <p:spPr>
          <a:xfrm rot="11268575">
            <a:off x="3287459" y="5216748"/>
            <a:ext cx="696458" cy="9170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51683E-E9DB-CC0E-22EC-CAF3D7F9310F}"/>
              </a:ext>
            </a:extLst>
          </p:cNvPr>
          <p:cNvSpPr txBox="1"/>
          <p:nvPr/>
        </p:nvSpPr>
        <p:spPr>
          <a:xfrm>
            <a:off x="13096" y="3258540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Acquisition	</a:t>
            </a:r>
            <a:endParaRPr lang="en-US" b="1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CA1A61-CCC1-17D2-3CA5-3E562E56D3A9}"/>
              </a:ext>
            </a:extLst>
          </p:cNvPr>
          <p:cNvSpPr txBox="1"/>
          <p:nvPr/>
        </p:nvSpPr>
        <p:spPr>
          <a:xfrm>
            <a:off x="1750754" y="302455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Capacity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Symbiont population growth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Photosynthetic rates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Nitrogen cycling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ABD1C3-4F1C-A2FE-7917-50AB53638823}"/>
              </a:ext>
            </a:extLst>
          </p:cNvPr>
          <p:cNvSpPr/>
          <p:nvPr/>
        </p:nvSpPr>
        <p:spPr>
          <a:xfrm>
            <a:off x="4377738" y="2108421"/>
            <a:ext cx="539975" cy="305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E3EF3A-96CF-EF27-E40B-4E0626E7868A}"/>
              </a:ext>
            </a:extLst>
          </p:cNvPr>
          <p:cNvSpPr txBox="1"/>
          <p:nvPr/>
        </p:nvSpPr>
        <p:spPr>
          <a:xfrm>
            <a:off x="4668007" y="4232640"/>
            <a:ext cx="4578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Demand for Autotrophy		</a:t>
            </a:r>
            <a:endParaRPr lang="en-US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Development, growth &amp; calcification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Host respiratory demand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Depletion of energy reserves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Metabolism of photosynthates</a:t>
            </a:r>
          </a:p>
          <a:p>
            <a:endParaRPr lang="en-US" u="sng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6EAD89-D162-4EF6-D412-EBAE5003CE46}"/>
              </a:ext>
            </a:extLst>
          </p:cNvPr>
          <p:cNvSpPr txBox="1"/>
          <p:nvPr/>
        </p:nvSpPr>
        <p:spPr>
          <a:xfrm>
            <a:off x="8386411" y="2601988"/>
            <a:ext cx="3877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Nutritional Exchange 		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Membrane transport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Cell signaling &amp; communication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Regulation of cell density </a:t>
            </a:r>
          </a:p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Ion transport</a:t>
            </a:r>
          </a:p>
        </p:txBody>
      </p:sp>
      <p:sp>
        <p:nvSpPr>
          <p:cNvPr id="1028" name="Freeform 1027">
            <a:extLst>
              <a:ext uri="{FF2B5EF4-FFF2-40B4-BE49-F238E27FC236}">
                <a16:creationId xmlns:a16="http://schemas.microsoft.com/office/drawing/2014/main" id="{A8F979D1-3A4E-B6FD-77B6-E9F20BF89DC3}"/>
              </a:ext>
            </a:extLst>
          </p:cNvPr>
          <p:cNvSpPr/>
          <p:nvPr/>
        </p:nvSpPr>
        <p:spPr>
          <a:xfrm>
            <a:off x="359229" y="4392386"/>
            <a:ext cx="734785" cy="1404257"/>
          </a:xfrm>
          <a:custGeom>
            <a:avLst/>
            <a:gdLst>
              <a:gd name="connsiteX0" fmla="*/ 0 w 734785"/>
              <a:gd name="connsiteY0" fmla="*/ 1404257 h 1404257"/>
              <a:gd name="connsiteX1" fmla="*/ 130628 w 734785"/>
              <a:gd name="connsiteY1" fmla="*/ 653143 h 1404257"/>
              <a:gd name="connsiteX2" fmla="*/ 734785 w 734785"/>
              <a:gd name="connsiteY2" fmla="*/ 0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785" h="1404257">
                <a:moveTo>
                  <a:pt x="0" y="1404257"/>
                </a:moveTo>
                <a:cubicBezTo>
                  <a:pt x="4082" y="1145721"/>
                  <a:pt x="8164" y="887186"/>
                  <a:pt x="130628" y="653143"/>
                </a:cubicBezTo>
                <a:cubicBezTo>
                  <a:pt x="253092" y="419100"/>
                  <a:pt x="585106" y="152400"/>
                  <a:pt x="734785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1" name="Freeform 1030">
            <a:extLst>
              <a:ext uri="{FF2B5EF4-FFF2-40B4-BE49-F238E27FC236}">
                <a16:creationId xmlns:a16="http://schemas.microsoft.com/office/drawing/2014/main" id="{C7289380-335C-39C3-9019-994565D89DBA}"/>
              </a:ext>
            </a:extLst>
          </p:cNvPr>
          <p:cNvSpPr/>
          <p:nvPr/>
        </p:nvSpPr>
        <p:spPr>
          <a:xfrm>
            <a:off x="4143442" y="4784271"/>
            <a:ext cx="1359287" cy="1110343"/>
          </a:xfrm>
          <a:custGeom>
            <a:avLst/>
            <a:gdLst>
              <a:gd name="connsiteX0" fmla="*/ 36672 w 1359287"/>
              <a:gd name="connsiteY0" fmla="*/ 0 h 1110343"/>
              <a:gd name="connsiteX1" fmla="*/ 20344 w 1359287"/>
              <a:gd name="connsiteY1" fmla="*/ 522515 h 1110343"/>
              <a:gd name="connsiteX2" fmla="*/ 281601 w 1359287"/>
              <a:gd name="connsiteY2" fmla="*/ 881743 h 1110343"/>
              <a:gd name="connsiteX3" fmla="*/ 755129 w 1359287"/>
              <a:gd name="connsiteY3" fmla="*/ 1028700 h 1110343"/>
              <a:gd name="connsiteX4" fmla="*/ 1359287 w 1359287"/>
              <a:gd name="connsiteY4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287" h="1110343">
                <a:moveTo>
                  <a:pt x="36672" y="0"/>
                </a:moveTo>
                <a:cubicBezTo>
                  <a:pt x="8097" y="187779"/>
                  <a:pt x="-20478" y="375558"/>
                  <a:pt x="20344" y="522515"/>
                </a:cubicBezTo>
                <a:cubicBezTo>
                  <a:pt x="61166" y="669472"/>
                  <a:pt x="159137" y="797379"/>
                  <a:pt x="281601" y="881743"/>
                </a:cubicBezTo>
                <a:cubicBezTo>
                  <a:pt x="404065" y="966107"/>
                  <a:pt x="575515" y="990600"/>
                  <a:pt x="755129" y="1028700"/>
                </a:cubicBezTo>
                <a:cubicBezTo>
                  <a:pt x="934743" y="1066800"/>
                  <a:pt x="1147015" y="1088571"/>
                  <a:pt x="1359287" y="11103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Freeform 1031">
            <a:extLst>
              <a:ext uri="{FF2B5EF4-FFF2-40B4-BE49-F238E27FC236}">
                <a16:creationId xmlns:a16="http://schemas.microsoft.com/office/drawing/2014/main" id="{6C4F9A92-B272-3511-73E2-8C6A15F9D49D}"/>
              </a:ext>
            </a:extLst>
          </p:cNvPr>
          <p:cNvSpPr/>
          <p:nvPr/>
        </p:nvSpPr>
        <p:spPr>
          <a:xfrm>
            <a:off x="2384189" y="4973139"/>
            <a:ext cx="930728" cy="265033"/>
          </a:xfrm>
          <a:custGeom>
            <a:avLst/>
            <a:gdLst>
              <a:gd name="connsiteX0" fmla="*/ 0 w 930728"/>
              <a:gd name="connsiteY0" fmla="*/ 0 h 265033"/>
              <a:gd name="connsiteX1" fmla="*/ 408214 w 930728"/>
              <a:gd name="connsiteY1" fmla="*/ 261258 h 265033"/>
              <a:gd name="connsiteX2" fmla="*/ 930728 w 930728"/>
              <a:gd name="connsiteY2" fmla="*/ 130629 h 265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0728" h="265033">
                <a:moveTo>
                  <a:pt x="0" y="0"/>
                </a:moveTo>
                <a:cubicBezTo>
                  <a:pt x="126546" y="119743"/>
                  <a:pt x="253093" y="239487"/>
                  <a:pt x="408214" y="261258"/>
                </a:cubicBezTo>
                <a:cubicBezTo>
                  <a:pt x="563335" y="283029"/>
                  <a:pt x="747031" y="206829"/>
                  <a:pt x="930728" y="130629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734EEB4A-E1A8-D52D-72D7-D84A3352BE13}"/>
              </a:ext>
            </a:extLst>
          </p:cNvPr>
          <p:cNvSpPr txBox="1"/>
          <p:nvPr/>
        </p:nvSpPr>
        <p:spPr>
          <a:xfrm>
            <a:off x="6000486" y="2478376"/>
            <a:ext cx="1121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Gastrodermis</a:t>
            </a:r>
          </a:p>
        </p:txBody>
      </p:sp>
      <p:pic>
        <p:nvPicPr>
          <p:cNvPr id="1052" name="Picture 4" descr="Symbiodinium - Wikiwand">
            <a:extLst>
              <a:ext uri="{FF2B5EF4-FFF2-40B4-BE49-F238E27FC236}">
                <a16:creationId xmlns:a16="http://schemas.microsoft.com/office/drawing/2014/main" id="{B1A99BE4-3DDD-BC3F-0DCE-AD493EB3D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147410" y="2209421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370;ga6aa591836_0_205">
            <a:extLst>
              <a:ext uri="{FF2B5EF4-FFF2-40B4-BE49-F238E27FC236}">
                <a16:creationId xmlns:a16="http://schemas.microsoft.com/office/drawing/2014/main" id="{B226CA13-3FA9-1282-374E-0431FE029E28}"/>
              </a:ext>
            </a:extLst>
          </p:cNvPr>
          <p:cNvSpPr/>
          <p:nvPr/>
        </p:nvSpPr>
        <p:spPr>
          <a:xfrm>
            <a:off x="5746746" y="2160283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370;ga6aa591836_0_205">
            <a:extLst>
              <a:ext uri="{FF2B5EF4-FFF2-40B4-BE49-F238E27FC236}">
                <a16:creationId xmlns:a16="http://schemas.microsoft.com/office/drawing/2014/main" id="{3D3C149C-DC33-E3A6-DEC5-17EAABE65F90}"/>
              </a:ext>
            </a:extLst>
          </p:cNvPr>
          <p:cNvSpPr/>
          <p:nvPr/>
        </p:nvSpPr>
        <p:spPr>
          <a:xfrm>
            <a:off x="6094312" y="2154862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370;ga6aa591836_0_205">
            <a:extLst>
              <a:ext uri="{FF2B5EF4-FFF2-40B4-BE49-F238E27FC236}">
                <a16:creationId xmlns:a16="http://schemas.microsoft.com/office/drawing/2014/main" id="{02725ACE-65F9-3A33-631F-6B6FF411E01F}"/>
              </a:ext>
            </a:extLst>
          </p:cNvPr>
          <p:cNvSpPr/>
          <p:nvPr/>
        </p:nvSpPr>
        <p:spPr>
          <a:xfrm>
            <a:off x="6442100" y="2142486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370;ga6aa591836_0_205">
            <a:extLst>
              <a:ext uri="{FF2B5EF4-FFF2-40B4-BE49-F238E27FC236}">
                <a16:creationId xmlns:a16="http://schemas.microsoft.com/office/drawing/2014/main" id="{AFF1C397-C7E3-8A8F-1073-FD801920D08B}"/>
              </a:ext>
            </a:extLst>
          </p:cNvPr>
          <p:cNvSpPr/>
          <p:nvPr/>
        </p:nvSpPr>
        <p:spPr>
          <a:xfrm>
            <a:off x="6789888" y="2171157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370;ga6aa591836_0_205">
            <a:extLst>
              <a:ext uri="{FF2B5EF4-FFF2-40B4-BE49-F238E27FC236}">
                <a16:creationId xmlns:a16="http://schemas.microsoft.com/office/drawing/2014/main" id="{05E66AB3-BE39-2631-3398-E8BE86CCE45A}"/>
              </a:ext>
            </a:extLst>
          </p:cNvPr>
          <p:cNvSpPr/>
          <p:nvPr/>
        </p:nvSpPr>
        <p:spPr>
          <a:xfrm>
            <a:off x="7137898" y="2163750"/>
            <a:ext cx="347566" cy="39282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8" name="Picture 4" descr="Symbiodinium - Wikiwand">
            <a:extLst>
              <a:ext uri="{FF2B5EF4-FFF2-40B4-BE49-F238E27FC236}">
                <a16:creationId xmlns:a16="http://schemas.microsoft.com/office/drawing/2014/main" id="{09369693-CD76-62C9-A5AB-707522E57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820926" y="22619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4" descr="Symbiodinium - Wikiwand">
            <a:extLst>
              <a:ext uri="{FF2B5EF4-FFF2-40B4-BE49-F238E27FC236}">
                <a16:creationId xmlns:a16="http://schemas.microsoft.com/office/drawing/2014/main" id="{1AB638AC-2F30-278A-CA22-D7B4F480E6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5760302" y="2213818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4" descr="Symbiodinium - Wikiwand">
            <a:extLst>
              <a:ext uri="{FF2B5EF4-FFF2-40B4-BE49-F238E27FC236}">
                <a16:creationId xmlns:a16="http://schemas.microsoft.com/office/drawing/2014/main" id="{EA95FF3E-D94B-12FE-57C6-CE0867F17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6453148" y="2236803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4" descr="Symbiodinium - Wikiwand">
            <a:extLst>
              <a:ext uri="{FF2B5EF4-FFF2-40B4-BE49-F238E27FC236}">
                <a16:creationId xmlns:a16="http://schemas.microsoft.com/office/drawing/2014/main" id="{7D27CC66-532D-1555-2459-0660683DC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9797" b="79949" l="64242" r="70000">
                        <a14:foregroundMark x1="70000" y1="76650" x2="70000" y2="76650"/>
                        <a14:foregroundMark x1="67121" y1="79949" x2="67121" y2="799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633" t="68793" r="29170" b="19069"/>
          <a:stretch/>
        </p:blipFill>
        <p:spPr bwMode="auto">
          <a:xfrm>
            <a:off x="7169158" y="2190157"/>
            <a:ext cx="272550" cy="27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34FB8921-8375-158F-BF1D-F2F8CBA29B4E}"/>
              </a:ext>
            </a:extLst>
          </p:cNvPr>
          <p:cNvCxnSpPr>
            <a:cxnSpLocks/>
          </p:cNvCxnSpPr>
          <p:nvPr/>
        </p:nvCxnSpPr>
        <p:spPr>
          <a:xfrm flipH="1" flipV="1">
            <a:off x="5724401" y="2765358"/>
            <a:ext cx="8886" cy="420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14BFED19-BE53-FE39-739F-618117B01C52}"/>
              </a:ext>
            </a:extLst>
          </p:cNvPr>
          <p:cNvGrpSpPr/>
          <p:nvPr/>
        </p:nvGrpSpPr>
        <p:grpSpPr>
          <a:xfrm>
            <a:off x="1887539" y="4670319"/>
            <a:ext cx="420327" cy="326649"/>
            <a:chOff x="8125793" y="5914633"/>
            <a:chExt cx="730973" cy="605925"/>
          </a:xfrm>
        </p:grpSpPr>
        <p:pic>
          <p:nvPicPr>
            <p:cNvPr id="1066" name="Picture 4" descr="Symbiodinium - Wikiwand">
              <a:extLst>
                <a:ext uri="{FF2B5EF4-FFF2-40B4-BE49-F238E27FC236}">
                  <a16:creationId xmlns:a16="http://schemas.microsoft.com/office/drawing/2014/main" id="{38902CA1-B7E2-A094-40D0-710D6E912C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" descr="Symbiodinium - Wikiwand">
              <a:extLst>
                <a:ext uri="{FF2B5EF4-FFF2-40B4-BE49-F238E27FC236}">
                  <a16:creationId xmlns:a16="http://schemas.microsoft.com/office/drawing/2014/main" id="{096349F8-932D-3C78-EA18-E84B498D0C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4" descr="Symbiodinium - Wikiwand">
              <a:extLst>
                <a:ext uri="{FF2B5EF4-FFF2-40B4-BE49-F238E27FC236}">
                  <a16:creationId xmlns:a16="http://schemas.microsoft.com/office/drawing/2014/main" id="{C5405584-2998-7599-5509-14046CAC0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4" descr="Symbiodinium - Wikiwand">
              <a:extLst>
                <a:ext uri="{FF2B5EF4-FFF2-40B4-BE49-F238E27FC236}">
                  <a16:creationId xmlns:a16="http://schemas.microsoft.com/office/drawing/2014/main" id="{AB536F5E-2E2F-69F2-654C-2794F9CE7A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3E0CB35-D1D5-3403-5D0E-DD5D2DAE726D}"/>
              </a:ext>
            </a:extLst>
          </p:cNvPr>
          <p:cNvSpPr txBox="1"/>
          <p:nvPr/>
        </p:nvSpPr>
        <p:spPr>
          <a:xfrm rot="1100599">
            <a:off x="2193071" y="5236330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Horizontal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8E00898-947E-7236-5FAD-7F15A6CAA8CB}"/>
              </a:ext>
            </a:extLst>
          </p:cNvPr>
          <p:cNvSpPr txBox="1"/>
          <p:nvPr/>
        </p:nvSpPr>
        <p:spPr>
          <a:xfrm rot="18386545">
            <a:off x="-123760" y="4454602"/>
            <a:ext cx="1052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Vertical </a:t>
            </a:r>
          </a:p>
          <a:p>
            <a:pPr algn="ctr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Transmission</a:t>
            </a:r>
          </a:p>
        </p:txBody>
      </p: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ED033C3B-03DC-249E-7F7C-08170D5BC927}"/>
              </a:ext>
            </a:extLst>
          </p:cNvPr>
          <p:cNvGrpSpPr/>
          <p:nvPr/>
        </p:nvGrpSpPr>
        <p:grpSpPr>
          <a:xfrm>
            <a:off x="575681" y="5346246"/>
            <a:ext cx="420327" cy="326649"/>
            <a:chOff x="8125793" y="5914633"/>
            <a:chExt cx="730973" cy="605925"/>
          </a:xfrm>
        </p:grpSpPr>
        <p:pic>
          <p:nvPicPr>
            <p:cNvPr id="1074" name="Picture 4" descr="Symbiodinium - Wikiwand">
              <a:extLst>
                <a:ext uri="{FF2B5EF4-FFF2-40B4-BE49-F238E27FC236}">
                  <a16:creationId xmlns:a16="http://schemas.microsoft.com/office/drawing/2014/main" id="{E4FA40D1-FCF6-4D79-D567-EBBAA68A9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125793" y="594267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5" name="Picture 4" descr="Symbiodinium - Wikiwand">
              <a:extLst>
                <a:ext uri="{FF2B5EF4-FFF2-40B4-BE49-F238E27FC236}">
                  <a16:creationId xmlns:a16="http://schemas.microsoft.com/office/drawing/2014/main" id="{C1082CE6-755A-36C7-C7B8-DDAA92FDA4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421970" y="5914633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4" descr="Symbiodinium - Wikiwand">
              <a:extLst>
                <a:ext uri="{FF2B5EF4-FFF2-40B4-BE49-F238E27FC236}">
                  <a16:creationId xmlns:a16="http://schemas.microsoft.com/office/drawing/2014/main" id="{C5F7EA54-C82B-D411-0B4C-419776A48B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285695" y="6246170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4" descr="Symbiodinium - Wikiwand">
              <a:extLst>
                <a:ext uri="{FF2B5EF4-FFF2-40B4-BE49-F238E27FC236}">
                  <a16:creationId xmlns:a16="http://schemas.microsoft.com/office/drawing/2014/main" id="{0C8E9F25-8DBF-CB7C-994C-41141D5C03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584216" y="6176817"/>
              <a:ext cx="272550" cy="27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8" name="Google Shape;370;ga6aa591836_0_205">
            <a:extLst>
              <a:ext uri="{FF2B5EF4-FFF2-40B4-BE49-F238E27FC236}">
                <a16:creationId xmlns:a16="http://schemas.microsoft.com/office/drawing/2014/main" id="{7F9ECBE8-0B6D-148A-FDB0-4CC6EAA7593D}"/>
              </a:ext>
            </a:extLst>
          </p:cNvPr>
          <p:cNvSpPr/>
          <p:nvPr/>
        </p:nvSpPr>
        <p:spPr>
          <a:xfrm>
            <a:off x="5546996" y="1368575"/>
            <a:ext cx="2084741" cy="194235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C527EAD-DDF6-492D-B57C-740FE95414F2}"/>
              </a:ext>
            </a:extLst>
          </p:cNvPr>
          <p:cNvCxnSpPr>
            <a:cxnSpLocks/>
          </p:cNvCxnSpPr>
          <p:nvPr/>
        </p:nvCxnSpPr>
        <p:spPr>
          <a:xfrm flipV="1">
            <a:off x="4377738" y="1460463"/>
            <a:ext cx="1301427" cy="629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7891DD7-7E5B-7F42-7BF9-D69078A57347}"/>
              </a:ext>
            </a:extLst>
          </p:cNvPr>
          <p:cNvCxnSpPr>
            <a:cxnSpLocks/>
          </p:cNvCxnSpPr>
          <p:nvPr/>
        </p:nvCxnSpPr>
        <p:spPr>
          <a:xfrm>
            <a:off x="4357294" y="2402099"/>
            <a:ext cx="1277257" cy="784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C5EDD976-804E-603B-32DD-EDCE821E6C6A}"/>
              </a:ext>
            </a:extLst>
          </p:cNvPr>
          <p:cNvCxnSpPr>
            <a:cxnSpLocks/>
          </p:cNvCxnSpPr>
          <p:nvPr/>
        </p:nvCxnSpPr>
        <p:spPr>
          <a:xfrm flipV="1">
            <a:off x="7433112" y="753935"/>
            <a:ext cx="1425820" cy="1415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8ABD2C19-9DEC-EEC9-385C-E6FED81700BD}"/>
              </a:ext>
            </a:extLst>
          </p:cNvPr>
          <p:cNvCxnSpPr>
            <a:cxnSpLocks/>
          </p:cNvCxnSpPr>
          <p:nvPr/>
        </p:nvCxnSpPr>
        <p:spPr>
          <a:xfrm flipV="1">
            <a:off x="7457282" y="2446633"/>
            <a:ext cx="1535784" cy="83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Google Shape;370;ga6aa591836_0_205">
            <a:extLst>
              <a:ext uri="{FF2B5EF4-FFF2-40B4-BE49-F238E27FC236}">
                <a16:creationId xmlns:a16="http://schemas.microsoft.com/office/drawing/2014/main" id="{D7BA81FB-1A31-153B-5457-B91E0E94FBCE}"/>
              </a:ext>
            </a:extLst>
          </p:cNvPr>
          <p:cNvSpPr/>
          <p:nvPr/>
        </p:nvSpPr>
        <p:spPr>
          <a:xfrm>
            <a:off x="8730183" y="648696"/>
            <a:ext cx="2424354" cy="181720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F04CE67D-C93C-0367-9765-73B186C31B9D}"/>
              </a:ext>
            </a:extLst>
          </p:cNvPr>
          <p:cNvGrpSpPr/>
          <p:nvPr/>
        </p:nvGrpSpPr>
        <p:grpSpPr>
          <a:xfrm>
            <a:off x="8916273" y="717238"/>
            <a:ext cx="961802" cy="1044197"/>
            <a:chOff x="8947548" y="1600718"/>
            <a:chExt cx="590599" cy="640281"/>
          </a:xfrm>
        </p:grpSpPr>
        <p:pic>
          <p:nvPicPr>
            <p:cNvPr id="1090" name="Picture 4" descr="Symbiodinium - Wikiwand">
              <a:extLst>
                <a:ext uri="{FF2B5EF4-FFF2-40B4-BE49-F238E27FC236}">
                  <a16:creationId xmlns:a16="http://schemas.microsoft.com/office/drawing/2014/main" id="{AE422073-07AD-7DBF-3D51-4DB4533EA1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9797" b="79949" l="64242" r="70000">
                          <a14:foregroundMark x1="70000" y1="76650" x2="70000" y2="76650"/>
                          <a14:foregroundMark x1="67121" y1="79949" x2="67121" y2="799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33" t="68793" r="29170" b="19069"/>
            <a:stretch/>
          </p:blipFill>
          <p:spPr bwMode="auto">
            <a:xfrm>
              <a:off x="8990597" y="1665492"/>
              <a:ext cx="503097" cy="506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2" name="Google Shape;396;ga6aa591836_0_205">
              <a:extLst>
                <a:ext uri="{FF2B5EF4-FFF2-40B4-BE49-F238E27FC236}">
                  <a16:creationId xmlns:a16="http://schemas.microsoft.com/office/drawing/2014/main" id="{955F362B-7399-F654-F198-DDDC1DE5675D}"/>
                </a:ext>
              </a:extLst>
            </p:cNvPr>
            <p:cNvSpPr/>
            <p:nvPr/>
          </p:nvSpPr>
          <p:spPr>
            <a:xfrm>
              <a:off x="8947548" y="1600718"/>
              <a:ext cx="590599" cy="640281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9" name="TextBox 1098">
            <a:extLst>
              <a:ext uri="{FF2B5EF4-FFF2-40B4-BE49-F238E27FC236}">
                <a16:creationId xmlns:a16="http://schemas.microsoft.com/office/drawing/2014/main" id="{6032AA3C-1238-A88D-0A3C-40D2702F2DD9}"/>
              </a:ext>
            </a:extLst>
          </p:cNvPr>
          <p:cNvSpPr txBox="1"/>
          <p:nvPr/>
        </p:nvSpPr>
        <p:spPr>
          <a:xfrm>
            <a:off x="8872189" y="2165837"/>
            <a:ext cx="2142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Respiration &amp; C Metabolism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A4F6E549-02F3-50FD-DD13-3E46EB5CB8E3}"/>
              </a:ext>
            </a:extLst>
          </p:cNvPr>
          <p:cNvSpPr txBox="1"/>
          <p:nvPr/>
        </p:nvSpPr>
        <p:spPr>
          <a:xfrm>
            <a:off x="5707236" y="2845840"/>
            <a:ext cx="1924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Growth &amp; Photosynthesis</a:t>
            </a:r>
          </a:p>
        </p:txBody>
      </p:sp>
      <p:sp>
        <p:nvSpPr>
          <p:cNvPr id="1109" name="Google Shape;370;ga6aa591836_0_205">
            <a:extLst>
              <a:ext uri="{FF2B5EF4-FFF2-40B4-BE49-F238E27FC236}">
                <a16:creationId xmlns:a16="http://schemas.microsoft.com/office/drawing/2014/main" id="{B63DBB1D-B8B5-E545-977C-A0CE5C22CA2F}"/>
              </a:ext>
            </a:extLst>
          </p:cNvPr>
          <p:cNvSpPr/>
          <p:nvPr/>
        </p:nvSpPr>
        <p:spPr>
          <a:xfrm>
            <a:off x="5736374" y="156246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370;ga6aa591836_0_205">
            <a:extLst>
              <a:ext uri="{FF2B5EF4-FFF2-40B4-BE49-F238E27FC236}">
                <a16:creationId xmlns:a16="http://schemas.microsoft.com/office/drawing/2014/main" id="{470521D3-6A7F-1F5B-9192-37720905AB6F}"/>
              </a:ext>
            </a:extLst>
          </p:cNvPr>
          <p:cNvSpPr/>
          <p:nvPr/>
        </p:nvSpPr>
        <p:spPr>
          <a:xfrm>
            <a:off x="6103683" y="1550151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370;ga6aa591836_0_205">
            <a:extLst>
              <a:ext uri="{FF2B5EF4-FFF2-40B4-BE49-F238E27FC236}">
                <a16:creationId xmlns:a16="http://schemas.microsoft.com/office/drawing/2014/main" id="{9D0630BA-D418-F9D4-4115-27104796014E}"/>
              </a:ext>
            </a:extLst>
          </p:cNvPr>
          <p:cNvSpPr/>
          <p:nvPr/>
        </p:nvSpPr>
        <p:spPr>
          <a:xfrm>
            <a:off x="6466677" y="1575879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370;ga6aa591836_0_205">
            <a:extLst>
              <a:ext uri="{FF2B5EF4-FFF2-40B4-BE49-F238E27FC236}">
                <a16:creationId xmlns:a16="http://schemas.microsoft.com/office/drawing/2014/main" id="{67C7E6B9-15CF-05A6-DFEC-E5E9493E7D18}"/>
              </a:ext>
            </a:extLst>
          </p:cNvPr>
          <p:cNvSpPr/>
          <p:nvPr/>
        </p:nvSpPr>
        <p:spPr>
          <a:xfrm>
            <a:off x="6832245" y="1549904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370;ga6aa591836_0_205">
            <a:extLst>
              <a:ext uri="{FF2B5EF4-FFF2-40B4-BE49-F238E27FC236}">
                <a16:creationId xmlns:a16="http://schemas.microsoft.com/office/drawing/2014/main" id="{90D6A28D-8F40-C069-CD64-C8678722BDF5}"/>
              </a:ext>
            </a:extLst>
          </p:cNvPr>
          <p:cNvSpPr/>
          <p:nvPr/>
        </p:nvSpPr>
        <p:spPr>
          <a:xfrm>
            <a:off x="7183055" y="1571352"/>
            <a:ext cx="367309" cy="537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82EB094-789C-80E9-2CE0-D9E659CECF8B}"/>
              </a:ext>
            </a:extLst>
          </p:cNvPr>
          <p:cNvSpPr txBox="1"/>
          <p:nvPr/>
        </p:nvSpPr>
        <p:spPr>
          <a:xfrm>
            <a:off x="6037535" y="1306812"/>
            <a:ext cx="863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Epidermis</a:t>
            </a:r>
          </a:p>
        </p:txBody>
      </p:sp>
      <p:sp>
        <p:nvSpPr>
          <p:cNvPr id="1117" name="Circular Arrow 1116">
            <a:extLst>
              <a:ext uri="{FF2B5EF4-FFF2-40B4-BE49-F238E27FC236}">
                <a16:creationId xmlns:a16="http://schemas.microsoft.com/office/drawing/2014/main" id="{7DA5DC0B-B346-C387-A5A1-9FE7BFCD40FB}"/>
              </a:ext>
            </a:extLst>
          </p:cNvPr>
          <p:cNvSpPr/>
          <p:nvPr/>
        </p:nvSpPr>
        <p:spPr>
          <a:xfrm>
            <a:off x="9674830" y="797777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8" name="Circular Arrow 1117">
            <a:extLst>
              <a:ext uri="{FF2B5EF4-FFF2-40B4-BE49-F238E27FC236}">
                <a16:creationId xmlns:a16="http://schemas.microsoft.com/office/drawing/2014/main" id="{67C95CD8-D661-D119-DEC6-6EE6D7C63C59}"/>
              </a:ext>
            </a:extLst>
          </p:cNvPr>
          <p:cNvSpPr/>
          <p:nvPr/>
        </p:nvSpPr>
        <p:spPr>
          <a:xfrm rot="10800000">
            <a:off x="9661174" y="1014873"/>
            <a:ext cx="372102" cy="461563"/>
          </a:xfrm>
          <a:prstGeom prst="circular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C54E7C07-6EED-682A-E370-369B7AEDCA10}"/>
              </a:ext>
            </a:extLst>
          </p:cNvPr>
          <p:cNvSpPr txBox="1"/>
          <p:nvPr/>
        </p:nvSpPr>
        <p:spPr>
          <a:xfrm>
            <a:off x="9970188" y="717624"/>
            <a:ext cx="1107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Fixed carbon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DDE25E23-7BC1-FE04-429A-F515EC5BBAA8}"/>
              </a:ext>
            </a:extLst>
          </p:cNvPr>
          <p:cNvSpPr txBox="1"/>
          <p:nvPr/>
        </p:nvSpPr>
        <p:spPr>
          <a:xfrm>
            <a:off x="9960495" y="1130074"/>
            <a:ext cx="1280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Nutrient cycling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EA29F61C-C6EF-02F3-CC3D-7906C12539D9}"/>
              </a:ext>
            </a:extLst>
          </p:cNvPr>
          <p:cNvSpPr txBox="1"/>
          <p:nvPr/>
        </p:nvSpPr>
        <p:spPr>
          <a:xfrm>
            <a:off x="9876948" y="1599144"/>
            <a:ext cx="138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Transport &amp; signaling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65AEFDC-80DD-F653-E75C-AFD058617518}"/>
              </a:ext>
            </a:extLst>
          </p:cNvPr>
          <p:cNvCxnSpPr>
            <a:cxnSpLocks/>
          </p:cNvCxnSpPr>
          <p:nvPr/>
        </p:nvCxnSpPr>
        <p:spPr>
          <a:xfrm>
            <a:off x="9421568" y="1371495"/>
            <a:ext cx="474075" cy="42473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6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147</Words>
  <Application>Microsoft Macintosh PowerPoint</Application>
  <PresentationFormat>Widescreen</PresentationFormat>
  <Paragraphs>73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Futura Medium</vt:lpstr>
      <vt:lpstr>Futura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16</cp:revision>
  <dcterms:created xsi:type="dcterms:W3CDTF">2022-01-04T02:19:11Z</dcterms:created>
  <dcterms:modified xsi:type="dcterms:W3CDTF">2022-12-07T01:55:32Z</dcterms:modified>
</cp:coreProperties>
</file>