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B9137C"/>
    <a:srgbClr val="730E4C"/>
    <a:srgbClr val="FFD579"/>
    <a:srgbClr val="FFA9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/>
    <p:restoredTop sz="94557"/>
  </p:normalViewPr>
  <p:slideViewPr>
    <p:cSldViewPr snapToGrid="0" snapToObjects="1">
      <p:cViewPr varScale="1">
        <p:scale>
          <a:sx n="84" d="100"/>
          <a:sy n="84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7.wdp"/><Relationship Id="rId18" Type="http://schemas.microsoft.com/office/2007/relationships/hdphoto" Target="../media/hdphoto12.wdp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microsoft.com/office/2007/relationships/hdphoto" Target="../media/hdphoto11.wdp"/><Relationship Id="rId2" Type="http://schemas.openxmlformats.org/officeDocument/2006/relationships/image" Target="../media/image2.png"/><Relationship Id="rId16" Type="http://schemas.microsoft.com/office/2007/relationships/hdphoto" Target="../media/hdphoto10.wdp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4.wdp"/><Relationship Id="rId19" Type="http://schemas.microsoft.com/office/2007/relationships/hdphoto" Target="../media/hdphoto13.wdp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4206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3944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4" y="3244715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5" y="2932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3794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4265788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4286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08876"/>
              </p:ext>
            </p:extLst>
          </p:nvPr>
        </p:nvGraphicFramePr>
        <p:xfrm>
          <a:off x="2177548" y="5175010"/>
          <a:ext cx="9549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5175011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8" y="557454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4" y="59740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6301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7" y="6664332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7027382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2" y="739241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4616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9" y="484265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3" y="484675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7" y="4846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9" y="484113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1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7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5" y="4844830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20" y="4837445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8" y="4837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3" y="4800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5" y="4792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2" y="3082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4095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4" y="4293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4298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4313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2" y="2190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2182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2190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8" y="2058318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POLYPS</a:t>
            </a:r>
            <a:endParaRPr lang="en-US" b="1" dirty="0">
              <a:solidFill>
                <a:srgbClr val="007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2" y="2051771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6" y="3519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402;ga6aa591836_0_205">
            <a:extLst>
              <a:ext uri="{FF2B5EF4-FFF2-40B4-BE49-F238E27FC236}">
                <a16:creationId xmlns:a16="http://schemas.microsoft.com/office/drawing/2014/main" id="{D2CE3364-EC82-6E3D-6586-C61CD5776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98706" y="2832272"/>
            <a:ext cx="467369" cy="64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FB6463-663B-B76E-9C49-D355327C0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795619">
            <a:off x="2364938" y="2007357"/>
            <a:ext cx="2733400" cy="359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1943" t="31892" r="83044" b="59099"/>
          <a:stretch/>
        </p:blipFill>
        <p:spPr>
          <a:xfrm>
            <a:off x="1451992" y="4903879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2410" t="30090" r="60350" b="58739"/>
          <a:stretch/>
        </p:blipFill>
        <p:spPr>
          <a:xfrm rot="1915630">
            <a:off x="2167381" y="4801092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-374401" y="5368709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3937931" y="7049994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86710" t="30270" r="1733" b="58378"/>
          <a:stretch/>
        </p:blipFill>
        <p:spPr>
          <a:xfrm>
            <a:off x="4865618" y="7319818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43688" t="30811" r="48097" b="57478"/>
          <a:stretch/>
        </p:blipFill>
        <p:spPr>
          <a:xfrm rot="6462810">
            <a:off x="2846635" y="4966264"/>
            <a:ext cx="670472" cy="738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389534">
            <a:off x="3314826" y="5644617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11268575">
            <a:off x="3287459" y="6359748"/>
            <a:ext cx="696458" cy="9170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51683E-E9DB-CC0E-22EC-CAF3D7F9310F}"/>
              </a:ext>
            </a:extLst>
          </p:cNvPr>
          <p:cNvSpPr txBox="1"/>
          <p:nvPr/>
        </p:nvSpPr>
        <p:spPr>
          <a:xfrm>
            <a:off x="13097" y="4401540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Acquisition	</a:t>
            </a:r>
            <a:endParaRPr lang="en-US" b="1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A1A61-CCC1-17D2-3CA5-3E562E56D3A9}"/>
              </a:ext>
            </a:extLst>
          </p:cNvPr>
          <p:cNvSpPr txBox="1"/>
          <p:nvPr/>
        </p:nvSpPr>
        <p:spPr>
          <a:xfrm>
            <a:off x="1750755" y="144545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Capacity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population growth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Photosynthetic rates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Nitrogen cycling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ABD1C3-4F1C-A2FE-7917-50AB53638823}"/>
              </a:ext>
            </a:extLst>
          </p:cNvPr>
          <p:cNvSpPr/>
          <p:nvPr/>
        </p:nvSpPr>
        <p:spPr>
          <a:xfrm>
            <a:off x="4377739" y="3251421"/>
            <a:ext cx="539975" cy="305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E3EF3A-96CF-EF27-E40B-4E0626E7868A}"/>
              </a:ext>
            </a:extLst>
          </p:cNvPr>
          <p:cNvSpPr txBox="1"/>
          <p:nvPr/>
        </p:nvSpPr>
        <p:spPr>
          <a:xfrm>
            <a:off x="4668007" y="5375640"/>
            <a:ext cx="457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Demand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Development, growth &amp; calcification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Host respiratory demand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Depletion of energy reserves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Metabolism of photosynthates</a:t>
            </a:r>
          </a:p>
          <a:p>
            <a:endParaRPr lang="en-US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EAD89-D162-4EF6-D412-EBAE5003CE46}"/>
              </a:ext>
            </a:extLst>
          </p:cNvPr>
          <p:cNvSpPr txBox="1"/>
          <p:nvPr/>
        </p:nvSpPr>
        <p:spPr>
          <a:xfrm>
            <a:off x="8386412" y="3744988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Nutritional Exchange 		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Membrane transport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Cell signaling &amp; communication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Regulation of cell density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Ion transport</a:t>
            </a:r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359230" y="5535387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1" name="Freeform 1030">
            <a:extLst>
              <a:ext uri="{FF2B5EF4-FFF2-40B4-BE49-F238E27FC236}">
                <a16:creationId xmlns:a16="http://schemas.microsoft.com/office/drawing/2014/main" id="{C7289380-335C-39C3-9019-994565D89DBA}"/>
              </a:ext>
            </a:extLst>
          </p:cNvPr>
          <p:cNvSpPr/>
          <p:nvPr/>
        </p:nvSpPr>
        <p:spPr>
          <a:xfrm>
            <a:off x="4143443" y="5927272"/>
            <a:ext cx="1359287" cy="1110343"/>
          </a:xfrm>
          <a:custGeom>
            <a:avLst/>
            <a:gdLst>
              <a:gd name="connsiteX0" fmla="*/ 36672 w 1359287"/>
              <a:gd name="connsiteY0" fmla="*/ 0 h 1110343"/>
              <a:gd name="connsiteX1" fmla="*/ 20344 w 1359287"/>
              <a:gd name="connsiteY1" fmla="*/ 522515 h 1110343"/>
              <a:gd name="connsiteX2" fmla="*/ 281601 w 1359287"/>
              <a:gd name="connsiteY2" fmla="*/ 881743 h 1110343"/>
              <a:gd name="connsiteX3" fmla="*/ 755129 w 1359287"/>
              <a:gd name="connsiteY3" fmla="*/ 1028700 h 1110343"/>
              <a:gd name="connsiteX4" fmla="*/ 1359287 w 1359287"/>
              <a:gd name="connsiteY4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87" h="1110343">
                <a:moveTo>
                  <a:pt x="36672" y="0"/>
                </a:moveTo>
                <a:cubicBezTo>
                  <a:pt x="8097" y="187779"/>
                  <a:pt x="-20478" y="375558"/>
                  <a:pt x="20344" y="522515"/>
                </a:cubicBezTo>
                <a:cubicBezTo>
                  <a:pt x="61166" y="669472"/>
                  <a:pt x="159137" y="797379"/>
                  <a:pt x="281601" y="881743"/>
                </a:cubicBezTo>
                <a:cubicBezTo>
                  <a:pt x="404065" y="966107"/>
                  <a:pt x="575515" y="990600"/>
                  <a:pt x="755129" y="1028700"/>
                </a:cubicBezTo>
                <a:cubicBezTo>
                  <a:pt x="934743" y="1066800"/>
                  <a:pt x="1147015" y="1088571"/>
                  <a:pt x="1359287" y="1110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Freeform 1031">
            <a:extLst>
              <a:ext uri="{FF2B5EF4-FFF2-40B4-BE49-F238E27FC236}">
                <a16:creationId xmlns:a16="http://schemas.microsoft.com/office/drawing/2014/main" id="{6C4F9A92-B272-3511-73E2-8C6A15F9D49D}"/>
              </a:ext>
            </a:extLst>
          </p:cNvPr>
          <p:cNvSpPr/>
          <p:nvPr/>
        </p:nvSpPr>
        <p:spPr>
          <a:xfrm>
            <a:off x="2384189" y="6116140"/>
            <a:ext cx="930728" cy="265033"/>
          </a:xfrm>
          <a:custGeom>
            <a:avLst/>
            <a:gdLst>
              <a:gd name="connsiteX0" fmla="*/ 0 w 930728"/>
              <a:gd name="connsiteY0" fmla="*/ 0 h 265033"/>
              <a:gd name="connsiteX1" fmla="*/ 408214 w 930728"/>
              <a:gd name="connsiteY1" fmla="*/ 261258 h 265033"/>
              <a:gd name="connsiteX2" fmla="*/ 930728 w 930728"/>
              <a:gd name="connsiteY2" fmla="*/ 130629 h 2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728" h="265033">
                <a:moveTo>
                  <a:pt x="0" y="0"/>
                </a:moveTo>
                <a:cubicBezTo>
                  <a:pt x="126546" y="119743"/>
                  <a:pt x="253093" y="239487"/>
                  <a:pt x="408214" y="261258"/>
                </a:cubicBezTo>
                <a:cubicBezTo>
                  <a:pt x="563335" y="283029"/>
                  <a:pt x="747031" y="206829"/>
                  <a:pt x="930728" y="130629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4EEB4A-E1A8-D52D-72D7-D84A3352BE13}"/>
              </a:ext>
            </a:extLst>
          </p:cNvPr>
          <p:cNvSpPr txBox="1"/>
          <p:nvPr/>
        </p:nvSpPr>
        <p:spPr>
          <a:xfrm>
            <a:off x="6000486" y="3621377"/>
            <a:ext cx="1121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Gastrodermis</a:t>
            </a:r>
          </a:p>
        </p:txBody>
      </p:sp>
      <p:pic>
        <p:nvPicPr>
          <p:cNvPr id="1052" name="Picture 4" descr="Symbiodinium - Wikiwand">
            <a:extLst>
              <a:ext uri="{FF2B5EF4-FFF2-40B4-BE49-F238E27FC236}">
                <a16:creationId xmlns:a16="http://schemas.microsoft.com/office/drawing/2014/main" id="{B1A99BE4-3DDD-BC3F-0DCE-AD493EB3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147410" y="3352421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370;ga6aa591836_0_205">
            <a:extLst>
              <a:ext uri="{FF2B5EF4-FFF2-40B4-BE49-F238E27FC236}">
                <a16:creationId xmlns:a16="http://schemas.microsoft.com/office/drawing/2014/main" id="{B226CA13-3FA9-1282-374E-0431FE029E28}"/>
              </a:ext>
            </a:extLst>
          </p:cNvPr>
          <p:cNvSpPr/>
          <p:nvPr/>
        </p:nvSpPr>
        <p:spPr>
          <a:xfrm>
            <a:off x="5746746" y="3303283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370;ga6aa591836_0_205">
            <a:extLst>
              <a:ext uri="{FF2B5EF4-FFF2-40B4-BE49-F238E27FC236}">
                <a16:creationId xmlns:a16="http://schemas.microsoft.com/office/drawing/2014/main" id="{3D3C149C-DC33-E3A6-DEC5-17EAABE65F90}"/>
              </a:ext>
            </a:extLst>
          </p:cNvPr>
          <p:cNvSpPr/>
          <p:nvPr/>
        </p:nvSpPr>
        <p:spPr>
          <a:xfrm>
            <a:off x="6094312" y="3297862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370;ga6aa591836_0_205">
            <a:extLst>
              <a:ext uri="{FF2B5EF4-FFF2-40B4-BE49-F238E27FC236}">
                <a16:creationId xmlns:a16="http://schemas.microsoft.com/office/drawing/2014/main" id="{02725ACE-65F9-3A33-631F-6B6FF411E01F}"/>
              </a:ext>
            </a:extLst>
          </p:cNvPr>
          <p:cNvSpPr/>
          <p:nvPr/>
        </p:nvSpPr>
        <p:spPr>
          <a:xfrm>
            <a:off x="6442100" y="3285486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370;ga6aa591836_0_205">
            <a:extLst>
              <a:ext uri="{FF2B5EF4-FFF2-40B4-BE49-F238E27FC236}">
                <a16:creationId xmlns:a16="http://schemas.microsoft.com/office/drawing/2014/main" id="{AFF1C397-C7E3-8A8F-1073-FD801920D08B}"/>
              </a:ext>
            </a:extLst>
          </p:cNvPr>
          <p:cNvSpPr/>
          <p:nvPr/>
        </p:nvSpPr>
        <p:spPr>
          <a:xfrm>
            <a:off x="6789888" y="3314157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370;ga6aa591836_0_205">
            <a:extLst>
              <a:ext uri="{FF2B5EF4-FFF2-40B4-BE49-F238E27FC236}">
                <a16:creationId xmlns:a16="http://schemas.microsoft.com/office/drawing/2014/main" id="{05E66AB3-BE39-2631-3398-E8BE86CCE45A}"/>
              </a:ext>
            </a:extLst>
          </p:cNvPr>
          <p:cNvSpPr/>
          <p:nvPr/>
        </p:nvSpPr>
        <p:spPr>
          <a:xfrm>
            <a:off x="7137898" y="3306750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8" name="Picture 4" descr="Symbiodinium - Wikiwand">
            <a:extLst>
              <a:ext uri="{FF2B5EF4-FFF2-40B4-BE49-F238E27FC236}">
                <a16:creationId xmlns:a16="http://schemas.microsoft.com/office/drawing/2014/main" id="{09369693-CD76-62C9-A5AB-707522E57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820926" y="34049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4" descr="Symbiodinium - Wikiwand">
            <a:extLst>
              <a:ext uri="{FF2B5EF4-FFF2-40B4-BE49-F238E27FC236}">
                <a16:creationId xmlns:a16="http://schemas.microsoft.com/office/drawing/2014/main" id="{1AB638AC-2F30-278A-CA22-D7B4F480E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5760302" y="3356818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4" descr="Symbiodinium - Wikiwand">
            <a:extLst>
              <a:ext uri="{FF2B5EF4-FFF2-40B4-BE49-F238E27FC236}">
                <a16:creationId xmlns:a16="http://schemas.microsoft.com/office/drawing/2014/main" id="{EA95FF3E-D94B-12FE-57C6-CE0867F1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453148" y="3379803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Symbiodinium - Wikiwand">
            <a:extLst>
              <a:ext uri="{FF2B5EF4-FFF2-40B4-BE49-F238E27FC236}">
                <a16:creationId xmlns:a16="http://schemas.microsoft.com/office/drawing/2014/main" id="{7D27CC66-532D-1555-2459-0660683D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7169158" y="33331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4FB8921-8375-158F-BF1D-F2F8CBA29B4E}"/>
              </a:ext>
            </a:extLst>
          </p:cNvPr>
          <p:cNvCxnSpPr>
            <a:cxnSpLocks/>
          </p:cNvCxnSpPr>
          <p:nvPr/>
        </p:nvCxnSpPr>
        <p:spPr>
          <a:xfrm flipH="1" flipV="1">
            <a:off x="5724401" y="3908358"/>
            <a:ext cx="8886" cy="4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14BFED19-BE53-FE39-739F-618117B01C52}"/>
              </a:ext>
            </a:extLst>
          </p:cNvPr>
          <p:cNvGrpSpPr/>
          <p:nvPr/>
        </p:nvGrpSpPr>
        <p:grpSpPr>
          <a:xfrm>
            <a:off x="1887540" y="5813320"/>
            <a:ext cx="420327" cy="326649"/>
            <a:chOff x="8125793" y="5914633"/>
            <a:chExt cx="730973" cy="605925"/>
          </a:xfrm>
        </p:grpSpPr>
        <p:pic>
          <p:nvPicPr>
            <p:cNvPr id="1066" name="Picture 4" descr="Symbiodinium - Wikiwand">
              <a:extLst>
                <a:ext uri="{FF2B5EF4-FFF2-40B4-BE49-F238E27FC236}">
                  <a16:creationId xmlns:a16="http://schemas.microsoft.com/office/drawing/2014/main" id="{38902CA1-B7E2-A094-40D0-710D6E912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" descr="Symbiodinium - Wikiwand">
              <a:extLst>
                <a:ext uri="{FF2B5EF4-FFF2-40B4-BE49-F238E27FC236}">
                  <a16:creationId xmlns:a16="http://schemas.microsoft.com/office/drawing/2014/main" id="{096349F8-932D-3C78-EA18-E84B498D0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" descr="Symbiodinium - Wikiwand">
              <a:extLst>
                <a:ext uri="{FF2B5EF4-FFF2-40B4-BE49-F238E27FC236}">
                  <a16:creationId xmlns:a16="http://schemas.microsoft.com/office/drawing/2014/main" id="{C5405584-2998-7599-5509-14046CAC0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 descr="Symbiodinium - Wikiwand">
              <a:extLst>
                <a:ext uri="{FF2B5EF4-FFF2-40B4-BE49-F238E27FC236}">
                  <a16:creationId xmlns:a16="http://schemas.microsoft.com/office/drawing/2014/main" id="{AB536F5E-2E2F-69F2-654C-2794F9CE7A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3E0CB35-D1D5-3403-5D0E-DD5D2DAE726D}"/>
              </a:ext>
            </a:extLst>
          </p:cNvPr>
          <p:cNvSpPr txBox="1"/>
          <p:nvPr/>
        </p:nvSpPr>
        <p:spPr>
          <a:xfrm rot="1100599">
            <a:off x="2193072" y="6379331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Horizontal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-123760" y="5597603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ED033C3B-03DC-249E-7F7C-08170D5BC927}"/>
              </a:ext>
            </a:extLst>
          </p:cNvPr>
          <p:cNvGrpSpPr/>
          <p:nvPr/>
        </p:nvGrpSpPr>
        <p:grpSpPr>
          <a:xfrm>
            <a:off x="575682" y="6489247"/>
            <a:ext cx="420327" cy="326649"/>
            <a:chOff x="8125793" y="5914633"/>
            <a:chExt cx="730973" cy="605925"/>
          </a:xfrm>
        </p:grpSpPr>
        <p:pic>
          <p:nvPicPr>
            <p:cNvPr id="1074" name="Picture 4" descr="Symbiodinium - Wikiwand">
              <a:extLst>
                <a:ext uri="{FF2B5EF4-FFF2-40B4-BE49-F238E27FC236}">
                  <a16:creationId xmlns:a16="http://schemas.microsoft.com/office/drawing/2014/main" id="{E4FA40D1-FCF6-4D79-D567-EBBAA68A9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Symbiodinium - Wikiwand">
              <a:extLst>
                <a:ext uri="{FF2B5EF4-FFF2-40B4-BE49-F238E27FC236}">
                  <a16:creationId xmlns:a16="http://schemas.microsoft.com/office/drawing/2014/main" id="{C1082CE6-755A-36C7-C7B8-DDAA92FDA4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4" descr="Symbiodinium - Wikiwand">
              <a:extLst>
                <a:ext uri="{FF2B5EF4-FFF2-40B4-BE49-F238E27FC236}">
                  <a16:creationId xmlns:a16="http://schemas.microsoft.com/office/drawing/2014/main" id="{C5F7EA54-C82B-D411-0B4C-419776A48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4" descr="Symbiodinium - Wikiwand">
              <a:extLst>
                <a:ext uri="{FF2B5EF4-FFF2-40B4-BE49-F238E27FC236}">
                  <a16:creationId xmlns:a16="http://schemas.microsoft.com/office/drawing/2014/main" id="{0C8E9F25-8DBF-CB7C-994C-41141D5C0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8" name="Google Shape;370;ga6aa591836_0_205">
            <a:extLst>
              <a:ext uri="{FF2B5EF4-FFF2-40B4-BE49-F238E27FC236}">
                <a16:creationId xmlns:a16="http://schemas.microsoft.com/office/drawing/2014/main" id="{7F9ECBE8-0B6D-148A-FDB0-4CC6EAA7593D}"/>
              </a:ext>
            </a:extLst>
          </p:cNvPr>
          <p:cNvSpPr/>
          <p:nvPr/>
        </p:nvSpPr>
        <p:spPr>
          <a:xfrm>
            <a:off x="5546997" y="2511575"/>
            <a:ext cx="2084741" cy="194235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C527EAD-DDF6-492D-B57C-740FE95414F2}"/>
              </a:ext>
            </a:extLst>
          </p:cNvPr>
          <p:cNvCxnSpPr>
            <a:cxnSpLocks/>
          </p:cNvCxnSpPr>
          <p:nvPr/>
        </p:nvCxnSpPr>
        <p:spPr>
          <a:xfrm flipV="1">
            <a:off x="4377739" y="2603464"/>
            <a:ext cx="1301427" cy="62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7891DD7-7E5B-7F42-7BF9-D69078A57347}"/>
              </a:ext>
            </a:extLst>
          </p:cNvPr>
          <p:cNvCxnSpPr>
            <a:cxnSpLocks/>
          </p:cNvCxnSpPr>
          <p:nvPr/>
        </p:nvCxnSpPr>
        <p:spPr>
          <a:xfrm>
            <a:off x="4357295" y="3545100"/>
            <a:ext cx="1277257" cy="784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C5EDD976-804E-603B-32DD-EDCE821E6C6A}"/>
              </a:ext>
            </a:extLst>
          </p:cNvPr>
          <p:cNvCxnSpPr>
            <a:cxnSpLocks/>
          </p:cNvCxnSpPr>
          <p:nvPr/>
        </p:nvCxnSpPr>
        <p:spPr>
          <a:xfrm flipV="1">
            <a:off x="7433112" y="1896936"/>
            <a:ext cx="1425820" cy="1415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8ABD2C19-9DEC-EEC9-385C-E6FED81700BD}"/>
              </a:ext>
            </a:extLst>
          </p:cNvPr>
          <p:cNvCxnSpPr>
            <a:cxnSpLocks/>
          </p:cNvCxnSpPr>
          <p:nvPr/>
        </p:nvCxnSpPr>
        <p:spPr>
          <a:xfrm flipV="1">
            <a:off x="7457282" y="3589634"/>
            <a:ext cx="1535784" cy="8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Google Shape;370;ga6aa591836_0_205">
            <a:extLst>
              <a:ext uri="{FF2B5EF4-FFF2-40B4-BE49-F238E27FC236}">
                <a16:creationId xmlns:a16="http://schemas.microsoft.com/office/drawing/2014/main" id="{D7BA81FB-1A31-153B-5457-B91E0E94FBCE}"/>
              </a:ext>
            </a:extLst>
          </p:cNvPr>
          <p:cNvSpPr/>
          <p:nvPr/>
        </p:nvSpPr>
        <p:spPr>
          <a:xfrm>
            <a:off x="8730183" y="1791696"/>
            <a:ext cx="2424354" cy="18172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F04CE67D-C93C-0367-9765-73B186C31B9D}"/>
              </a:ext>
            </a:extLst>
          </p:cNvPr>
          <p:cNvGrpSpPr/>
          <p:nvPr/>
        </p:nvGrpSpPr>
        <p:grpSpPr>
          <a:xfrm>
            <a:off x="8916273" y="1860239"/>
            <a:ext cx="961802" cy="1044197"/>
            <a:chOff x="8947548" y="1600718"/>
            <a:chExt cx="590599" cy="640281"/>
          </a:xfrm>
        </p:grpSpPr>
        <p:pic>
          <p:nvPicPr>
            <p:cNvPr id="1090" name="Picture 4" descr="Symbiodinium - Wikiwand">
              <a:extLst>
                <a:ext uri="{FF2B5EF4-FFF2-40B4-BE49-F238E27FC236}">
                  <a16:creationId xmlns:a16="http://schemas.microsoft.com/office/drawing/2014/main" id="{AE422073-07AD-7DBF-3D51-4DB4533EA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990597" y="1665492"/>
              <a:ext cx="503097" cy="5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2" name="Google Shape;396;ga6aa591836_0_205">
              <a:extLst>
                <a:ext uri="{FF2B5EF4-FFF2-40B4-BE49-F238E27FC236}">
                  <a16:creationId xmlns:a16="http://schemas.microsoft.com/office/drawing/2014/main" id="{955F362B-7399-F654-F198-DDDC1DE5675D}"/>
                </a:ext>
              </a:extLst>
            </p:cNvPr>
            <p:cNvSpPr/>
            <p:nvPr/>
          </p:nvSpPr>
          <p:spPr>
            <a:xfrm>
              <a:off x="8947548" y="1600718"/>
              <a:ext cx="590599" cy="640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9" name="TextBox 1098">
            <a:extLst>
              <a:ext uri="{FF2B5EF4-FFF2-40B4-BE49-F238E27FC236}">
                <a16:creationId xmlns:a16="http://schemas.microsoft.com/office/drawing/2014/main" id="{6032AA3C-1238-A88D-0A3C-40D2702F2DD9}"/>
              </a:ext>
            </a:extLst>
          </p:cNvPr>
          <p:cNvSpPr txBox="1"/>
          <p:nvPr/>
        </p:nvSpPr>
        <p:spPr>
          <a:xfrm>
            <a:off x="8872189" y="3308838"/>
            <a:ext cx="214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Respiration &amp; C Metabolism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4F6E549-02F3-50FD-DD13-3E46EB5CB8E3}"/>
              </a:ext>
            </a:extLst>
          </p:cNvPr>
          <p:cNvSpPr txBox="1"/>
          <p:nvPr/>
        </p:nvSpPr>
        <p:spPr>
          <a:xfrm>
            <a:off x="5707237" y="3988841"/>
            <a:ext cx="1924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Growth &amp; Photosynthesis</a:t>
            </a:r>
          </a:p>
        </p:txBody>
      </p:sp>
      <p:sp>
        <p:nvSpPr>
          <p:cNvPr id="1109" name="Google Shape;370;ga6aa591836_0_205">
            <a:extLst>
              <a:ext uri="{FF2B5EF4-FFF2-40B4-BE49-F238E27FC236}">
                <a16:creationId xmlns:a16="http://schemas.microsoft.com/office/drawing/2014/main" id="{B63DBB1D-B8B5-E545-977C-A0CE5C22CA2F}"/>
              </a:ext>
            </a:extLst>
          </p:cNvPr>
          <p:cNvSpPr/>
          <p:nvPr/>
        </p:nvSpPr>
        <p:spPr>
          <a:xfrm>
            <a:off x="5736375" y="270546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370;ga6aa591836_0_205">
            <a:extLst>
              <a:ext uri="{FF2B5EF4-FFF2-40B4-BE49-F238E27FC236}">
                <a16:creationId xmlns:a16="http://schemas.microsoft.com/office/drawing/2014/main" id="{470521D3-6A7F-1F5B-9192-37720905AB6F}"/>
              </a:ext>
            </a:extLst>
          </p:cNvPr>
          <p:cNvSpPr/>
          <p:nvPr/>
        </p:nvSpPr>
        <p:spPr>
          <a:xfrm>
            <a:off x="6103684" y="2693151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370;ga6aa591836_0_205">
            <a:extLst>
              <a:ext uri="{FF2B5EF4-FFF2-40B4-BE49-F238E27FC236}">
                <a16:creationId xmlns:a16="http://schemas.microsoft.com/office/drawing/2014/main" id="{9D0630BA-D418-F9D4-4115-27104796014E}"/>
              </a:ext>
            </a:extLst>
          </p:cNvPr>
          <p:cNvSpPr/>
          <p:nvPr/>
        </p:nvSpPr>
        <p:spPr>
          <a:xfrm>
            <a:off x="6466678" y="2718879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370;ga6aa591836_0_205">
            <a:extLst>
              <a:ext uri="{FF2B5EF4-FFF2-40B4-BE49-F238E27FC236}">
                <a16:creationId xmlns:a16="http://schemas.microsoft.com/office/drawing/2014/main" id="{67C7E6B9-15CF-05A6-DFEC-E5E9493E7D18}"/>
              </a:ext>
            </a:extLst>
          </p:cNvPr>
          <p:cNvSpPr/>
          <p:nvPr/>
        </p:nvSpPr>
        <p:spPr>
          <a:xfrm>
            <a:off x="6832246" y="269290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370;ga6aa591836_0_205">
            <a:extLst>
              <a:ext uri="{FF2B5EF4-FFF2-40B4-BE49-F238E27FC236}">
                <a16:creationId xmlns:a16="http://schemas.microsoft.com/office/drawing/2014/main" id="{90D6A28D-8F40-C069-CD64-C8678722BDF5}"/>
              </a:ext>
            </a:extLst>
          </p:cNvPr>
          <p:cNvSpPr/>
          <p:nvPr/>
        </p:nvSpPr>
        <p:spPr>
          <a:xfrm>
            <a:off x="7183056" y="2714352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82EB094-789C-80E9-2CE0-D9E659CECF8B}"/>
              </a:ext>
            </a:extLst>
          </p:cNvPr>
          <p:cNvSpPr txBox="1"/>
          <p:nvPr/>
        </p:nvSpPr>
        <p:spPr>
          <a:xfrm>
            <a:off x="6037536" y="2449813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Epidermis</a:t>
            </a:r>
          </a:p>
        </p:txBody>
      </p:sp>
      <p:sp>
        <p:nvSpPr>
          <p:cNvPr id="1117" name="Circular Arrow 1116">
            <a:extLst>
              <a:ext uri="{FF2B5EF4-FFF2-40B4-BE49-F238E27FC236}">
                <a16:creationId xmlns:a16="http://schemas.microsoft.com/office/drawing/2014/main" id="{7DA5DC0B-B346-C387-A5A1-9FE7BFCD40FB}"/>
              </a:ext>
            </a:extLst>
          </p:cNvPr>
          <p:cNvSpPr/>
          <p:nvPr/>
        </p:nvSpPr>
        <p:spPr>
          <a:xfrm>
            <a:off x="9674830" y="1940778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8" name="Circular Arrow 1117">
            <a:extLst>
              <a:ext uri="{FF2B5EF4-FFF2-40B4-BE49-F238E27FC236}">
                <a16:creationId xmlns:a16="http://schemas.microsoft.com/office/drawing/2014/main" id="{67C95CD8-D661-D119-DEC6-6EE6D7C63C59}"/>
              </a:ext>
            </a:extLst>
          </p:cNvPr>
          <p:cNvSpPr/>
          <p:nvPr/>
        </p:nvSpPr>
        <p:spPr>
          <a:xfrm rot="10800000">
            <a:off x="9661174" y="2157874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54E7C07-6EED-682A-E370-369B7AEDCA10}"/>
              </a:ext>
            </a:extLst>
          </p:cNvPr>
          <p:cNvSpPr txBox="1"/>
          <p:nvPr/>
        </p:nvSpPr>
        <p:spPr>
          <a:xfrm>
            <a:off x="9970189" y="1860625"/>
            <a:ext cx="1107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Fixed carbon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DE25E23-7BC1-FE04-429A-F515EC5BBAA8}"/>
              </a:ext>
            </a:extLst>
          </p:cNvPr>
          <p:cNvSpPr txBox="1"/>
          <p:nvPr/>
        </p:nvSpPr>
        <p:spPr>
          <a:xfrm>
            <a:off x="9960496" y="2273075"/>
            <a:ext cx="128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Nutrient cycling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EA29F61C-C6EF-02F3-CC3D-7906C12539D9}"/>
              </a:ext>
            </a:extLst>
          </p:cNvPr>
          <p:cNvSpPr txBox="1"/>
          <p:nvPr/>
        </p:nvSpPr>
        <p:spPr>
          <a:xfrm>
            <a:off x="9876949" y="2742145"/>
            <a:ext cx="138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Transport &amp; signaling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65AEFDC-80DD-F653-E75C-AFD058617518}"/>
              </a:ext>
            </a:extLst>
          </p:cNvPr>
          <p:cNvCxnSpPr>
            <a:cxnSpLocks/>
          </p:cNvCxnSpPr>
          <p:nvPr/>
        </p:nvCxnSpPr>
        <p:spPr>
          <a:xfrm>
            <a:off x="9421569" y="2514496"/>
            <a:ext cx="474075" cy="424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1943" t="31892" r="83044" b="59099"/>
          <a:stretch/>
        </p:blipFill>
        <p:spPr>
          <a:xfrm>
            <a:off x="3035863" y="440557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32410" t="30090" r="60350" b="58739"/>
          <a:stretch/>
        </p:blipFill>
        <p:spPr>
          <a:xfrm rot="1915630">
            <a:off x="3751252" y="337770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1209470" y="905387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5521802" y="2586672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6710" t="30270" r="1733" b="58378"/>
          <a:stretch/>
        </p:blipFill>
        <p:spPr>
          <a:xfrm>
            <a:off x="6449489" y="2856496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43688" t="30811" r="48097" b="57478"/>
          <a:stretch/>
        </p:blipFill>
        <p:spPr>
          <a:xfrm rot="6462810">
            <a:off x="4414366" y="514729"/>
            <a:ext cx="797164" cy="87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8307" t="29369" r="33339" b="56397"/>
          <a:stretch/>
        </p:blipFill>
        <p:spPr>
          <a:xfrm rot="4389534">
            <a:off x="4898697" y="1181295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8307" t="29369" r="33339" b="56397"/>
          <a:stretch/>
        </p:blipFill>
        <p:spPr>
          <a:xfrm rot="11268575">
            <a:off x="4871330" y="1896426"/>
            <a:ext cx="696458" cy="917004"/>
          </a:xfrm>
          <a:prstGeom prst="rect">
            <a:avLst/>
          </a:prstGeom>
        </p:spPr>
      </p:pic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1943101" y="1072065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1460112" y="1134281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8C7CA-1B36-8377-8DEC-25BD2FD2A8DA}"/>
              </a:ext>
            </a:extLst>
          </p:cNvPr>
          <p:cNvGrpSpPr/>
          <p:nvPr/>
        </p:nvGrpSpPr>
        <p:grpSpPr>
          <a:xfrm rot="10800000">
            <a:off x="2958447" y="6326597"/>
            <a:ext cx="4555930" cy="470811"/>
            <a:chOff x="1416799" y="3916045"/>
            <a:chExt cx="5960377" cy="444143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1D95DEC3-36D9-85B5-2997-18669A3CE9FA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D0E58-2F4B-A1A6-137F-D43294CFABDB}"/>
                </a:ext>
              </a:extLst>
            </p:cNvPr>
            <p:cNvSpPr txBox="1"/>
            <p:nvPr/>
          </p:nvSpPr>
          <p:spPr>
            <a:xfrm rot="10800000">
              <a:off x="1416799" y="3974275"/>
              <a:ext cx="2744573" cy="31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Central Metabolism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A5D169-47ED-7835-B193-00E049EEEDCD}"/>
              </a:ext>
            </a:extLst>
          </p:cNvPr>
          <p:cNvGrpSpPr/>
          <p:nvPr/>
        </p:nvGrpSpPr>
        <p:grpSpPr>
          <a:xfrm rot="10800000">
            <a:off x="3035862" y="3534312"/>
            <a:ext cx="4218227" cy="495876"/>
            <a:chOff x="1735807" y="3916045"/>
            <a:chExt cx="5641369" cy="444143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E52AD7E-3F73-A8E2-3B11-788D22BEF77F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5F12D-DEE5-3FD2-89F9-4D133B8FAC9C}"/>
                </a:ext>
              </a:extLst>
            </p:cNvPr>
            <p:cNvSpPr txBox="1"/>
            <p:nvPr/>
          </p:nvSpPr>
          <p:spPr>
            <a:xfrm rot="10800000">
              <a:off x="1735807" y="3955098"/>
              <a:ext cx="2744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Symbiont Growth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A9373-42F2-31B2-FFDD-6D5CB2A7DE7D}"/>
              </a:ext>
            </a:extLst>
          </p:cNvPr>
          <p:cNvGrpSpPr/>
          <p:nvPr/>
        </p:nvGrpSpPr>
        <p:grpSpPr>
          <a:xfrm rot="10800000">
            <a:off x="3035858" y="4079034"/>
            <a:ext cx="4218228" cy="538163"/>
            <a:chOff x="1735807" y="3916045"/>
            <a:chExt cx="5641369" cy="444143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480E5FE9-6989-0697-E208-0A045529C1A5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C3955E-411F-F738-5436-F06DFDB5D1CD}"/>
                </a:ext>
              </a:extLst>
            </p:cNvPr>
            <p:cNvSpPr txBox="1"/>
            <p:nvPr/>
          </p:nvSpPr>
          <p:spPr>
            <a:xfrm rot="10800000">
              <a:off x="1735807" y="3996278"/>
              <a:ext cx="3406153" cy="27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Photosynthetic Rates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38C8B-E5F5-A878-E4E0-814EA7B96FF9}"/>
              </a:ext>
            </a:extLst>
          </p:cNvPr>
          <p:cNvGrpSpPr/>
          <p:nvPr/>
        </p:nvGrpSpPr>
        <p:grpSpPr>
          <a:xfrm rot="10800000">
            <a:off x="3035858" y="4655027"/>
            <a:ext cx="4218228" cy="476637"/>
            <a:chOff x="1735807" y="3916045"/>
            <a:chExt cx="5641369" cy="444143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B7B0B08-869A-2335-AB52-BF4D5D456936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C88105-CF59-4482-BA03-69CB3ACEAAE5}"/>
                </a:ext>
              </a:extLst>
            </p:cNvPr>
            <p:cNvSpPr txBox="1"/>
            <p:nvPr/>
          </p:nvSpPr>
          <p:spPr>
            <a:xfrm rot="10800000">
              <a:off x="1735807" y="3955098"/>
              <a:ext cx="2744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Energy Demand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4F653A-9AF2-7519-5607-5F2F38DDBB95}"/>
              </a:ext>
            </a:extLst>
          </p:cNvPr>
          <p:cNvGrpSpPr/>
          <p:nvPr/>
        </p:nvGrpSpPr>
        <p:grpSpPr>
          <a:xfrm rot="10800000">
            <a:off x="2988926" y="5143934"/>
            <a:ext cx="4265159" cy="492989"/>
            <a:chOff x="1735806" y="3916045"/>
            <a:chExt cx="5641370" cy="444143"/>
          </a:xfrm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48C84AD-0C10-F1AE-E5CA-8704A5E187E7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01237B-DCBD-E1AF-2242-DE7B216A0379}"/>
                </a:ext>
              </a:extLst>
            </p:cNvPr>
            <p:cNvSpPr txBox="1"/>
            <p:nvPr/>
          </p:nvSpPr>
          <p:spPr>
            <a:xfrm rot="10800000">
              <a:off x="1735806" y="4024913"/>
              <a:ext cx="3368673" cy="26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Cell Signaling &amp; Transport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FEE885-C99A-311D-7018-D2E22E8BF810}"/>
              </a:ext>
            </a:extLst>
          </p:cNvPr>
          <p:cNvGrpSpPr/>
          <p:nvPr/>
        </p:nvGrpSpPr>
        <p:grpSpPr>
          <a:xfrm rot="10800000">
            <a:off x="2988926" y="5703461"/>
            <a:ext cx="4265160" cy="541946"/>
            <a:chOff x="1735806" y="3916045"/>
            <a:chExt cx="5641370" cy="444143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B81415E4-7A01-C95A-2A80-9577CC89B151}"/>
                </a:ext>
              </a:extLst>
            </p:cNvPr>
            <p:cNvSpPr/>
            <p:nvPr/>
          </p:nvSpPr>
          <p:spPr>
            <a:xfrm rot="5400000">
              <a:off x="4334420" y="1317433"/>
              <a:ext cx="444143" cy="56413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0FDB87-44DE-A6F9-C264-6871A0EAE1DE}"/>
                </a:ext>
              </a:extLst>
            </p:cNvPr>
            <p:cNvSpPr txBox="1"/>
            <p:nvPr/>
          </p:nvSpPr>
          <p:spPr>
            <a:xfrm rot="10800000">
              <a:off x="1735806" y="4016195"/>
              <a:ext cx="3630144" cy="27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Photosynthate Metabolism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893396-728B-DDF3-FA8F-0BFDBC00FE1C}"/>
              </a:ext>
            </a:extLst>
          </p:cNvPr>
          <p:cNvSpPr txBox="1"/>
          <p:nvPr/>
        </p:nvSpPr>
        <p:spPr>
          <a:xfrm>
            <a:off x="7773216" y="4357099"/>
            <a:ext cx="487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edit this to show actual movement of peaks</a:t>
            </a:r>
          </a:p>
        </p:txBody>
      </p:sp>
    </p:spTree>
    <p:extLst>
      <p:ext uri="{BB962C8B-B14F-4D97-AF65-F5344CB8AC3E}">
        <p14:creationId xmlns:p14="http://schemas.microsoft.com/office/powerpoint/2010/main" val="77217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3" t="31892" r="83044" b="59099"/>
          <a:stretch/>
        </p:blipFill>
        <p:spPr>
          <a:xfrm>
            <a:off x="3292416" y="953845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0" t="30090" r="60350" b="58739"/>
          <a:stretch/>
        </p:blipFill>
        <p:spPr>
          <a:xfrm rot="1915630">
            <a:off x="3990517" y="1011965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901586" y="905388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5755734" y="2681018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10" t="30270" r="1733" b="58378"/>
          <a:stretch/>
        </p:blipFill>
        <p:spPr>
          <a:xfrm>
            <a:off x="6635348" y="2912868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88" t="30811" r="48097" b="57478"/>
          <a:stretch/>
        </p:blipFill>
        <p:spPr>
          <a:xfrm rot="6462810">
            <a:off x="4761081" y="1344627"/>
            <a:ext cx="797164" cy="87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07" t="29369" r="33339" b="56397"/>
          <a:stretch/>
        </p:blipFill>
        <p:spPr>
          <a:xfrm rot="5805643">
            <a:off x="5608042" y="1826423"/>
            <a:ext cx="696458" cy="91700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3018CC9-1AD0-5084-0FFF-F979E7D769C3}"/>
              </a:ext>
            </a:extLst>
          </p:cNvPr>
          <p:cNvSpPr/>
          <p:nvPr/>
        </p:nvSpPr>
        <p:spPr>
          <a:xfrm>
            <a:off x="2819866" y="1088813"/>
            <a:ext cx="365870" cy="372534"/>
          </a:xfrm>
          <a:prstGeom prst="ellipse">
            <a:avLst/>
          </a:prstGeom>
          <a:solidFill>
            <a:srgbClr val="945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1208</TotalTime>
  <Words>135</Words>
  <Application>Microsoft Macintosh PowerPoint</Application>
  <PresentationFormat>Custom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25</cp:revision>
  <dcterms:created xsi:type="dcterms:W3CDTF">2022-01-04T02:19:11Z</dcterms:created>
  <dcterms:modified xsi:type="dcterms:W3CDTF">2023-01-07T02:06:46Z</dcterms:modified>
</cp:coreProperties>
</file>