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01"/>
    <p:restoredTop sz="94708"/>
  </p:normalViewPr>
  <p:slideViewPr>
    <p:cSldViewPr snapToGrid="0">
      <p:cViewPr varScale="1">
        <p:scale>
          <a:sx n="118" d="100"/>
          <a:sy n="118" d="100"/>
        </p:scale>
        <p:origin x="1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8EBD-E686-562A-3BDE-FBE1C3F2E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C76AD-1E7C-1BAF-662A-719295160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E128-38B4-546E-8FD0-4C110431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F208C-2DA1-B51C-06A5-EEBE06F1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134A9-60FA-0908-632E-4547748D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1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4F7-A471-E2DC-D2CA-11418716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D54E2-C24E-AA23-1656-A85ABA023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FBC70-8E26-31E7-2A4C-2C1EB9B0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0E30-0BFA-7C5C-08E5-171BFE55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FBD2-499E-8DD1-BCA2-A03CDECE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87D11-45B3-5B72-36CC-25E6AE8A8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6DCED-9840-8B15-B9B1-0CC67BA8A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4540-EC26-E17A-35F6-DE47334B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63F67-13ED-4825-B120-AB74B810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10FB-51B1-D67C-359B-BCF5AD1E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3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80AB-6AD2-C106-8130-45ED5219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855A-4B23-AF90-030C-19CF18227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14B13-A8A8-20A4-1521-21EBE3C6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69EA0-0D63-ADFE-3CFB-BD613ED1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111-78A1-B8F7-99AA-7D076782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8971-4057-C77A-A319-8FC2B120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4ED5-4C61-2967-7054-CBC10DA0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64BF3-CEA0-D803-F6FC-BFEBDB80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76373-6BE7-3F3A-370C-CD63ED45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12377-E934-B9E0-7988-8D6B5F69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8526-9A70-1ECA-BA0F-A67BC7B9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FF1F-EABF-B82B-12CD-BAA9E1995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0CC98-CA3C-EE14-C22C-A6F123410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673C7-ECB7-FD22-4D5F-85F08031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4E3E5-0EF9-A150-1C0D-1600A2DC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046E-28E6-9E78-C879-E87630BF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1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5F96-59F6-55A8-167C-39835838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95CB-57A0-3251-D031-2D5B1AB1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75D6B-1E54-9331-E740-23E47B61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287C2-DFA6-C701-1BF2-7C4080C26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E8690-22B0-C16E-4DB9-0577742A6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367A3-3B54-6EC9-4F62-B25DA772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727C3-300A-1CCE-15CE-399DC432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C8781-149A-7CEA-61A4-66356A08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9E47-43C5-3709-5520-23CEB8EA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450C9-90F7-4674-8A94-9FB5425B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9B8B-49AB-967F-BD42-7EA858CB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07C0F-6371-9392-E5EF-92B8BBB3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1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99D12-37E9-026A-AA8F-EE8B4934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9DC31-3970-B1C8-5425-2105CAD9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504AC-7FDB-D24A-F568-ADA57EC3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7B26-818C-CD7F-BB45-88B5F504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963A-69CF-AAAF-8DA1-9AD2BD8E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B810E-DCAF-CBB1-024A-E5D0BAE3A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A7B91-0434-667D-4B60-3C07DE9C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72418-30D7-8ADE-A310-0F5E9D59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045CC-5A67-98D5-F9CD-0454BD36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C5AB-C963-5449-075B-D63CE9B9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C8A67-181E-4D18-0C9B-EA99F9E5F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FB0B0-4D90-DF65-D013-FE3B585AE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5E834-E9DA-52EF-90CF-CFE2AD86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737A9-8BE6-7868-3981-B159C544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E2E2C-4C79-E45A-5388-82D4D8CE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77192-D224-CDB0-ED24-EE888C92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FD30-67C2-E616-BBDF-77BBFC2C8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6DAC6-1BB4-429F-D6B6-A7C3392DC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C4E16-843B-094B-83E5-AB2DA36EE68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A937-2A03-E3BC-D7D0-A6CD6C81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4EBA-165C-B08B-AA5D-5482E7EAD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17BE9-E081-FD42-90BC-625516629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F746D-3893-AC34-7339-752680B2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dirty="0"/>
              <a:t>How does temperature stress affect symbiotic nutritional exchange in larvae and recruits? 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8F936-DFFD-0B4B-B904-4F0207D98448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aseline="30000" dirty="0"/>
              <a:t>13</a:t>
            </a:r>
            <a:r>
              <a:rPr lang="en-US" sz="2200" dirty="0"/>
              <a:t>C bicarbonate label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4 h incubation at treatment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Methods as in Huffmyer et al. 2024</a:t>
            </a:r>
          </a:p>
        </p:txBody>
      </p:sp>
      <p:pic>
        <p:nvPicPr>
          <p:cNvPr id="10" name="Picture 9" descr="A group of glass containers with objects in them&#10;&#10;AI-generated content may be incorrect.">
            <a:extLst>
              <a:ext uri="{FF2B5EF4-FFF2-40B4-BE49-F238E27FC236}">
                <a16:creationId xmlns:a16="http://schemas.microsoft.com/office/drawing/2014/main" id="{486A29A8-B08F-B3CC-8F9A-293D115AF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0" y="2631949"/>
            <a:ext cx="4905248" cy="367893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D8A1AC-1B0D-AAA4-21B6-FC0697E87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742851"/>
              </p:ext>
            </p:extLst>
          </p:nvPr>
        </p:nvGraphicFramePr>
        <p:xfrm>
          <a:off x="5715001" y="2843784"/>
          <a:ext cx="6007609" cy="3189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566">
                  <a:extLst>
                    <a:ext uri="{9D8B030D-6E8A-4147-A177-3AD203B41FA5}">
                      <a16:colId xmlns:a16="http://schemas.microsoft.com/office/drawing/2014/main" val="1240038316"/>
                    </a:ext>
                  </a:extLst>
                </a:gridCol>
                <a:gridCol w="1072161">
                  <a:extLst>
                    <a:ext uri="{9D8B030D-6E8A-4147-A177-3AD203B41FA5}">
                      <a16:colId xmlns:a16="http://schemas.microsoft.com/office/drawing/2014/main" val="1771332788"/>
                    </a:ext>
                  </a:extLst>
                </a:gridCol>
                <a:gridCol w="1269491">
                  <a:extLst>
                    <a:ext uri="{9D8B030D-6E8A-4147-A177-3AD203B41FA5}">
                      <a16:colId xmlns:a16="http://schemas.microsoft.com/office/drawing/2014/main" val="2274383748"/>
                    </a:ext>
                  </a:extLst>
                </a:gridCol>
                <a:gridCol w="1379118">
                  <a:extLst>
                    <a:ext uri="{9D8B030D-6E8A-4147-A177-3AD203B41FA5}">
                      <a16:colId xmlns:a16="http://schemas.microsoft.com/office/drawing/2014/main" val="3990640865"/>
                    </a:ext>
                  </a:extLst>
                </a:gridCol>
                <a:gridCol w="1039273">
                  <a:extLst>
                    <a:ext uri="{9D8B030D-6E8A-4147-A177-3AD203B41FA5}">
                      <a16:colId xmlns:a16="http://schemas.microsoft.com/office/drawing/2014/main" val="451586381"/>
                    </a:ext>
                  </a:extLst>
                </a:gridCol>
              </a:tblGrid>
              <a:tr h="531645">
                <a:tc>
                  <a:txBody>
                    <a:bodyPr/>
                    <a:lstStyle/>
                    <a:p>
                      <a:r>
                        <a:rPr lang="en-US" sz="1400"/>
                        <a:t>Species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Life Stage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Treatments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Sample Size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Total Samples</a:t>
                      </a:r>
                    </a:p>
                  </a:txBody>
                  <a:tcPr marL="71844" marR="71844" marT="35922" marB="35922"/>
                </a:tc>
                <a:extLst>
                  <a:ext uri="{0D108BD9-81ED-4DB2-BD59-A6C34878D82A}">
                    <a16:rowId xmlns:a16="http://schemas.microsoft.com/office/drawing/2014/main" val="1710393724"/>
                  </a:ext>
                </a:extLst>
              </a:tr>
              <a:tr h="531645">
                <a:tc>
                  <a:txBody>
                    <a:bodyPr/>
                    <a:lstStyle/>
                    <a:p>
                      <a:r>
                        <a:rPr lang="en-US" sz="1400"/>
                        <a:t>Pocillopora meandrina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Recruit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27, 30, 33°C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n=4-5 per treatment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</a:t>
                      </a:r>
                    </a:p>
                  </a:txBody>
                  <a:tcPr marL="71844" marR="71844" marT="35922" marB="35922"/>
                </a:tc>
                <a:extLst>
                  <a:ext uri="{0D108BD9-81ED-4DB2-BD59-A6C34878D82A}">
                    <a16:rowId xmlns:a16="http://schemas.microsoft.com/office/drawing/2014/main" val="513510641"/>
                  </a:ext>
                </a:extLst>
              </a:tr>
              <a:tr h="531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Pocillopora meandrina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Larvae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27, 30, 33°C</a:t>
                      </a:r>
                    </a:p>
                    <a:p>
                      <a:endParaRPr lang="en-US" sz="1400"/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n=6 per treatment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</a:t>
                      </a:r>
                    </a:p>
                  </a:txBody>
                  <a:tcPr marL="71844" marR="71844" marT="35922" marB="35922"/>
                </a:tc>
                <a:extLst>
                  <a:ext uri="{0D108BD9-81ED-4DB2-BD59-A6C34878D82A}">
                    <a16:rowId xmlns:a16="http://schemas.microsoft.com/office/drawing/2014/main" val="407014107"/>
                  </a:ext>
                </a:extLst>
              </a:tr>
              <a:tr h="531645">
                <a:tc>
                  <a:txBody>
                    <a:bodyPr/>
                    <a:lstStyle/>
                    <a:p>
                      <a:r>
                        <a:rPr lang="en-US" sz="1400"/>
                        <a:t>Acropora hyacinthus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Recruit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27, 30, 33°C</a:t>
                      </a:r>
                    </a:p>
                    <a:p>
                      <a:endParaRPr lang="en-US" sz="1400"/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n=5-6 per treatment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</a:t>
                      </a:r>
                    </a:p>
                  </a:txBody>
                  <a:tcPr marL="71844" marR="71844" marT="35922" marB="35922"/>
                </a:tc>
                <a:extLst>
                  <a:ext uri="{0D108BD9-81ED-4DB2-BD59-A6C34878D82A}">
                    <a16:rowId xmlns:a16="http://schemas.microsoft.com/office/drawing/2014/main" val="2032932464"/>
                  </a:ext>
                </a:extLst>
              </a:tr>
              <a:tr h="747176">
                <a:tc>
                  <a:txBody>
                    <a:bodyPr/>
                    <a:lstStyle/>
                    <a:p>
                      <a:r>
                        <a:rPr lang="en-US" sz="1400"/>
                        <a:t>Controls (both species)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Dark control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n=4 per species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L="71844" marR="71844" marT="35922" marB="35922"/>
                </a:tc>
                <a:extLst>
                  <a:ext uri="{0D108BD9-81ED-4DB2-BD59-A6C34878D82A}">
                    <a16:rowId xmlns:a16="http://schemas.microsoft.com/office/drawing/2014/main" val="1853467907"/>
                  </a:ext>
                </a:extLst>
              </a:tr>
              <a:tr h="31611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TOTAL</a:t>
                      </a:r>
                    </a:p>
                  </a:txBody>
                  <a:tcPr marL="71844" marR="71844" marT="35922" marB="35922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57</a:t>
                      </a:r>
                    </a:p>
                  </a:txBody>
                  <a:tcPr marL="71844" marR="71844" marT="35922" marB="35922"/>
                </a:tc>
                <a:extLst>
                  <a:ext uri="{0D108BD9-81ED-4DB2-BD59-A6C34878D82A}">
                    <a16:rowId xmlns:a16="http://schemas.microsoft.com/office/drawing/2014/main" val="397198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6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100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How does temperature stress affect symbiotic nutritional exchange in larvae and recruits?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Ariana Huffmyer</dc:creator>
  <cp:lastModifiedBy>Ariana Huffmyer</cp:lastModifiedBy>
  <cp:revision>5</cp:revision>
  <dcterms:created xsi:type="dcterms:W3CDTF">2025-03-18T18:01:01Z</dcterms:created>
  <dcterms:modified xsi:type="dcterms:W3CDTF">2025-03-19T00:33:46Z</dcterms:modified>
</cp:coreProperties>
</file>