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7" r:id="rId1"/>
  </p:sldMasterIdLst>
  <p:notesMasterIdLst>
    <p:notesMasterId r:id="rId28"/>
  </p:notesMasterIdLst>
  <p:sldIdLst>
    <p:sldId id="256" r:id="rId2"/>
    <p:sldId id="258" r:id="rId3"/>
    <p:sldId id="299" r:id="rId4"/>
    <p:sldId id="261" r:id="rId5"/>
    <p:sldId id="263" r:id="rId6"/>
    <p:sldId id="264" r:id="rId7"/>
    <p:sldId id="265" r:id="rId8"/>
    <p:sldId id="266" r:id="rId9"/>
    <p:sldId id="267" r:id="rId10"/>
    <p:sldId id="268" r:id="rId11"/>
    <p:sldId id="269" r:id="rId12"/>
    <p:sldId id="270" r:id="rId13"/>
    <p:sldId id="271" r:id="rId14"/>
    <p:sldId id="272" r:id="rId15"/>
    <p:sldId id="273" r:id="rId16"/>
    <p:sldId id="276" r:id="rId17"/>
    <p:sldId id="277" r:id="rId18"/>
    <p:sldId id="278" r:id="rId19"/>
    <p:sldId id="279" r:id="rId20"/>
    <p:sldId id="300" r:id="rId21"/>
    <p:sldId id="301" r:id="rId22"/>
    <p:sldId id="302" r:id="rId23"/>
    <p:sldId id="281" r:id="rId24"/>
    <p:sldId id="282" r:id="rId25"/>
    <p:sldId id="283" r:id="rId26"/>
    <p:sldId id="28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BBC0EC-B6F9-410F-97CF-012C1F224446}" v="937" dt="2023-07-22T11:19:56.5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920" autoAdjust="0"/>
  </p:normalViewPr>
  <p:slideViewPr>
    <p:cSldViewPr snapToGrid="0">
      <p:cViewPr>
        <p:scale>
          <a:sx n="53" d="100"/>
          <a:sy n="53" d="100"/>
        </p:scale>
        <p:origin x="11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939BC-2A1D-4EA0-B7C1-E84F0E786BE8}" type="datetimeFigureOut">
              <a:rPr lang="en-US" smtClean="0"/>
              <a:t>3/17/2025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1FDC5-9210-4EF3-AE12-C9225EE40ED2}" type="slidenum">
              <a:rPr lang="en-US" smtClean="0"/>
              <a:t>‹#›</a:t>
            </a:fld>
            <a:endParaRPr lang="en-US"/>
          </a:p>
        </p:txBody>
      </p:sp>
    </p:spTree>
    <p:extLst>
      <p:ext uri="{BB962C8B-B14F-4D97-AF65-F5344CB8AC3E}">
        <p14:creationId xmlns:p14="http://schemas.microsoft.com/office/powerpoint/2010/main" val="3052926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5F91FDC5-9210-4EF3-AE12-C9225EE40ED2}" type="slidenum">
              <a:rPr lang="en-US" smtClean="0"/>
              <a:t>1</a:t>
            </a:fld>
            <a:endParaRPr lang="en-US"/>
          </a:p>
        </p:txBody>
      </p:sp>
    </p:spTree>
    <p:extLst>
      <p:ext uri="{BB962C8B-B14F-4D97-AF65-F5344CB8AC3E}">
        <p14:creationId xmlns:p14="http://schemas.microsoft.com/office/powerpoint/2010/main" val="185932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Coin: that’s a quarter,</a:t>
            </a:r>
            <a:r>
              <a:rPr lang="en-US" baseline="0" dirty="0"/>
              <a:t> that’s a dime</a:t>
            </a:r>
          </a:p>
          <a:p>
            <a:r>
              <a:rPr lang="en-US" baseline="0" dirty="0"/>
              <a:t>Unsupervised: That’s a cluster, that’s another cluster</a:t>
            </a:r>
          </a:p>
          <a:p>
            <a:r>
              <a:rPr lang="en-US" baseline="0" dirty="0" err="1"/>
              <a:t>Renforcement</a:t>
            </a:r>
            <a:r>
              <a:rPr lang="en-US" baseline="0" dirty="0"/>
              <a:t>: </a:t>
            </a:r>
            <a:endParaRPr lang="en-US" dirty="0"/>
          </a:p>
        </p:txBody>
      </p:sp>
      <p:sp>
        <p:nvSpPr>
          <p:cNvPr id="4" name="Slide Number Placeholder 3"/>
          <p:cNvSpPr>
            <a:spLocks noGrp="1"/>
          </p:cNvSpPr>
          <p:nvPr>
            <p:ph type="sldNum" sz="quarter" idx="10"/>
          </p:nvPr>
        </p:nvSpPr>
        <p:spPr/>
        <p:txBody>
          <a:bodyPr/>
          <a:lstStyle/>
          <a:p>
            <a:fld id="{5F91FDC5-9210-4EF3-AE12-C9225EE40ED2}" type="slidenum">
              <a:rPr lang="en-US" smtClean="0"/>
              <a:t>4</a:t>
            </a:fld>
            <a:endParaRPr lang="en-US"/>
          </a:p>
        </p:txBody>
      </p:sp>
    </p:spTree>
    <p:extLst>
      <p:ext uri="{BB962C8B-B14F-4D97-AF65-F5344CB8AC3E}">
        <p14:creationId xmlns:p14="http://schemas.microsoft.com/office/powerpoint/2010/main" val="3922775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Unsupervised learning works well on transactional data. For example, it can identify segments of customers with similar attributes who can then be treated similarly in marketing campaigns. Or it can find the main attributes that separate customer segments from each other. Popular techniques include self-organizing maps, nearest-neighbor mapping, k-means clustering and singular value decomposition. These algorithms are also used to segment text topics, recommend items and identify data outliers.</a:t>
            </a:r>
          </a:p>
          <a:p>
            <a:endParaRPr lang="en-US" dirty="0"/>
          </a:p>
        </p:txBody>
      </p:sp>
      <p:sp>
        <p:nvSpPr>
          <p:cNvPr id="4" name="Slide Number Placeholder 3"/>
          <p:cNvSpPr>
            <a:spLocks noGrp="1"/>
          </p:cNvSpPr>
          <p:nvPr>
            <p:ph type="sldNum" sz="quarter" idx="10"/>
          </p:nvPr>
        </p:nvSpPr>
        <p:spPr/>
        <p:txBody>
          <a:bodyPr/>
          <a:lstStyle/>
          <a:p>
            <a:fld id="{5F91FDC5-9210-4EF3-AE12-C9225EE40ED2}" type="slidenum">
              <a:rPr lang="en-US" smtClean="0"/>
              <a:t>6</a:t>
            </a:fld>
            <a:endParaRPr lang="en-US"/>
          </a:p>
        </p:txBody>
      </p:sp>
    </p:spTree>
    <p:extLst>
      <p:ext uri="{BB962C8B-B14F-4D97-AF65-F5344CB8AC3E}">
        <p14:creationId xmlns:p14="http://schemas.microsoft.com/office/powerpoint/2010/main" val="4291893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agent will reach the goal much faster by following a good policy. So the goal in reinforcement learning is to learn the best policy.</a:t>
            </a:r>
          </a:p>
          <a:p>
            <a:endParaRPr lang="en-US" dirty="0"/>
          </a:p>
        </p:txBody>
      </p:sp>
      <p:sp>
        <p:nvSpPr>
          <p:cNvPr id="4" name="Slide Number Placeholder 3"/>
          <p:cNvSpPr>
            <a:spLocks noGrp="1"/>
          </p:cNvSpPr>
          <p:nvPr>
            <p:ph type="sldNum" sz="quarter" idx="10"/>
          </p:nvPr>
        </p:nvSpPr>
        <p:spPr/>
        <p:txBody>
          <a:bodyPr/>
          <a:lstStyle/>
          <a:p>
            <a:fld id="{5F91FDC5-9210-4EF3-AE12-C9225EE40ED2}" type="slidenum">
              <a:rPr lang="en-US" smtClean="0"/>
              <a:t>7</a:t>
            </a:fld>
            <a:endParaRPr lang="en-US"/>
          </a:p>
        </p:txBody>
      </p:sp>
    </p:spTree>
    <p:extLst>
      <p:ext uri="{BB962C8B-B14F-4D97-AF65-F5344CB8AC3E}">
        <p14:creationId xmlns:p14="http://schemas.microsoft.com/office/powerpoint/2010/main" val="1766172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WWII, Allied bombers were key to strategic attacks, yet these lumbering giants were constantly shot down over enemy territory. The planes needed more armor, but armor is heavy. So extra plating could only go where the planes were being shot the most.</a:t>
            </a:r>
          </a:p>
          <a:p>
            <a:endParaRPr lang="en-US" dirty="0"/>
          </a:p>
          <a:p>
            <a:r>
              <a:rPr lang="en-US" dirty="0"/>
              <a:t>A man named Abraham Wald, a Jewish mathematician who’d been locked out of university positions and ultimately fled the persecution in his own home country of Hungary, was brought in to oversee the operation. He started with a simple diagram—the outline of a plane—and he marked bullet holes corresponding to where each returning bomber had been shot. The result was the anatomy of common plane damage. The wings, nose, and tail were blackened with bullet holes, so these were the spots that needed more armor.</a:t>
            </a:r>
          </a:p>
        </p:txBody>
      </p:sp>
      <p:sp>
        <p:nvSpPr>
          <p:cNvPr id="4" name="Slide Number Placeholder 3"/>
          <p:cNvSpPr>
            <a:spLocks noGrp="1"/>
          </p:cNvSpPr>
          <p:nvPr>
            <p:ph type="sldNum" sz="quarter" idx="10"/>
          </p:nvPr>
        </p:nvSpPr>
        <p:spPr/>
        <p:txBody>
          <a:bodyPr/>
          <a:lstStyle/>
          <a:p>
            <a:fld id="{5F91FDC5-9210-4EF3-AE12-C9225EE40ED2}" type="slidenum">
              <a:rPr lang="en-US" smtClean="0"/>
              <a:t>12</a:t>
            </a:fld>
            <a:endParaRPr lang="en-US"/>
          </a:p>
        </p:txBody>
      </p:sp>
    </p:spTree>
    <p:extLst>
      <p:ext uri="{BB962C8B-B14F-4D97-AF65-F5344CB8AC3E}">
        <p14:creationId xmlns:p14="http://schemas.microsoft.com/office/powerpoint/2010/main" val="4057751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on board</a:t>
            </a:r>
          </a:p>
        </p:txBody>
      </p:sp>
      <p:sp>
        <p:nvSpPr>
          <p:cNvPr id="4" name="Slide Number Placeholder 3"/>
          <p:cNvSpPr>
            <a:spLocks noGrp="1"/>
          </p:cNvSpPr>
          <p:nvPr>
            <p:ph type="sldNum" sz="quarter" idx="10"/>
          </p:nvPr>
        </p:nvSpPr>
        <p:spPr/>
        <p:txBody>
          <a:bodyPr/>
          <a:lstStyle/>
          <a:p>
            <a:fld id="{5F91FDC5-9210-4EF3-AE12-C9225EE40ED2}" type="slidenum">
              <a:rPr lang="en-US" smtClean="0"/>
              <a:t>17</a:t>
            </a:fld>
            <a:endParaRPr lang="en-US"/>
          </a:p>
        </p:txBody>
      </p:sp>
    </p:spTree>
    <p:extLst>
      <p:ext uri="{BB962C8B-B14F-4D97-AF65-F5344CB8AC3E}">
        <p14:creationId xmlns:p14="http://schemas.microsoft.com/office/powerpoint/2010/main" val="453512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example on board, why ever use linear then?</a:t>
            </a:r>
          </a:p>
        </p:txBody>
      </p:sp>
      <p:sp>
        <p:nvSpPr>
          <p:cNvPr id="4" name="Slide Number Placeholder 3"/>
          <p:cNvSpPr>
            <a:spLocks noGrp="1"/>
          </p:cNvSpPr>
          <p:nvPr>
            <p:ph type="sldNum" sz="quarter" idx="10"/>
          </p:nvPr>
        </p:nvSpPr>
        <p:spPr/>
        <p:txBody>
          <a:bodyPr/>
          <a:lstStyle/>
          <a:p>
            <a:fld id="{5F91FDC5-9210-4EF3-AE12-C9225EE40ED2}" type="slidenum">
              <a:rPr lang="en-US" smtClean="0"/>
              <a:t>19</a:t>
            </a:fld>
            <a:endParaRPr lang="en-US"/>
          </a:p>
        </p:txBody>
      </p:sp>
    </p:spTree>
    <p:extLst>
      <p:ext uri="{BB962C8B-B14F-4D97-AF65-F5344CB8AC3E}">
        <p14:creationId xmlns:p14="http://schemas.microsoft.com/office/powerpoint/2010/main" val="1069494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example on board</a:t>
            </a:r>
          </a:p>
        </p:txBody>
      </p:sp>
      <p:sp>
        <p:nvSpPr>
          <p:cNvPr id="4" name="Slide Number Placeholder 3"/>
          <p:cNvSpPr>
            <a:spLocks noGrp="1"/>
          </p:cNvSpPr>
          <p:nvPr>
            <p:ph type="sldNum" sz="quarter" idx="10"/>
          </p:nvPr>
        </p:nvSpPr>
        <p:spPr/>
        <p:txBody>
          <a:bodyPr/>
          <a:lstStyle/>
          <a:p>
            <a:fld id="{5F91FDC5-9210-4EF3-AE12-C9225EE40ED2}" type="slidenum">
              <a:rPr lang="en-US" smtClean="0"/>
              <a:t>23</a:t>
            </a:fld>
            <a:endParaRPr lang="en-US"/>
          </a:p>
        </p:txBody>
      </p:sp>
    </p:spTree>
    <p:extLst>
      <p:ext uri="{BB962C8B-B14F-4D97-AF65-F5344CB8AC3E}">
        <p14:creationId xmlns:p14="http://schemas.microsoft.com/office/powerpoint/2010/main" val="2377901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a:t>
            </a:r>
            <a:r>
              <a:rPr lang="en-US" baseline="0" dirty="0"/>
              <a:t> data </a:t>
            </a:r>
            <a:endParaRPr lang="en-US" dirty="0"/>
          </a:p>
        </p:txBody>
      </p:sp>
      <p:sp>
        <p:nvSpPr>
          <p:cNvPr id="4" name="Slide Number Placeholder 3"/>
          <p:cNvSpPr>
            <a:spLocks noGrp="1"/>
          </p:cNvSpPr>
          <p:nvPr>
            <p:ph type="sldNum" sz="quarter" idx="10"/>
          </p:nvPr>
        </p:nvSpPr>
        <p:spPr/>
        <p:txBody>
          <a:bodyPr/>
          <a:lstStyle/>
          <a:p>
            <a:fld id="{5F91FDC5-9210-4EF3-AE12-C9225EE40ED2}" type="slidenum">
              <a:rPr lang="en-US" smtClean="0"/>
              <a:t>24</a:t>
            </a:fld>
            <a:endParaRPr lang="en-US"/>
          </a:p>
        </p:txBody>
      </p:sp>
    </p:spTree>
    <p:extLst>
      <p:ext uri="{BB962C8B-B14F-4D97-AF65-F5344CB8AC3E}">
        <p14:creationId xmlns:p14="http://schemas.microsoft.com/office/powerpoint/2010/main" val="24459905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3/17/2025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0708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0994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4353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0791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3775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2277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844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1228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4987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4693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5899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4567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866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7880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1809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0663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6769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3/17/2025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261370"/>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userDrawn="1">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3" name="Group 12">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1"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2"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grpSp>
          <p:nvGrpSpPr>
            <p:cNvPr id="14" name="Group 13">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6"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57"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9"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0"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5"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8"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73"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4"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5"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6"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7"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8"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9"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0"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1"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2"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84"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86" name="Rectangle 85">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9"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90"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1"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2"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3"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4"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5"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6"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7"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8"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9"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0"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1"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2"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3"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4"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5"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06"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7"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8"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9"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0"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1"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2"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3"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4"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15"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117"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 name="TextBox 3">
            <a:extLst>
              <a:ext uri="{FF2B5EF4-FFF2-40B4-BE49-F238E27FC236}">
                <a16:creationId xmlns:a16="http://schemas.microsoft.com/office/drawing/2014/main" id="{40D0C017-8238-E14F-C82A-52986CA907EE}"/>
              </a:ext>
            </a:extLst>
          </p:cNvPr>
          <p:cNvSpPr txBox="1"/>
          <p:nvPr/>
        </p:nvSpPr>
        <p:spPr>
          <a:xfrm>
            <a:off x="71538" y="2045122"/>
            <a:ext cx="3851673" cy="195913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914400">
              <a:lnSpc>
                <a:spcPct val="90000"/>
              </a:lnSpc>
              <a:spcBef>
                <a:spcPct val="0"/>
              </a:spcBef>
              <a:spcAft>
                <a:spcPts val="600"/>
              </a:spcAft>
            </a:pPr>
            <a:r>
              <a:rPr lang="en-US" cap="all" dirty="0">
                <a:solidFill>
                  <a:srgbClr val="FFFFFF"/>
                </a:solidFill>
                <a:latin typeface="+mj-lt"/>
                <a:ea typeface="+mj-ea"/>
                <a:cs typeface="+mj-cs"/>
              </a:rPr>
              <a:t>Hands-on Online Training on Data Science</a:t>
            </a:r>
            <a:endParaRPr lang="en-US" dirty="0">
              <a:ea typeface="+mj-ea"/>
              <a:cs typeface="+mj-cs"/>
            </a:endParaRPr>
          </a:p>
          <a:p>
            <a:pPr algn="ctr" defTabSz="914400">
              <a:lnSpc>
                <a:spcPct val="90000"/>
              </a:lnSpc>
              <a:spcBef>
                <a:spcPct val="0"/>
              </a:spcBef>
              <a:spcAft>
                <a:spcPts val="600"/>
              </a:spcAft>
            </a:pPr>
            <a:endParaRPr lang="en-US" cap="all" dirty="0">
              <a:solidFill>
                <a:srgbClr val="FFFFFF"/>
              </a:solidFill>
              <a:latin typeface="+mj-lt"/>
              <a:ea typeface="+mj-ea"/>
              <a:cs typeface="+mj-cs"/>
            </a:endParaRPr>
          </a:p>
          <a:p>
            <a:pPr algn="ctr" defTabSz="914400">
              <a:lnSpc>
                <a:spcPct val="90000"/>
              </a:lnSpc>
              <a:spcBef>
                <a:spcPct val="0"/>
              </a:spcBef>
              <a:spcAft>
                <a:spcPts val="600"/>
              </a:spcAft>
            </a:pPr>
            <a:r>
              <a:rPr lang="en-US" sz="1400" i="1" cap="all" dirty="0">
                <a:solidFill>
                  <a:srgbClr val="FFFFFF"/>
                </a:solidFill>
                <a:latin typeface="+mj-lt"/>
                <a:ea typeface="+mj-ea"/>
                <a:cs typeface="+mj-cs"/>
              </a:rPr>
              <a:t>KNOWLEDGE AND SKILLS FORUM</a:t>
            </a:r>
          </a:p>
        </p:txBody>
      </p:sp>
      <p:sp>
        <p:nvSpPr>
          <p:cNvPr id="2" name="Title 1"/>
          <p:cNvSpPr>
            <a:spLocks noGrp="1"/>
          </p:cNvSpPr>
          <p:nvPr>
            <p:ph type="ctrTitle"/>
          </p:nvPr>
        </p:nvSpPr>
        <p:spPr>
          <a:xfrm>
            <a:off x="4662189" y="1688105"/>
            <a:ext cx="6692748" cy="1817604"/>
          </a:xfrm>
        </p:spPr>
        <p:txBody>
          <a:bodyPr/>
          <a:lstStyle/>
          <a:p>
            <a:pPr algn="ctr" defTabSz="694944"/>
            <a:r>
              <a:rPr lang="en-US" sz="3648" kern="1200" cap="all" baseline="0" dirty="0">
                <a:solidFill>
                  <a:schemeClr val="tx1"/>
                </a:solidFill>
                <a:latin typeface="+mj-lt"/>
                <a:ea typeface="+mj-ea"/>
                <a:cs typeface="+mj-cs"/>
              </a:rPr>
              <a:t>Introduction to Machine Learning</a:t>
            </a:r>
            <a:endParaRPr lang="en-US" dirty="0"/>
          </a:p>
        </p:txBody>
      </p:sp>
      <p:sp>
        <p:nvSpPr>
          <p:cNvPr id="3" name="Subtitle 2"/>
          <p:cNvSpPr>
            <a:spLocks noGrp="1"/>
          </p:cNvSpPr>
          <p:nvPr>
            <p:ph type="subTitle" idx="1"/>
          </p:nvPr>
        </p:nvSpPr>
        <p:spPr>
          <a:xfrm>
            <a:off x="4662189" y="4328395"/>
            <a:ext cx="6692748" cy="1259990"/>
          </a:xfrm>
        </p:spPr>
        <p:txBody>
          <a:bodyPr vert="horz" lIns="91440" tIns="45720" rIns="91440" bIns="45720" rtlCol="0" anchor="t">
            <a:normAutofit/>
          </a:bodyPr>
          <a:lstStyle/>
          <a:p>
            <a:pPr algn="ctr" defTabSz="694944">
              <a:spcBef>
                <a:spcPts val="760"/>
              </a:spcBef>
            </a:pPr>
            <a:endParaRPr lang="en-US" sz="1500" dirty="0">
              <a:solidFill>
                <a:schemeClr val="tx1"/>
              </a:solidFill>
            </a:endParaRPr>
          </a:p>
        </p:txBody>
      </p:sp>
    </p:spTree>
    <p:extLst>
      <p:ext uri="{BB962C8B-B14F-4D97-AF65-F5344CB8AC3E}">
        <p14:creationId xmlns:p14="http://schemas.microsoft.com/office/powerpoint/2010/main" val="260665903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Machine Learning Process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85801" y="1854637"/>
            <a:ext cx="10286999" cy="4223991"/>
          </a:xfrm>
          <a:prstGeom prst="rect">
            <a:avLst/>
          </a:prstGeom>
        </p:spPr>
      </p:pic>
      <p:sp>
        <p:nvSpPr>
          <p:cNvPr id="5" name="Rectangle 4"/>
          <p:cNvSpPr/>
          <p:nvPr/>
        </p:nvSpPr>
        <p:spPr>
          <a:xfrm>
            <a:off x="3876488" y="6276292"/>
            <a:ext cx="3110852" cy="523220"/>
          </a:xfrm>
          <a:prstGeom prst="rect">
            <a:avLst/>
          </a:prstGeom>
        </p:spPr>
        <p:txBody>
          <a:bodyPr wrap="none">
            <a:spAutoFit/>
          </a:bodyPr>
          <a:lstStyle/>
          <a:p>
            <a:r>
              <a:rPr lang="en-US" sz="1400" dirty="0"/>
              <a:t>Source: INTRODUCING AZURE MACHINE</a:t>
            </a:r>
            <a:br>
              <a:rPr lang="en-US" sz="1400" dirty="0"/>
            </a:br>
            <a:r>
              <a:rPr lang="en-US" sz="1400" dirty="0"/>
              <a:t>LEARNING, pg. 5</a:t>
            </a:r>
          </a:p>
        </p:txBody>
      </p:sp>
    </p:spTree>
    <p:extLst>
      <p:ext uri="{BB962C8B-B14F-4D97-AF65-F5344CB8AC3E}">
        <p14:creationId xmlns:p14="http://schemas.microsoft.com/office/powerpoint/2010/main" val="3286801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give Credit, or not to give credit</a:t>
            </a:r>
          </a:p>
        </p:txBody>
      </p:sp>
      <p:sp>
        <p:nvSpPr>
          <p:cNvPr id="3" name="Content Placeholder 2"/>
          <p:cNvSpPr>
            <a:spLocks noGrp="1"/>
          </p:cNvSpPr>
          <p:nvPr>
            <p:ph idx="1"/>
          </p:nvPr>
        </p:nvSpPr>
        <p:spPr/>
        <p:txBody>
          <a:bodyPr>
            <a:normAutofit/>
          </a:bodyPr>
          <a:lstStyle/>
          <a:p>
            <a:r>
              <a:rPr lang="en-US" sz="2400" dirty="0"/>
              <a:t>You are asked by your boss while working at Big Bank Inc. to develop an automated decision maker on whether to give a potential client credit or not.</a:t>
            </a:r>
          </a:p>
        </p:txBody>
      </p:sp>
    </p:spTree>
    <p:extLst>
      <p:ext uri="{BB962C8B-B14F-4D97-AF65-F5344CB8AC3E}">
        <p14:creationId xmlns:p14="http://schemas.microsoft.com/office/powerpoint/2010/main" val="3048955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question?</a:t>
            </a:r>
          </a:p>
        </p:txBody>
      </p:sp>
      <p:sp>
        <p:nvSpPr>
          <p:cNvPr id="3" name="Content Placeholder 2"/>
          <p:cNvSpPr>
            <a:spLocks noGrp="1"/>
          </p:cNvSpPr>
          <p:nvPr>
            <p:ph idx="1"/>
          </p:nvPr>
        </p:nvSpPr>
        <p:spPr/>
        <p:txBody>
          <a:bodyPr>
            <a:normAutofit/>
          </a:bodyPr>
          <a:lstStyle/>
          <a:p>
            <a:r>
              <a:rPr lang="en-US" sz="2400" dirty="0"/>
              <a:t>What question are we trying to answer here? What problem are we looking to solve? </a:t>
            </a:r>
          </a:p>
        </p:txBody>
      </p:sp>
    </p:spTree>
    <p:extLst>
      <p:ext uri="{BB962C8B-B14F-4D97-AF65-F5344CB8AC3E}">
        <p14:creationId xmlns:p14="http://schemas.microsoft.com/office/powerpoint/2010/main" val="1573980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Data</a:t>
            </a:r>
          </a:p>
        </p:txBody>
      </p:sp>
      <p:sp>
        <p:nvSpPr>
          <p:cNvPr id="3" name="Content Placeholder 2"/>
          <p:cNvSpPr>
            <a:spLocks noGrp="1"/>
          </p:cNvSpPr>
          <p:nvPr>
            <p:ph idx="1"/>
          </p:nvPr>
        </p:nvSpPr>
        <p:spPr/>
        <p:txBody>
          <a:bodyPr>
            <a:normAutofit/>
          </a:bodyPr>
          <a:lstStyle/>
          <a:p>
            <a:pPr marL="0" indent="0">
              <a:buNone/>
            </a:pPr>
            <a:r>
              <a:rPr lang="en-US" sz="2400" b="1" dirty="0"/>
              <a:t>Feature</a:t>
            </a:r>
          </a:p>
          <a:p>
            <a:r>
              <a:rPr lang="en-US" sz="2400" dirty="0"/>
              <a:t>An individual measurable property of a phenomenon being observed</a:t>
            </a:r>
          </a:p>
          <a:p>
            <a:r>
              <a:rPr lang="en-US" sz="2400" dirty="0"/>
              <a:t>Best found through industry experts</a:t>
            </a:r>
          </a:p>
        </p:txBody>
      </p:sp>
    </p:spTree>
    <p:extLst>
      <p:ext uri="{BB962C8B-B14F-4D97-AF65-F5344CB8AC3E}">
        <p14:creationId xmlns:p14="http://schemas.microsoft.com/office/powerpoint/2010/main" val="202281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Data</a:t>
            </a:r>
          </a:p>
        </p:txBody>
      </p:sp>
      <p:sp>
        <p:nvSpPr>
          <p:cNvPr id="3" name="Content Placeholder 2"/>
          <p:cNvSpPr>
            <a:spLocks noGrp="1"/>
          </p:cNvSpPr>
          <p:nvPr>
            <p:ph idx="1"/>
          </p:nvPr>
        </p:nvSpPr>
        <p:spPr/>
        <p:txBody>
          <a:bodyPr>
            <a:normAutofit/>
          </a:bodyPr>
          <a:lstStyle/>
          <a:p>
            <a:pPr marL="0" indent="0">
              <a:buNone/>
            </a:pPr>
            <a:r>
              <a:rPr lang="en-US" sz="2400" b="1" dirty="0"/>
              <a:t>Feature Extraction</a:t>
            </a:r>
          </a:p>
          <a:p>
            <a:r>
              <a:rPr lang="en-US" sz="2400" dirty="0"/>
              <a:t>Feature extraction is a general term for methods of constructing combinations of the variables to get around certain problems while still describing the data with sufficient accuracy.</a:t>
            </a:r>
          </a:p>
          <a:p>
            <a:r>
              <a:rPr lang="en-US" sz="2400" dirty="0"/>
              <a:t>Analysis with a large number of variables generally requires a large amount of memory and computation. </a:t>
            </a:r>
          </a:p>
          <a:p>
            <a:pPr lvl="1"/>
            <a:r>
              <a:rPr lang="en-US" sz="2400" dirty="0"/>
              <a:t>Reducing the amount of resources required to describe a large set of data</a:t>
            </a:r>
          </a:p>
        </p:txBody>
      </p:sp>
    </p:spTree>
    <p:extLst>
      <p:ext uri="{BB962C8B-B14F-4D97-AF65-F5344CB8AC3E}">
        <p14:creationId xmlns:p14="http://schemas.microsoft.com/office/powerpoint/2010/main" val="3163566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Data</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sz="2400" b="1" dirty="0"/>
              <a:t>PCA (Principal </a:t>
            </a:r>
            <a:r>
              <a:rPr lang="en-US" b="1" dirty="0" err="1"/>
              <a:t>ComponentAnalysis</a:t>
            </a:r>
            <a:r>
              <a:rPr lang="en-US" sz="2400" b="1" dirty="0"/>
              <a:t>)</a:t>
            </a:r>
          </a:p>
          <a:p>
            <a:r>
              <a:rPr lang="en-US" sz="2400" dirty="0"/>
              <a:t>We have a huge list of different features </a:t>
            </a:r>
          </a:p>
          <a:p>
            <a:pPr lvl="1"/>
            <a:r>
              <a:rPr lang="en-US" sz="2400" dirty="0"/>
              <a:t>Many of them will measure related properties and so will be redundant</a:t>
            </a:r>
          </a:p>
          <a:p>
            <a:pPr lvl="1"/>
            <a:r>
              <a:rPr lang="en-US" sz="2400" dirty="0"/>
              <a:t>Summarize with less features</a:t>
            </a:r>
          </a:p>
        </p:txBody>
      </p:sp>
    </p:spTree>
    <p:extLst>
      <p:ext uri="{BB962C8B-B14F-4D97-AF65-F5344CB8AC3E}">
        <p14:creationId xmlns:p14="http://schemas.microsoft.com/office/powerpoint/2010/main" val="24930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Data</a:t>
            </a:r>
          </a:p>
        </p:txBody>
      </p:sp>
      <p:sp>
        <p:nvSpPr>
          <p:cNvPr id="3" name="Content Placeholder 2"/>
          <p:cNvSpPr>
            <a:spLocks noGrp="1"/>
          </p:cNvSpPr>
          <p:nvPr>
            <p:ph idx="1"/>
          </p:nvPr>
        </p:nvSpPr>
        <p:spPr/>
        <p:txBody>
          <a:bodyPr>
            <a:normAutofit/>
          </a:bodyPr>
          <a:lstStyle/>
          <a:p>
            <a:r>
              <a:rPr lang="en-US" dirty="0"/>
              <a:t>Cleaning </a:t>
            </a:r>
          </a:p>
          <a:p>
            <a:pPr lvl="1"/>
            <a:r>
              <a:rPr lang="en-US" sz="2400" dirty="0"/>
              <a:t>Units </a:t>
            </a:r>
          </a:p>
          <a:p>
            <a:pPr lvl="1"/>
            <a:r>
              <a:rPr lang="en-US" sz="2400" dirty="0"/>
              <a:t>Missing Values</a:t>
            </a:r>
          </a:p>
          <a:p>
            <a:pPr lvl="1"/>
            <a:r>
              <a:rPr lang="en-US" sz="2400" dirty="0"/>
              <a:t>Metadata</a:t>
            </a:r>
          </a:p>
        </p:txBody>
      </p:sp>
    </p:spTree>
    <p:extLst>
      <p:ext uri="{BB962C8B-B14F-4D97-AF65-F5344CB8AC3E}">
        <p14:creationId xmlns:p14="http://schemas.microsoft.com/office/powerpoint/2010/main" val="52549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Model</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What is the problem being solved?</a:t>
            </a:r>
          </a:p>
          <a:p>
            <a:r>
              <a:rPr lang="en-US" dirty="0"/>
              <a:t>What is the goal of the model?</a:t>
            </a:r>
          </a:p>
          <a:p>
            <a:pPr lvl="1"/>
            <a:r>
              <a:rPr lang="en-US" dirty="0"/>
              <a:t>Minimize error on the “training” data</a:t>
            </a:r>
          </a:p>
          <a:p>
            <a:pPr lvl="1"/>
            <a:r>
              <a:rPr lang="en-US" dirty="0"/>
              <a:t>Training data is the data used to train the model (all of it but the part we removed)</a:t>
            </a:r>
          </a:p>
        </p:txBody>
      </p:sp>
    </p:spTree>
    <p:extLst>
      <p:ext uri="{BB962C8B-B14F-4D97-AF65-F5344CB8AC3E}">
        <p14:creationId xmlns:p14="http://schemas.microsoft.com/office/powerpoint/2010/main" val="4068888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Model</a:t>
            </a:r>
          </a:p>
        </p:txBody>
      </p:sp>
      <p:sp>
        <p:nvSpPr>
          <p:cNvPr id="3" name="Content Placeholder 2"/>
          <p:cNvSpPr>
            <a:spLocks noGrp="1"/>
          </p:cNvSpPr>
          <p:nvPr>
            <p:ph idx="1"/>
          </p:nvPr>
        </p:nvSpPr>
        <p:spPr/>
        <p:txBody>
          <a:bodyPr/>
          <a:lstStyle/>
          <a:p>
            <a:pPr marL="0" indent="0">
              <a:buNone/>
            </a:pPr>
            <a:r>
              <a:rPr lang="en-US" b="1" dirty="0"/>
              <a:t>Linear Model</a:t>
            </a:r>
          </a:p>
          <a:p>
            <a:r>
              <a:rPr lang="en-US" dirty="0"/>
              <a:t>Relationships are modeled using linear predictor functions whose unknown model parameters are estimated from the data</a:t>
            </a:r>
          </a:p>
          <a:p>
            <a:r>
              <a:rPr lang="en-US" dirty="0"/>
              <a:t>Complex way of saying the model draws a line between two categories (classification) or to estimate a value (regression)</a:t>
            </a:r>
          </a:p>
          <a:p>
            <a:r>
              <a:rPr lang="en-US" dirty="0"/>
              <a:t>Linear regression the most common form of linear model</a:t>
            </a:r>
          </a:p>
        </p:txBody>
      </p:sp>
    </p:spTree>
    <p:extLst>
      <p:ext uri="{BB962C8B-B14F-4D97-AF65-F5344CB8AC3E}">
        <p14:creationId xmlns:p14="http://schemas.microsoft.com/office/powerpoint/2010/main" val="2740856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Model</a:t>
            </a:r>
          </a:p>
        </p:txBody>
      </p:sp>
      <p:sp>
        <p:nvSpPr>
          <p:cNvPr id="3" name="Content Placeholder 2"/>
          <p:cNvSpPr>
            <a:spLocks noGrp="1"/>
          </p:cNvSpPr>
          <p:nvPr>
            <p:ph idx="1"/>
          </p:nvPr>
        </p:nvSpPr>
        <p:spPr/>
        <p:txBody>
          <a:bodyPr/>
          <a:lstStyle/>
          <a:p>
            <a:pPr marL="0" indent="0">
              <a:buNone/>
            </a:pPr>
            <a:r>
              <a:rPr lang="en-US" b="1" dirty="0"/>
              <a:t>Non-linear Model</a:t>
            </a:r>
          </a:p>
          <a:p>
            <a:r>
              <a:rPr lang="en-US" dirty="0"/>
              <a:t>A nonlinear model describes nonlinear relationships in experimental data</a:t>
            </a:r>
          </a:p>
          <a:p>
            <a:r>
              <a:rPr lang="en-US" dirty="0"/>
              <a:t>The parameters can take the form of an exponential, trigonometric, power, or any other nonlinear function</a:t>
            </a:r>
          </a:p>
        </p:txBody>
      </p:sp>
    </p:spTree>
    <p:extLst>
      <p:ext uri="{BB962C8B-B14F-4D97-AF65-F5344CB8AC3E}">
        <p14:creationId xmlns:p14="http://schemas.microsoft.com/office/powerpoint/2010/main" val="3559364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FE07634-A83A-4681-9C1D-BC0775F9D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F62976A-266E-4650-88F2-C16130F3D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88D9B99B-59C2-481A-A948-F87920A7FE5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p:cNvSpPr>
            <a:spLocks noGrp="1"/>
          </p:cNvSpPr>
          <p:nvPr>
            <p:ph type="title"/>
          </p:nvPr>
        </p:nvSpPr>
        <p:spPr>
          <a:xfrm>
            <a:off x="6873948" y="618518"/>
            <a:ext cx="5380786" cy="1478570"/>
          </a:xfrm>
        </p:spPr>
        <p:txBody>
          <a:bodyPr>
            <a:normAutofit/>
          </a:bodyPr>
          <a:lstStyle/>
          <a:p>
            <a:r>
              <a:rPr lang="en-US" sz="3200"/>
              <a:t>What is Machine Learning</a:t>
            </a:r>
          </a:p>
        </p:txBody>
      </p:sp>
      <p:pic>
        <p:nvPicPr>
          <p:cNvPr id="5" name="Picture 4" descr="Computer script on a screen">
            <a:extLst>
              <a:ext uri="{FF2B5EF4-FFF2-40B4-BE49-F238E27FC236}">
                <a16:creationId xmlns:a16="http://schemas.microsoft.com/office/drawing/2014/main" id="{8A8A52A2-70B8-91BB-8A91-BAF61F59181F}"/>
              </a:ext>
            </a:extLst>
          </p:cNvPr>
          <p:cNvPicPr>
            <a:picLocks noChangeAspect="1"/>
          </p:cNvPicPr>
          <p:nvPr/>
        </p:nvPicPr>
        <p:blipFill rotWithShape="1">
          <a:blip r:embed="rId4"/>
          <a:srcRect r="26539" b="-3"/>
          <a:stretch/>
        </p:blipFill>
        <p:spPr>
          <a:xfrm>
            <a:off x="4299" y="10"/>
            <a:ext cx="6648100" cy="6857990"/>
          </a:xfrm>
          <a:prstGeom prst="rect">
            <a:avLst/>
          </a:prstGeom>
        </p:spPr>
      </p:pic>
      <p:grpSp>
        <p:nvGrpSpPr>
          <p:cNvPr id="13" name="Group 12">
            <a:extLst>
              <a:ext uri="{FF2B5EF4-FFF2-40B4-BE49-F238E27FC236}">
                <a16:creationId xmlns:a16="http://schemas.microsoft.com/office/drawing/2014/main" id="{A2E1FE48-FA7B-4262-B922-041542931D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F2E644B1-8F72-4AC4-89F1-EB3A027341E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1781B8E8-8A26-4FFB-BE0C-7C0C644F7C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4109D997-E9DF-4429-A643-3E691E2B70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Rectangle 16">
              <a:extLst>
                <a:ext uri="{FF2B5EF4-FFF2-40B4-BE49-F238E27FC236}">
                  <a16:creationId xmlns:a16="http://schemas.microsoft.com/office/drawing/2014/main" id="{B392695A-F131-4C51-B689-3F4D5B1A2F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8" name="Freeform 9">
              <a:extLst>
                <a:ext uri="{FF2B5EF4-FFF2-40B4-BE49-F238E27FC236}">
                  <a16:creationId xmlns:a16="http://schemas.microsoft.com/office/drawing/2014/main" id="{8218EC3E-07D0-417A-B0A8-057F825EF7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B036399E-7675-47B6-A645-242946879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C44A0438-B8A4-43B3-B17C-B919FCD92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ABC7257F-6F64-4B81-BDA7-7C232BCBA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72DD7E92-F033-480C-A220-63CE422C3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444A9AC9-463E-45E7-A818-13F664F7C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6CCE9BBE-5DE3-4991-80CA-DFEB928673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6">
              <a:extLst>
                <a:ext uri="{FF2B5EF4-FFF2-40B4-BE49-F238E27FC236}">
                  <a16:creationId xmlns:a16="http://schemas.microsoft.com/office/drawing/2014/main" id="{3180F6DF-A13F-491C-BF97-B206E3E7B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7">
              <a:extLst>
                <a:ext uri="{FF2B5EF4-FFF2-40B4-BE49-F238E27FC236}">
                  <a16:creationId xmlns:a16="http://schemas.microsoft.com/office/drawing/2014/main" id="{CAD0E44C-73C8-42BB-ADA8-2BA6B3082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436EC43E-A70D-4E5C-B275-35CA8E93C1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ADE7E5B6-2E2A-4F56-9E90-F8613E6D1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86B9E49B-AE8D-47E0-BACC-A6D0AC3AB2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1">
              <a:extLst>
                <a:ext uri="{FF2B5EF4-FFF2-40B4-BE49-F238E27FC236}">
                  <a16:creationId xmlns:a16="http://schemas.microsoft.com/office/drawing/2014/main" id="{2EB961AF-CD61-41BA-B0B2-0741A5ED6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2">
              <a:extLst>
                <a:ext uri="{FF2B5EF4-FFF2-40B4-BE49-F238E27FC236}">
                  <a16:creationId xmlns:a16="http://schemas.microsoft.com/office/drawing/2014/main" id="{DC42BDA1-810A-4135-B3B1-B3161D372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FA51FCA8-FCF4-4116-8CB2-5C539E37F4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F2850A10-CDBC-462A-8CB7-0258746834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738A37B9-77C2-4464-BF1F-2AF25A0D2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89026C8B-A162-4523-A51B-9F1200BC60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5B76BC40-1FA2-477D-B2C2-4763577DB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6BC68EAA-2809-4AE4-80C1-2555CEF73D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FE709D1B-0541-4414-9E87-CF7D6918C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33BCB888-11B8-4D01-BCDA-59BBA28DC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28E5CE3E-C11A-4CF7-82BF-37D1221D4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2">
              <a:extLst>
                <a:ext uri="{FF2B5EF4-FFF2-40B4-BE49-F238E27FC236}">
                  <a16:creationId xmlns:a16="http://schemas.microsoft.com/office/drawing/2014/main" id="{55284FC3-21FB-4FA7-B695-2D6A9CEF73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Rectangle 41">
              <a:extLst>
                <a:ext uri="{FF2B5EF4-FFF2-40B4-BE49-F238E27FC236}">
                  <a16:creationId xmlns:a16="http://schemas.microsoft.com/office/drawing/2014/main" id="{13DA6B78-00DE-4E55-9124-EFD72519BB9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3" name="Freeform 34">
              <a:extLst>
                <a:ext uri="{FF2B5EF4-FFF2-40B4-BE49-F238E27FC236}">
                  <a16:creationId xmlns:a16="http://schemas.microsoft.com/office/drawing/2014/main" id="{D4602B0F-2844-48BE-9B4A-0366AC904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5">
              <a:extLst>
                <a:ext uri="{FF2B5EF4-FFF2-40B4-BE49-F238E27FC236}">
                  <a16:creationId xmlns:a16="http://schemas.microsoft.com/office/drawing/2014/main" id="{E31E05BB-6004-474D-9900-D990378F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6">
              <a:extLst>
                <a:ext uri="{FF2B5EF4-FFF2-40B4-BE49-F238E27FC236}">
                  <a16:creationId xmlns:a16="http://schemas.microsoft.com/office/drawing/2014/main" id="{00BD01ED-F65D-4601-A77D-508E960E0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7">
              <a:extLst>
                <a:ext uri="{FF2B5EF4-FFF2-40B4-BE49-F238E27FC236}">
                  <a16:creationId xmlns:a16="http://schemas.microsoft.com/office/drawing/2014/main" id="{FD307CAE-789C-4E80-B6F1-9858A3ABA3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8">
              <a:extLst>
                <a:ext uri="{FF2B5EF4-FFF2-40B4-BE49-F238E27FC236}">
                  <a16:creationId xmlns:a16="http://schemas.microsoft.com/office/drawing/2014/main" id="{94B97B29-709E-4E24-B2FA-EF84AA12D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9">
              <a:extLst>
                <a:ext uri="{FF2B5EF4-FFF2-40B4-BE49-F238E27FC236}">
                  <a16:creationId xmlns:a16="http://schemas.microsoft.com/office/drawing/2014/main" id="{C05D52B9-1FA2-4E7C-8229-B09811A90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0">
              <a:extLst>
                <a:ext uri="{FF2B5EF4-FFF2-40B4-BE49-F238E27FC236}">
                  <a16:creationId xmlns:a16="http://schemas.microsoft.com/office/drawing/2014/main" id="{CC0A5575-2FB9-440F-B9A8-E0DDE1C37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1">
              <a:extLst>
                <a:ext uri="{FF2B5EF4-FFF2-40B4-BE49-F238E27FC236}">
                  <a16:creationId xmlns:a16="http://schemas.microsoft.com/office/drawing/2014/main" id="{AFFCC88F-01DF-4DE1-8CD5-88631E309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2">
              <a:extLst>
                <a:ext uri="{FF2B5EF4-FFF2-40B4-BE49-F238E27FC236}">
                  <a16:creationId xmlns:a16="http://schemas.microsoft.com/office/drawing/2014/main" id="{33EEC40B-E2CD-4BAC-94D6-85B7071422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3">
              <a:extLst>
                <a:ext uri="{FF2B5EF4-FFF2-40B4-BE49-F238E27FC236}">
                  <a16:creationId xmlns:a16="http://schemas.microsoft.com/office/drawing/2014/main" id="{3E0E9643-5C60-4933-BB1B-9A09057E7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4">
              <a:extLst>
                <a:ext uri="{FF2B5EF4-FFF2-40B4-BE49-F238E27FC236}">
                  <a16:creationId xmlns:a16="http://schemas.microsoft.com/office/drawing/2014/main" id="{94F86E92-9EC7-437C-946B-31E7C1C47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Rectangle 53">
              <a:extLst>
                <a:ext uri="{FF2B5EF4-FFF2-40B4-BE49-F238E27FC236}">
                  <a16:creationId xmlns:a16="http://schemas.microsoft.com/office/drawing/2014/main" id="{BE9A51BE-C514-46B5-ABA6-7E7C878F8E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5" name="Freeform 46">
              <a:extLst>
                <a:ext uri="{FF2B5EF4-FFF2-40B4-BE49-F238E27FC236}">
                  <a16:creationId xmlns:a16="http://schemas.microsoft.com/office/drawing/2014/main" id="{8B255447-F0E9-4D96-A4B0-F9EDDE58A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7">
              <a:extLst>
                <a:ext uri="{FF2B5EF4-FFF2-40B4-BE49-F238E27FC236}">
                  <a16:creationId xmlns:a16="http://schemas.microsoft.com/office/drawing/2014/main" id="{AFAC5F3A-3BE7-489E-A848-498B9995F1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8">
              <a:extLst>
                <a:ext uri="{FF2B5EF4-FFF2-40B4-BE49-F238E27FC236}">
                  <a16:creationId xmlns:a16="http://schemas.microsoft.com/office/drawing/2014/main" id="{A974E7AA-5EF3-4817-B0AE-4C1A784EE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9">
              <a:extLst>
                <a:ext uri="{FF2B5EF4-FFF2-40B4-BE49-F238E27FC236}">
                  <a16:creationId xmlns:a16="http://schemas.microsoft.com/office/drawing/2014/main" id="{8AA54AC1-3E87-49C0-A594-87829A2CFF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0">
              <a:extLst>
                <a:ext uri="{FF2B5EF4-FFF2-40B4-BE49-F238E27FC236}">
                  <a16:creationId xmlns:a16="http://schemas.microsoft.com/office/drawing/2014/main" id="{CC237789-73BC-4BD9-BFE8-1325FA4B52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1">
              <a:extLst>
                <a:ext uri="{FF2B5EF4-FFF2-40B4-BE49-F238E27FC236}">
                  <a16:creationId xmlns:a16="http://schemas.microsoft.com/office/drawing/2014/main" id="{DCF4052D-CF62-47DC-991E-49D0BA908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2">
              <a:extLst>
                <a:ext uri="{FF2B5EF4-FFF2-40B4-BE49-F238E27FC236}">
                  <a16:creationId xmlns:a16="http://schemas.microsoft.com/office/drawing/2014/main" id="{2ABD9104-C938-44F2-8622-8407A2593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3">
              <a:extLst>
                <a:ext uri="{FF2B5EF4-FFF2-40B4-BE49-F238E27FC236}">
                  <a16:creationId xmlns:a16="http://schemas.microsoft.com/office/drawing/2014/main" id="{4AA18F60-3E86-4A5A-B82E-A79183ED36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4">
              <a:extLst>
                <a:ext uri="{FF2B5EF4-FFF2-40B4-BE49-F238E27FC236}">
                  <a16:creationId xmlns:a16="http://schemas.microsoft.com/office/drawing/2014/main" id="{0F34C941-6196-4937-99E5-14AAD23F28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5">
              <a:extLst>
                <a:ext uri="{FF2B5EF4-FFF2-40B4-BE49-F238E27FC236}">
                  <a16:creationId xmlns:a16="http://schemas.microsoft.com/office/drawing/2014/main" id="{60DB8A6C-23D7-4A88-BDCE-8FEC86A12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6">
              <a:extLst>
                <a:ext uri="{FF2B5EF4-FFF2-40B4-BE49-F238E27FC236}">
                  <a16:creationId xmlns:a16="http://schemas.microsoft.com/office/drawing/2014/main" id="{29F5F702-AEE6-4633-BB20-7A15C3A31F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7">
              <a:extLst>
                <a:ext uri="{FF2B5EF4-FFF2-40B4-BE49-F238E27FC236}">
                  <a16:creationId xmlns:a16="http://schemas.microsoft.com/office/drawing/2014/main" id="{F30C7A45-6890-4EA5-9F6B-E2AB4D04C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8">
              <a:extLst>
                <a:ext uri="{FF2B5EF4-FFF2-40B4-BE49-F238E27FC236}">
                  <a16:creationId xmlns:a16="http://schemas.microsoft.com/office/drawing/2014/main" id="{F31A7373-F68A-485D-95DC-B53ACC7B5F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3" name="Content Placeholder 2"/>
          <p:cNvSpPr>
            <a:spLocks noGrp="1"/>
          </p:cNvSpPr>
          <p:nvPr>
            <p:ph idx="1"/>
          </p:nvPr>
        </p:nvSpPr>
        <p:spPr>
          <a:xfrm>
            <a:off x="6844260" y="2249487"/>
            <a:ext cx="5182865" cy="3541714"/>
          </a:xfrm>
        </p:spPr>
        <p:txBody>
          <a:bodyPr vert="horz" lIns="91440" tIns="45720" rIns="91440" bIns="45720" rtlCol="0" anchor="t">
            <a:normAutofit/>
          </a:bodyPr>
          <a:lstStyle/>
          <a:p>
            <a:pPr marL="285750" indent="-285750"/>
            <a:r>
              <a:rPr lang="en-US" sz="1800" dirty="0">
                <a:ea typeface="+mn-lt"/>
                <a:cs typeface="+mn-lt"/>
              </a:rPr>
              <a:t>Machine learning is a type of artificial intelligence (AI) that enables computers to learn and make decisions without being explicitly programmed.</a:t>
            </a:r>
            <a:r>
              <a:rPr lang="en-US" sz="1800" dirty="0"/>
              <a:t> </a:t>
            </a:r>
            <a:endParaRPr lang="en-US" dirty="0"/>
          </a:p>
          <a:p>
            <a:pPr marL="285750" indent="-285750"/>
            <a:r>
              <a:rPr lang="en-US" sz="1800" dirty="0"/>
              <a:t>Using algorithms that iteratively learn from data, machine learning allows computers to find hidden insights without being explicitly programmed where to look.</a:t>
            </a:r>
            <a:endParaRPr lang="en-US" dirty="0"/>
          </a:p>
          <a:p>
            <a:endParaRPr lang="en-US" sz="1800" dirty="0"/>
          </a:p>
        </p:txBody>
      </p:sp>
    </p:spTree>
    <p:extLst>
      <p:ext uri="{BB962C8B-B14F-4D97-AF65-F5344CB8AC3E}">
        <p14:creationId xmlns:p14="http://schemas.microsoft.com/office/powerpoint/2010/main" val="2892695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AAED-9F29-CA26-D839-B16AE8722232}"/>
              </a:ext>
            </a:extLst>
          </p:cNvPr>
          <p:cNvSpPr>
            <a:spLocks noGrp="1"/>
          </p:cNvSpPr>
          <p:nvPr>
            <p:ph type="title"/>
          </p:nvPr>
        </p:nvSpPr>
        <p:spPr>
          <a:xfrm>
            <a:off x="7907392" y="-242443"/>
            <a:ext cx="3281003" cy="1429089"/>
          </a:xfrm>
        </p:spPr>
        <p:txBody>
          <a:bodyPr vert="horz" lIns="91440" tIns="45720" rIns="91440" bIns="45720" rtlCol="0" anchor="b">
            <a:normAutofit/>
          </a:bodyPr>
          <a:lstStyle/>
          <a:p>
            <a:r>
              <a:rPr lang="en-US" sz="2800">
                <a:effectLst>
                  <a:outerShdw blurRad="177800" dist="38100" dir="2700000" algn="tl">
                    <a:srgbClr val="000000">
                      <a:alpha val="24000"/>
                    </a:srgbClr>
                  </a:outerShdw>
                </a:effectLst>
              </a:rPr>
              <a:t>DEVELOPING MODEL</a:t>
            </a:r>
          </a:p>
        </p:txBody>
      </p:sp>
      <p:sp>
        <p:nvSpPr>
          <p:cNvPr id="23"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AD1385D-4680-FD65-0864-D0361E0CCA18}"/>
              </a:ext>
            </a:extLst>
          </p:cNvPr>
          <p:cNvSpPr txBox="1"/>
          <p:nvPr/>
        </p:nvSpPr>
        <p:spPr>
          <a:xfrm>
            <a:off x="7907392" y="2011981"/>
            <a:ext cx="3864873" cy="338337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120000"/>
              </a:lnSpc>
              <a:spcAft>
                <a:spcPts val="600"/>
              </a:spcAft>
              <a:buSzPct val="125000"/>
            </a:pPr>
            <a:r>
              <a:rPr lang="en-US" sz="1600" b="1" dirty="0">
                <a:effectLst>
                  <a:outerShdw blurRad="152400" dist="38100" dir="2700000" algn="tl">
                    <a:srgbClr val="000000">
                      <a:alpha val="36000"/>
                    </a:srgbClr>
                  </a:outerShdw>
                </a:effectLst>
              </a:rPr>
              <a:t>Overfitting vs. Bias in Machine Learning</a:t>
            </a:r>
            <a:endParaRPr lang="en-US" sz="1600">
              <a:effectLst>
                <a:outerShdw blurRad="152400" dist="38100" dir="2700000" algn="tl">
                  <a:srgbClr val="000000">
                    <a:alpha val="36000"/>
                  </a:srgbClr>
                </a:outerShdw>
              </a:effectLst>
            </a:endParaRPr>
          </a:p>
        </p:txBody>
      </p:sp>
      <p:graphicFrame>
        <p:nvGraphicFramePr>
          <p:cNvPr id="5" name="Table 4">
            <a:extLst>
              <a:ext uri="{FF2B5EF4-FFF2-40B4-BE49-F238E27FC236}">
                <a16:creationId xmlns:a16="http://schemas.microsoft.com/office/drawing/2014/main" id="{94A4A638-6649-6264-3B9B-ADAC95880107}"/>
              </a:ext>
            </a:extLst>
          </p:cNvPr>
          <p:cNvGraphicFramePr>
            <a:graphicFrameLocks noGrp="1"/>
          </p:cNvGraphicFramePr>
          <p:nvPr>
            <p:extLst>
              <p:ext uri="{D42A27DB-BD31-4B8C-83A1-F6EECF244321}">
                <p14:modId xmlns:p14="http://schemas.microsoft.com/office/powerpoint/2010/main" val="3117394900"/>
              </p:ext>
            </p:extLst>
          </p:nvPr>
        </p:nvGraphicFramePr>
        <p:xfrm>
          <a:off x="1118988" y="1333595"/>
          <a:ext cx="6112383" cy="4185352"/>
        </p:xfrm>
        <a:graphic>
          <a:graphicData uri="http://schemas.openxmlformats.org/drawingml/2006/table">
            <a:tbl>
              <a:tblPr firstRow="1" bandRow="1">
                <a:tableStyleId>{8EC20E35-A176-4012-BC5E-935CFFF8708E}</a:tableStyleId>
              </a:tblPr>
              <a:tblGrid>
                <a:gridCol w="1328591">
                  <a:extLst>
                    <a:ext uri="{9D8B030D-6E8A-4147-A177-3AD203B41FA5}">
                      <a16:colId xmlns:a16="http://schemas.microsoft.com/office/drawing/2014/main" val="1393050499"/>
                    </a:ext>
                  </a:extLst>
                </a:gridCol>
                <a:gridCol w="2407220">
                  <a:extLst>
                    <a:ext uri="{9D8B030D-6E8A-4147-A177-3AD203B41FA5}">
                      <a16:colId xmlns:a16="http://schemas.microsoft.com/office/drawing/2014/main" val="2625744142"/>
                    </a:ext>
                  </a:extLst>
                </a:gridCol>
                <a:gridCol w="2376572">
                  <a:extLst>
                    <a:ext uri="{9D8B030D-6E8A-4147-A177-3AD203B41FA5}">
                      <a16:colId xmlns:a16="http://schemas.microsoft.com/office/drawing/2014/main" val="1420887027"/>
                    </a:ext>
                  </a:extLst>
                </a:gridCol>
              </a:tblGrid>
              <a:tr h="326285">
                <a:tc>
                  <a:txBody>
                    <a:bodyPr/>
                    <a:lstStyle/>
                    <a:p>
                      <a:pPr fontAlgn="auto"/>
                      <a:r>
                        <a:rPr lang="en-US" sz="1300" dirty="0">
                          <a:effectLst/>
                        </a:rPr>
                        <a:t>​</a:t>
                      </a:r>
                      <a:endParaRPr lang="en-US" sz="1300" b="1" dirty="0">
                        <a:solidFill>
                          <a:srgbClr val="FFFFFF"/>
                        </a:solidFill>
                        <a:effectLst/>
                        <a:latin typeface="Tw Cen MT" panose="020B0602020104020603" pitchFamily="34" charset="0"/>
                      </a:endParaRPr>
                    </a:p>
                  </a:txBody>
                  <a:tcPr marL="98821" marR="98821" marT="49411" marB="49411" anchor="b"/>
                </a:tc>
                <a:tc>
                  <a:txBody>
                    <a:bodyPr/>
                    <a:lstStyle/>
                    <a:p>
                      <a:pPr algn="ctr" fontAlgn="base"/>
                      <a:r>
                        <a:rPr lang="en-US" sz="1300">
                          <a:effectLst/>
                        </a:rPr>
                        <a:t>Overfitting​</a:t>
                      </a:r>
                      <a:endParaRPr lang="en-US" sz="1900" b="1">
                        <a:solidFill>
                          <a:srgbClr val="FFFFFF"/>
                        </a:solidFill>
                        <a:effectLst/>
                      </a:endParaRPr>
                    </a:p>
                  </a:txBody>
                  <a:tcPr marL="98821" marR="98821" marT="49411" marB="49411" anchor="b"/>
                </a:tc>
                <a:tc>
                  <a:txBody>
                    <a:bodyPr/>
                    <a:lstStyle/>
                    <a:p>
                      <a:pPr algn="ctr" fontAlgn="base"/>
                      <a:r>
                        <a:rPr lang="en-US" sz="1300">
                          <a:effectLst/>
                        </a:rPr>
                        <a:t>Bias​</a:t>
                      </a:r>
                      <a:endParaRPr lang="en-US" sz="1900" b="1">
                        <a:solidFill>
                          <a:srgbClr val="FFFFFF"/>
                        </a:solidFill>
                        <a:effectLst/>
                      </a:endParaRPr>
                    </a:p>
                  </a:txBody>
                  <a:tcPr marL="98821" marR="98821" marT="49411" marB="49411" anchor="b"/>
                </a:tc>
                <a:extLst>
                  <a:ext uri="{0D108BD9-81ED-4DB2-BD59-A6C34878D82A}">
                    <a16:rowId xmlns:a16="http://schemas.microsoft.com/office/drawing/2014/main" val="3848168186"/>
                  </a:ext>
                </a:extLst>
              </a:tr>
              <a:tr h="1478370">
                <a:tc>
                  <a:txBody>
                    <a:bodyPr/>
                    <a:lstStyle/>
                    <a:p>
                      <a:pPr fontAlgn="base"/>
                      <a:r>
                        <a:rPr lang="en-US" sz="1300" dirty="0">
                          <a:effectLst/>
                        </a:rPr>
                        <a:t>Definition​</a:t>
                      </a:r>
                      <a:endParaRPr lang="en-US" sz="1900" dirty="0">
                        <a:effectLst/>
                      </a:endParaRPr>
                    </a:p>
                  </a:txBody>
                  <a:tcPr marL="98821" marR="98821" marT="49411" marB="49411" anchor="ctr"/>
                </a:tc>
                <a:tc>
                  <a:txBody>
                    <a:bodyPr/>
                    <a:lstStyle/>
                    <a:p>
                      <a:pPr fontAlgn="base"/>
                      <a:r>
                        <a:rPr lang="en-US" sz="1300" dirty="0">
                          <a:effectLst/>
                        </a:rPr>
                        <a:t>Overfitting occurs when a model fits the data more than is warranted. It captures the noise along with the underlying pattern in the data.​</a:t>
                      </a:r>
                      <a:endParaRPr lang="en-US" sz="1900" dirty="0">
                        <a:effectLst/>
                      </a:endParaRPr>
                    </a:p>
                  </a:txBody>
                  <a:tcPr marL="98821" marR="98821" marT="49411" marB="49411" anchor="ctr"/>
                </a:tc>
                <a:tc>
                  <a:txBody>
                    <a:bodyPr/>
                    <a:lstStyle/>
                    <a:p>
                      <a:pPr fontAlgn="base"/>
                      <a:r>
                        <a:rPr lang="en-US" sz="1300" dirty="0">
                          <a:effectLst/>
                        </a:rPr>
                        <a:t>Bias is error from erroneous assumptions in the learning algorithm. High bias can cause an algorithm to miss relevant relations between features and target outputs.​</a:t>
                      </a:r>
                      <a:endParaRPr lang="en-US" sz="1900" dirty="0">
                        <a:effectLst/>
                      </a:endParaRPr>
                    </a:p>
                  </a:txBody>
                  <a:tcPr marL="98821" marR="98821" marT="49411" marB="49411" anchor="ctr"/>
                </a:tc>
                <a:extLst>
                  <a:ext uri="{0D108BD9-81ED-4DB2-BD59-A6C34878D82A}">
                    <a16:rowId xmlns:a16="http://schemas.microsoft.com/office/drawing/2014/main" val="3453426395"/>
                  </a:ext>
                </a:extLst>
              </a:tr>
              <a:tr h="1094341">
                <a:tc>
                  <a:txBody>
                    <a:bodyPr/>
                    <a:lstStyle/>
                    <a:p>
                      <a:pPr fontAlgn="base"/>
                      <a:r>
                        <a:rPr lang="en-US" sz="1300" dirty="0">
                          <a:effectLst/>
                        </a:rPr>
                        <a:t>Consequence​</a:t>
                      </a:r>
                      <a:endParaRPr lang="en-US" sz="1900" dirty="0">
                        <a:effectLst/>
                      </a:endParaRPr>
                    </a:p>
                  </a:txBody>
                  <a:tcPr marL="98821" marR="98821" marT="49411" marB="49411" anchor="ctr"/>
                </a:tc>
                <a:tc>
                  <a:txBody>
                    <a:bodyPr/>
                    <a:lstStyle/>
                    <a:p>
                      <a:pPr fontAlgn="base"/>
                      <a:r>
                        <a:rPr lang="en-US" sz="1300" dirty="0">
                          <a:effectLst/>
                        </a:rPr>
                        <a:t>Overfitting leads to a smaller error on the training data set but a larger one on unseen data, reducing the model's ability to generalize.​</a:t>
                      </a:r>
                      <a:endParaRPr lang="en-US" sz="1900" dirty="0">
                        <a:effectLst/>
                      </a:endParaRPr>
                    </a:p>
                  </a:txBody>
                  <a:tcPr marL="98821" marR="98821" marT="49411" marB="49411" anchor="ctr"/>
                </a:tc>
                <a:tc>
                  <a:txBody>
                    <a:bodyPr/>
                    <a:lstStyle/>
                    <a:p>
                      <a:pPr fontAlgn="base"/>
                      <a:r>
                        <a:rPr lang="en-US" sz="1300" dirty="0">
                          <a:effectLst/>
                        </a:rPr>
                        <a:t>High bias often leads to underfitting, where the model oversimplifies the data and doesn't capture its complexity.​</a:t>
                      </a:r>
                      <a:endParaRPr lang="en-US" sz="1900" dirty="0">
                        <a:effectLst/>
                      </a:endParaRPr>
                    </a:p>
                  </a:txBody>
                  <a:tcPr marL="98821" marR="98821" marT="49411" marB="49411" anchor="ctr"/>
                </a:tc>
                <a:extLst>
                  <a:ext uri="{0D108BD9-81ED-4DB2-BD59-A6C34878D82A}">
                    <a16:rowId xmlns:a16="http://schemas.microsoft.com/office/drawing/2014/main" val="1973861040"/>
                  </a:ext>
                </a:extLst>
              </a:tr>
              <a:tr h="1286356">
                <a:tc>
                  <a:txBody>
                    <a:bodyPr/>
                    <a:lstStyle/>
                    <a:p>
                      <a:pPr fontAlgn="base"/>
                      <a:r>
                        <a:rPr lang="en-US" sz="1300" dirty="0">
                          <a:effectLst/>
                        </a:rPr>
                        <a:t>Example​</a:t>
                      </a:r>
                      <a:endParaRPr lang="en-US" sz="1900" dirty="0">
                        <a:effectLst/>
                      </a:endParaRPr>
                    </a:p>
                  </a:txBody>
                  <a:tcPr marL="98821" marR="98821" marT="49411" marB="49411" anchor="ctr"/>
                </a:tc>
                <a:tc>
                  <a:txBody>
                    <a:bodyPr/>
                    <a:lstStyle/>
                    <a:p>
                      <a:pPr fontAlgn="base"/>
                      <a:r>
                        <a:rPr lang="en-US" sz="1300" dirty="0">
                          <a:effectLst/>
                        </a:rPr>
                        <a:t>Creating a very complex decision tree that classifies each training instance perfectly, but performs poorly on unseen data.​</a:t>
                      </a:r>
                      <a:endParaRPr lang="en-US" sz="1900" dirty="0">
                        <a:effectLst/>
                      </a:endParaRPr>
                    </a:p>
                  </a:txBody>
                  <a:tcPr marL="98821" marR="98821" marT="49411" marB="49411" anchor="ctr"/>
                </a:tc>
                <a:tc>
                  <a:txBody>
                    <a:bodyPr/>
                    <a:lstStyle/>
                    <a:p>
                      <a:pPr fontAlgn="base"/>
                      <a:r>
                        <a:rPr lang="en-US" sz="1300" dirty="0">
                          <a:effectLst/>
                        </a:rPr>
                        <a:t>Fitting a quadratic dataset using a linear model – the model will consistently fail to capture the true relationship and make errors.​</a:t>
                      </a:r>
                      <a:endParaRPr lang="en-US" sz="1900" dirty="0">
                        <a:effectLst/>
                      </a:endParaRPr>
                    </a:p>
                  </a:txBody>
                  <a:tcPr marL="98821" marR="98821" marT="49411" marB="49411" anchor="ctr"/>
                </a:tc>
                <a:extLst>
                  <a:ext uri="{0D108BD9-81ED-4DB2-BD59-A6C34878D82A}">
                    <a16:rowId xmlns:a16="http://schemas.microsoft.com/office/drawing/2014/main" val="3811562155"/>
                  </a:ext>
                </a:extLst>
              </a:tr>
            </a:tbl>
          </a:graphicData>
        </a:graphic>
      </p:graphicFrame>
    </p:spTree>
    <p:extLst>
      <p:ext uri="{BB962C8B-B14F-4D97-AF65-F5344CB8AC3E}">
        <p14:creationId xmlns:p14="http://schemas.microsoft.com/office/powerpoint/2010/main" val="1692056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306"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307" name="Group 203">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05"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6"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9"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1"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2"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3"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4"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5"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6"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7"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8"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7"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8"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3"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34"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5"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7"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8"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9"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0"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4"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6"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7"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8"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9"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0"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1"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2"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4"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5"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6"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7"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8"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3390D35-F5D8-FF1A-DEE8-6D42CFA2E8AE}"/>
              </a:ext>
            </a:extLst>
          </p:cNvPr>
          <p:cNvSpPr>
            <a:spLocks noGrp="1"/>
          </p:cNvSpPr>
          <p:nvPr>
            <p:ph type="title"/>
          </p:nvPr>
        </p:nvSpPr>
        <p:spPr>
          <a:xfrm>
            <a:off x="2372317" y="215989"/>
            <a:ext cx="5367866" cy="606302"/>
          </a:xfrm>
        </p:spPr>
        <p:txBody>
          <a:bodyPr vert="horz" lIns="91440" tIns="45720" rIns="91440" bIns="45720" rtlCol="0" anchor="b">
            <a:normAutofit/>
          </a:bodyPr>
          <a:lstStyle/>
          <a:p>
            <a:r>
              <a:rPr lang="en-US" dirty="0"/>
              <a:t>DEVELOPING MODEL</a:t>
            </a:r>
          </a:p>
        </p:txBody>
      </p:sp>
      <p:pic>
        <p:nvPicPr>
          <p:cNvPr id="7" name="Picture 7" descr="A line with dots and a black background&#10;&#10;Description automatically generated">
            <a:extLst>
              <a:ext uri="{FF2B5EF4-FFF2-40B4-BE49-F238E27FC236}">
                <a16:creationId xmlns:a16="http://schemas.microsoft.com/office/drawing/2014/main" id="{13136593-5CEC-87E4-12F3-105ED3AD4DF7}"/>
              </a:ext>
            </a:extLst>
          </p:cNvPr>
          <p:cNvPicPr>
            <a:picLocks noChangeAspect="1"/>
          </p:cNvPicPr>
          <p:nvPr/>
        </p:nvPicPr>
        <p:blipFill>
          <a:blip r:embed="rId4"/>
          <a:stretch>
            <a:fillRect/>
          </a:stretch>
        </p:blipFill>
        <p:spPr>
          <a:xfrm>
            <a:off x="1962751" y="1739239"/>
            <a:ext cx="9532562" cy="373908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8" name="TextBox 7">
            <a:extLst>
              <a:ext uri="{FF2B5EF4-FFF2-40B4-BE49-F238E27FC236}">
                <a16:creationId xmlns:a16="http://schemas.microsoft.com/office/drawing/2014/main" id="{694917A5-B81A-689E-AE06-55B6704480AB}"/>
              </a:ext>
            </a:extLst>
          </p:cNvPr>
          <p:cNvSpPr txBox="1"/>
          <p:nvPr/>
        </p:nvSpPr>
        <p:spPr>
          <a:xfrm>
            <a:off x="2369128" y="815439"/>
            <a:ext cx="365364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t>Overfitting vs. Bias in Machine Learning</a:t>
            </a:r>
            <a:r>
              <a:rPr lang="en-US" sz="1600"/>
              <a:t>​</a:t>
            </a:r>
            <a:endParaRPr lang="en-US"/>
          </a:p>
        </p:txBody>
      </p:sp>
    </p:spTree>
    <p:extLst>
      <p:ext uri="{BB962C8B-B14F-4D97-AF65-F5344CB8AC3E}">
        <p14:creationId xmlns:p14="http://schemas.microsoft.com/office/powerpoint/2010/main" val="130877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40"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41"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BA3E5460-9154-2EE8-9791-ACD3DAE331E7}"/>
              </a:ext>
            </a:extLst>
          </p:cNvPr>
          <p:cNvSpPr>
            <a:spLocks noGrp="1"/>
          </p:cNvSpPr>
          <p:nvPr>
            <p:ph type="title"/>
          </p:nvPr>
        </p:nvSpPr>
        <p:spPr>
          <a:xfrm>
            <a:off x="2570240" y="-654867"/>
            <a:ext cx="9365891" cy="1764146"/>
          </a:xfrm>
        </p:spPr>
        <p:txBody>
          <a:bodyPr vert="horz" lIns="91440" tIns="45720" rIns="91440" bIns="45720" rtlCol="0" anchor="b">
            <a:normAutofit/>
          </a:bodyPr>
          <a:lstStyle/>
          <a:p>
            <a:r>
              <a:rPr lang="en-US" sz="3200" dirty="0"/>
              <a:t>Combinations of Bias-Variance</a:t>
            </a:r>
          </a:p>
          <a:p>
            <a:endParaRPr lang="en-US" sz="3200" dirty="0"/>
          </a:p>
        </p:txBody>
      </p:sp>
      <p:pic>
        <p:nvPicPr>
          <p:cNvPr id="4" name="Picture 4" descr="A diagram of different types of data&#10;&#10;Description automatically generated">
            <a:extLst>
              <a:ext uri="{FF2B5EF4-FFF2-40B4-BE49-F238E27FC236}">
                <a16:creationId xmlns:a16="http://schemas.microsoft.com/office/drawing/2014/main" id="{5E0014C5-1C5A-A23B-E611-B63CBA02CE2C}"/>
              </a:ext>
            </a:extLst>
          </p:cNvPr>
          <p:cNvPicPr>
            <a:picLocks noChangeAspect="1"/>
          </p:cNvPicPr>
          <p:nvPr/>
        </p:nvPicPr>
        <p:blipFill>
          <a:blip r:embed="rId4"/>
          <a:stretch>
            <a:fillRect/>
          </a:stretch>
        </p:blipFill>
        <p:spPr>
          <a:xfrm>
            <a:off x="2566413" y="838460"/>
            <a:ext cx="6880407" cy="591669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17604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Model</a:t>
            </a:r>
          </a:p>
        </p:txBody>
      </p:sp>
      <p:sp>
        <p:nvSpPr>
          <p:cNvPr id="3" name="Content Placeholder 2"/>
          <p:cNvSpPr>
            <a:spLocks noGrp="1"/>
          </p:cNvSpPr>
          <p:nvPr>
            <p:ph idx="1"/>
          </p:nvPr>
        </p:nvSpPr>
        <p:spPr>
          <a:xfrm>
            <a:off x="1141412" y="2249487"/>
            <a:ext cx="10539349" cy="2670857"/>
          </a:xfrm>
        </p:spPr>
        <p:txBody>
          <a:bodyPr vert="horz" lIns="91440" tIns="45720" rIns="91440" bIns="45720" rtlCol="0" anchor="t">
            <a:normAutofit/>
          </a:bodyPr>
          <a:lstStyle/>
          <a:p>
            <a:pPr marL="0" indent="0">
              <a:buNone/>
            </a:pPr>
            <a:r>
              <a:rPr lang="en-US" b="1" dirty="0"/>
              <a:t>Rule Addition</a:t>
            </a:r>
          </a:p>
          <a:p>
            <a:pPr marL="342900" lvl="1" indent="-342900">
              <a:spcBef>
                <a:spcPts val="1000"/>
              </a:spcBef>
            </a:pPr>
            <a:r>
              <a:rPr lang="en-US" sz="2400" dirty="0"/>
              <a:t>Minimize error on the “training” data </a:t>
            </a:r>
          </a:p>
          <a:p>
            <a:pPr marL="342900" lvl="1" indent="-342900">
              <a:spcBef>
                <a:spcPts val="1000"/>
              </a:spcBef>
            </a:pPr>
            <a:r>
              <a:rPr lang="en-US" sz="2400" dirty="0"/>
              <a:t>AND make sure that </a:t>
            </a:r>
            <a:r>
              <a:rPr lang="en-US" sz="2400" dirty="0">
                <a:ea typeface="+mn-lt"/>
                <a:cs typeface="+mn-lt"/>
              </a:rPr>
              <a:t>error </a:t>
            </a:r>
            <a:r>
              <a:rPr lang="en-US" sz="2400" dirty="0"/>
              <a:t>in the </a:t>
            </a:r>
            <a:r>
              <a:rPr lang="en-US" sz="2400" dirty="0">
                <a:ea typeface="+mn-lt"/>
                <a:cs typeface="+mn-lt"/>
              </a:rPr>
              <a:t>“unseen”</a:t>
            </a:r>
            <a:r>
              <a:rPr lang="en-US" sz="2400" dirty="0"/>
              <a:t> data is close to </a:t>
            </a:r>
            <a:r>
              <a:rPr lang="en-US" sz="2400" dirty="0">
                <a:ea typeface="+mn-lt"/>
                <a:cs typeface="+mn-lt"/>
              </a:rPr>
              <a:t>error in the “training” data</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139856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 model</a:t>
            </a:r>
          </a:p>
        </p:txBody>
      </p:sp>
      <p:sp>
        <p:nvSpPr>
          <p:cNvPr id="3" name="Content Placeholder 2"/>
          <p:cNvSpPr>
            <a:spLocks noGrp="1"/>
          </p:cNvSpPr>
          <p:nvPr>
            <p:ph idx="1"/>
          </p:nvPr>
        </p:nvSpPr>
        <p:spPr>
          <a:xfrm>
            <a:off x="1141412" y="1992188"/>
            <a:ext cx="9905999" cy="4570908"/>
          </a:xfrm>
        </p:spPr>
        <p:txBody>
          <a:bodyPr vert="horz" lIns="91440" tIns="45720" rIns="91440" bIns="45720" rtlCol="0" anchor="t">
            <a:noAutofit/>
          </a:bodyPr>
          <a:lstStyle/>
          <a:p>
            <a:r>
              <a:rPr lang="en-US" sz="2000" b="1" dirty="0"/>
              <a:t>Keep it Simple</a:t>
            </a:r>
            <a:endParaRPr lang="en-US" sz="2000" dirty="0"/>
          </a:p>
          <a:p>
            <a:pPr lvl="1"/>
            <a:r>
              <a:rPr lang="en-US" dirty="0"/>
              <a:t>Go for simpler models over more complicated models</a:t>
            </a:r>
          </a:p>
          <a:p>
            <a:pPr lvl="1"/>
            <a:r>
              <a:rPr lang="en-US" dirty="0"/>
              <a:t>Generally, the fewer parameters that you have to tune the better</a:t>
            </a:r>
          </a:p>
          <a:p>
            <a:r>
              <a:rPr lang="en-US" sz="2000" b="1" dirty="0"/>
              <a:t>Cross-Validation</a:t>
            </a:r>
          </a:p>
          <a:p>
            <a:pPr lvl="1"/>
            <a:r>
              <a:rPr lang="en-US" dirty="0"/>
              <a:t>K-fold cross validation is a great way to estimate error on training data</a:t>
            </a:r>
          </a:p>
          <a:p>
            <a:r>
              <a:rPr lang="en-US" sz="2000" b="1" dirty="0"/>
              <a:t>Regularization</a:t>
            </a:r>
          </a:p>
          <a:p>
            <a:pPr lvl="1"/>
            <a:r>
              <a:rPr lang="en-US" dirty="0"/>
              <a:t>Can </a:t>
            </a:r>
            <a:r>
              <a:rPr lang="en-US" i="1" dirty="0"/>
              <a:t>sometimes</a:t>
            </a:r>
            <a:r>
              <a:rPr lang="en-US" dirty="0"/>
              <a:t> help penalize certain sources of overfitting. </a:t>
            </a:r>
          </a:p>
          <a:p>
            <a:pPr lvl="1"/>
            <a:r>
              <a:rPr lang="en-US" dirty="0"/>
              <a:t>LASSO</a:t>
            </a:r>
          </a:p>
          <a:p>
            <a:pPr lvl="2"/>
            <a:r>
              <a:rPr lang="en-US" sz="2000" dirty="0"/>
              <a:t>Forces the sum of the absolute value of coefficients to be less than a fixed value </a:t>
            </a:r>
          </a:p>
          <a:p>
            <a:pPr lvl="2"/>
            <a:r>
              <a:rPr lang="en-US" sz="2000" dirty="0"/>
              <a:t>Effectively choosing a simpler model</a:t>
            </a:r>
            <a:br>
              <a:rPr lang="en-US" sz="2000" dirty="0"/>
            </a:br>
            <a:endParaRPr lang="en-US" sz="2000" dirty="0"/>
          </a:p>
        </p:txBody>
      </p:sp>
    </p:spTree>
    <p:extLst>
      <p:ext uri="{BB962C8B-B14F-4D97-AF65-F5344CB8AC3E}">
        <p14:creationId xmlns:p14="http://schemas.microsoft.com/office/powerpoint/2010/main" val="2441016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49"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1"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6"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141413" y="1082673"/>
            <a:ext cx="2869416" cy="4708528"/>
          </a:xfrm>
        </p:spPr>
        <p:txBody>
          <a:bodyPr>
            <a:normAutofit/>
          </a:bodyPr>
          <a:lstStyle/>
          <a:p>
            <a:pPr algn="r"/>
            <a:r>
              <a:rPr lang="en-US" sz="3700"/>
              <a:t>Developing a model</a:t>
            </a:r>
          </a:p>
        </p:txBody>
      </p:sp>
      <p:cxnSp>
        <p:nvCxnSpPr>
          <p:cNvPr id="77" name="Straight Connector 76">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31608" y="1082673"/>
            <a:ext cx="6562716" cy="4708528"/>
          </a:xfrm>
        </p:spPr>
        <p:txBody>
          <a:bodyPr vert="horz" lIns="91440" tIns="45720" rIns="91440" bIns="45720" rtlCol="0" anchor="ctr">
            <a:normAutofit/>
          </a:bodyPr>
          <a:lstStyle/>
          <a:p>
            <a:pPr marL="0" indent="0">
              <a:lnSpc>
                <a:spcPct val="110000"/>
              </a:lnSpc>
              <a:buNone/>
            </a:pPr>
            <a:r>
              <a:rPr lang="en-US" sz="1800" b="1" dirty="0"/>
              <a:t>Data Snooping or Data Dredging</a:t>
            </a:r>
            <a:endParaRPr lang="en-US" sz="1800" dirty="0"/>
          </a:p>
          <a:p>
            <a:pPr marL="0" indent="0">
              <a:lnSpc>
                <a:spcPct val="110000"/>
              </a:lnSpc>
              <a:buNone/>
            </a:pPr>
            <a:endParaRPr lang="en-US" sz="1500" b="1" dirty="0">
              <a:ea typeface="+mn-lt"/>
              <a:cs typeface="+mn-lt"/>
            </a:endParaRPr>
          </a:p>
          <a:p>
            <a:pPr>
              <a:lnSpc>
                <a:spcPct val="110000"/>
              </a:lnSpc>
            </a:pPr>
            <a:r>
              <a:rPr lang="en-US" sz="1500" dirty="0">
                <a:ea typeface="+mn-lt"/>
                <a:cs typeface="+mn-lt"/>
              </a:rPr>
              <a:t>It's a form of bias that arises when you make decisions based on the same data you've used to train and test your model.</a:t>
            </a:r>
          </a:p>
          <a:p>
            <a:pPr>
              <a:lnSpc>
                <a:spcPct val="110000"/>
              </a:lnSpc>
            </a:pPr>
            <a:r>
              <a:rPr lang="en-US" sz="1500" dirty="0">
                <a:ea typeface="+mn-lt"/>
                <a:cs typeface="+mn-lt"/>
              </a:rPr>
              <a:t>“If a data set has affected any step in the learning process, its ability to access the outcome has been compromised”</a:t>
            </a:r>
            <a:endParaRPr lang="en-US" sz="1500" dirty="0"/>
          </a:p>
          <a:p>
            <a:pPr>
              <a:lnSpc>
                <a:spcPct val="110000"/>
              </a:lnSpc>
            </a:pPr>
            <a:r>
              <a:rPr lang="en-US" sz="1500" dirty="0"/>
              <a:t>Experimenting</a:t>
            </a:r>
          </a:p>
          <a:p>
            <a:pPr lvl="1">
              <a:lnSpc>
                <a:spcPct val="110000"/>
              </a:lnSpc>
            </a:pPr>
            <a:r>
              <a:rPr lang="en-US" sz="1500" dirty="0"/>
              <a:t>Reuse of the same data set to determine quality of model</a:t>
            </a:r>
          </a:p>
          <a:p>
            <a:pPr lvl="1">
              <a:lnSpc>
                <a:spcPct val="110000"/>
              </a:lnSpc>
            </a:pPr>
            <a:r>
              <a:rPr lang="en-US" sz="1500" dirty="0"/>
              <a:t>Once a data set has been used to test the performance of a data set, it should be considered contaminated </a:t>
            </a:r>
          </a:p>
        </p:txBody>
      </p:sp>
      <p:grpSp>
        <p:nvGrpSpPr>
          <p:cNvPr id="79" name="Group 78">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80"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
        <p:nvSpPr>
          <p:cNvPr id="4" name="Rectangle 3"/>
          <p:cNvSpPr/>
          <p:nvPr/>
        </p:nvSpPr>
        <p:spPr>
          <a:xfrm>
            <a:off x="10006100" y="6611779"/>
            <a:ext cx="2082621" cy="246221"/>
          </a:xfrm>
          <a:prstGeom prst="rect">
            <a:avLst/>
          </a:prstGeom>
        </p:spPr>
        <p:txBody>
          <a:bodyPr wrap="none">
            <a:spAutoFit/>
          </a:bodyPr>
          <a:lstStyle/>
          <a:p>
            <a:pPr>
              <a:spcAft>
                <a:spcPts val="600"/>
              </a:spcAft>
            </a:pPr>
            <a:r>
              <a:rPr lang="en-US" sz="1000" dirty="0"/>
              <a:t>Source: Learning From Data, pg. 173</a:t>
            </a:r>
            <a:endParaRPr lang="en-US" sz="1000"/>
          </a:p>
        </p:txBody>
      </p:sp>
    </p:spTree>
    <p:extLst>
      <p:ext uri="{BB962C8B-B14F-4D97-AF65-F5344CB8AC3E}">
        <p14:creationId xmlns:p14="http://schemas.microsoft.com/office/powerpoint/2010/main" val="1701142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Results </a:t>
            </a:r>
          </a:p>
        </p:txBody>
      </p:sp>
      <p:sp>
        <p:nvSpPr>
          <p:cNvPr id="3" name="Content Placeholder 2"/>
          <p:cNvSpPr>
            <a:spLocks noGrp="1"/>
          </p:cNvSpPr>
          <p:nvPr>
            <p:ph idx="1"/>
          </p:nvPr>
        </p:nvSpPr>
        <p:spPr/>
        <p:txBody>
          <a:bodyPr>
            <a:normAutofit/>
          </a:bodyPr>
          <a:lstStyle/>
          <a:p>
            <a:r>
              <a:rPr lang="en-US" dirty="0"/>
              <a:t>Validation</a:t>
            </a:r>
          </a:p>
          <a:p>
            <a:pPr lvl="1"/>
            <a:r>
              <a:rPr lang="en-US" sz="2400" dirty="0"/>
              <a:t>Cross validation </a:t>
            </a:r>
          </a:p>
          <a:p>
            <a:pPr lvl="1"/>
            <a:r>
              <a:rPr lang="en-US" sz="2400" dirty="0"/>
              <a:t>Test set</a:t>
            </a:r>
          </a:p>
          <a:p>
            <a:r>
              <a:rPr lang="en-US" dirty="0"/>
              <a:t>Once the test set has been used, you must find new data!</a:t>
            </a:r>
          </a:p>
        </p:txBody>
      </p:sp>
    </p:spTree>
    <p:extLst>
      <p:ext uri="{BB962C8B-B14F-4D97-AF65-F5344CB8AC3E}">
        <p14:creationId xmlns:p14="http://schemas.microsoft.com/office/powerpoint/2010/main" val="3424589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A1B8-0CD1-31CD-9AFD-61EA688B5147}"/>
              </a:ext>
            </a:extLst>
          </p:cNvPr>
          <p:cNvSpPr>
            <a:spLocks noGrp="1"/>
          </p:cNvSpPr>
          <p:nvPr>
            <p:ph type="title"/>
          </p:nvPr>
        </p:nvSpPr>
        <p:spPr>
          <a:xfrm>
            <a:off x="1596634" y="-4937"/>
            <a:ext cx="9905998" cy="1478570"/>
          </a:xfrm>
        </p:spPr>
        <p:txBody>
          <a:bodyPr/>
          <a:lstStyle/>
          <a:p>
            <a:r>
              <a:rPr lang="en-US" dirty="0"/>
              <a:t>Think And Learn Like A Baby</a:t>
            </a:r>
          </a:p>
          <a:p>
            <a:endParaRPr lang="en-US" dirty="0"/>
          </a:p>
        </p:txBody>
      </p:sp>
      <p:pic>
        <p:nvPicPr>
          <p:cNvPr id="4" name="Picture 4" descr="A child sitting at a table with a book&#10;&#10;Description automatically generated">
            <a:extLst>
              <a:ext uri="{FF2B5EF4-FFF2-40B4-BE49-F238E27FC236}">
                <a16:creationId xmlns:a16="http://schemas.microsoft.com/office/drawing/2014/main" id="{66FB248B-369A-FEC2-D08F-73209FEDA142}"/>
              </a:ext>
            </a:extLst>
          </p:cNvPr>
          <p:cNvPicPr>
            <a:picLocks noChangeAspect="1"/>
          </p:cNvPicPr>
          <p:nvPr/>
        </p:nvPicPr>
        <p:blipFill>
          <a:blip r:embed="rId2"/>
          <a:stretch>
            <a:fillRect/>
          </a:stretch>
        </p:blipFill>
        <p:spPr>
          <a:xfrm>
            <a:off x="1666505" y="1545772"/>
            <a:ext cx="8750133" cy="4627417"/>
          </a:xfrm>
          <a:prstGeom prst="rect">
            <a:avLst/>
          </a:prstGeom>
        </p:spPr>
      </p:pic>
    </p:spTree>
    <p:extLst>
      <p:ext uri="{BB962C8B-B14F-4D97-AF65-F5344CB8AC3E}">
        <p14:creationId xmlns:p14="http://schemas.microsoft.com/office/powerpoint/2010/main" val="553720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69"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77445" y="1168078"/>
            <a:ext cx="9048219" cy="1092200"/>
          </a:xfrm>
        </p:spPr>
        <p:txBody>
          <a:bodyPr anchor="ctr">
            <a:normAutofit/>
          </a:bodyPr>
          <a:lstStyle/>
          <a:p>
            <a:pPr algn="ctr"/>
            <a:r>
              <a:rPr lang="en-US">
                <a:solidFill>
                  <a:srgbClr val="FFFFFF"/>
                </a:solidFill>
                <a:ea typeface="+mj-lt"/>
                <a:cs typeface="+mj-lt"/>
              </a:rPr>
              <a:t>Types of Machine Learning</a:t>
            </a:r>
            <a:endParaRPr lang="en-US">
              <a:solidFill>
                <a:srgbClr val="FFFFFF"/>
              </a:solidFill>
            </a:endParaRPr>
          </a:p>
        </p:txBody>
      </p:sp>
      <p:sp>
        <p:nvSpPr>
          <p:cNvPr id="3" name="Content Placeholder 2"/>
          <p:cNvSpPr>
            <a:spLocks noGrp="1"/>
          </p:cNvSpPr>
          <p:nvPr>
            <p:ph idx="1"/>
          </p:nvPr>
        </p:nvSpPr>
        <p:spPr>
          <a:xfrm>
            <a:off x="1577446" y="2413001"/>
            <a:ext cx="9048218" cy="3033180"/>
          </a:xfrm>
        </p:spPr>
        <p:txBody>
          <a:bodyPr anchor="ctr">
            <a:normAutofit/>
          </a:bodyPr>
          <a:lstStyle/>
          <a:p>
            <a:pPr marL="0" indent="0">
              <a:buNone/>
            </a:pPr>
            <a:r>
              <a:rPr lang="en-US" sz="2000">
                <a:solidFill>
                  <a:srgbClr val="FFFFFF"/>
                </a:solidFill>
              </a:rPr>
              <a:t>Three Types of Problems</a:t>
            </a:r>
          </a:p>
          <a:p>
            <a:r>
              <a:rPr lang="en-US" sz="2000">
                <a:solidFill>
                  <a:srgbClr val="FFFFFF"/>
                </a:solidFill>
              </a:rPr>
              <a:t>Supervised</a:t>
            </a:r>
          </a:p>
          <a:p>
            <a:r>
              <a:rPr lang="en-US" sz="2000">
                <a:solidFill>
                  <a:srgbClr val="FFFFFF"/>
                </a:solidFill>
              </a:rPr>
              <a:t>Unsupervised</a:t>
            </a:r>
          </a:p>
          <a:p>
            <a:r>
              <a:rPr lang="en-US" sz="2000">
                <a:solidFill>
                  <a:srgbClr val="FFFFFF"/>
                </a:solidFill>
              </a:rPr>
              <a:t>Reinforcement </a:t>
            </a:r>
          </a:p>
        </p:txBody>
      </p:sp>
    </p:spTree>
    <p:extLst>
      <p:ext uri="{BB962C8B-B14F-4D97-AF65-F5344CB8AC3E}">
        <p14:creationId xmlns:p14="http://schemas.microsoft.com/office/powerpoint/2010/main" val="783805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p:cNvSpPr>
            <a:spLocks noGrp="1"/>
          </p:cNvSpPr>
          <p:nvPr>
            <p:ph type="title"/>
          </p:nvPr>
        </p:nvSpPr>
        <p:spPr>
          <a:xfrm>
            <a:off x="1141413" y="1082673"/>
            <a:ext cx="2869416" cy="4708528"/>
          </a:xfrm>
        </p:spPr>
        <p:txBody>
          <a:bodyPr>
            <a:normAutofit/>
          </a:bodyPr>
          <a:lstStyle/>
          <a:p>
            <a:pPr algn="r"/>
            <a:r>
              <a:rPr lang="en-US" sz="4000"/>
              <a:t>Supervised</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97763" y="1082673"/>
            <a:ext cx="5751237" cy="4708528"/>
          </a:xfrm>
        </p:spPr>
        <p:txBody>
          <a:bodyPr vert="horz" lIns="91440" tIns="45720" rIns="91440" bIns="45720" rtlCol="0" anchor="ctr">
            <a:normAutofit/>
          </a:bodyPr>
          <a:lstStyle/>
          <a:p>
            <a:pPr>
              <a:lnSpc>
                <a:spcPct val="110000"/>
              </a:lnSpc>
            </a:pPr>
            <a:r>
              <a:rPr lang="en-US" sz="1800" dirty="0"/>
              <a:t>Trained using labeled examples</a:t>
            </a:r>
          </a:p>
          <a:p>
            <a:pPr>
              <a:lnSpc>
                <a:spcPct val="110000"/>
              </a:lnSpc>
            </a:pPr>
            <a:r>
              <a:rPr lang="en-US" sz="1800" dirty="0"/>
              <a:t>Desired output is </a:t>
            </a:r>
            <a:r>
              <a:rPr lang="en-US" sz="1800" i="1" dirty="0"/>
              <a:t>known </a:t>
            </a:r>
          </a:p>
          <a:p>
            <a:pPr>
              <a:lnSpc>
                <a:spcPct val="110000"/>
              </a:lnSpc>
            </a:pPr>
            <a:r>
              <a:rPr lang="en-US" sz="1800" dirty="0"/>
              <a:t>Methods include classification, regression, etc. </a:t>
            </a:r>
          </a:p>
          <a:p>
            <a:pPr>
              <a:lnSpc>
                <a:spcPct val="110000"/>
              </a:lnSpc>
            </a:pPr>
            <a:r>
              <a:rPr lang="en-US" sz="1800" dirty="0"/>
              <a:t>Uses patterns to predict the values of the label on additional unlabeled data</a:t>
            </a:r>
          </a:p>
          <a:p>
            <a:pPr>
              <a:lnSpc>
                <a:spcPct val="110000"/>
              </a:lnSpc>
            </a:pPr>
            <a:r>
              <a:rPr lang="en-US" sz="1800" dirty="0">
                <a:ea typeface="+mn-lt"/>
                <a:cs typeface="+mn-lt"/>
              </a:rPr>
              <a:t>Algorithms:</a:t>
            </a:r>
          </a:p>
          <a:p>
            <a:pPr lvl="1" indent="-342900">
              <a:lnSpc>
                <a:spcPct val="110000"/>
              </a:lnSpc>
            </a:pPr>
            <a:r>
              <a:rPr lang="en-US" sz="1800" dirty="0">
                <a:ea typeface="+mn-lt"/>
                <a:cs typeface="+mn-lt"/>
              </a:rPr>
              <a:t>Linear regression</a:t>
            </a:r>
            <a:endParaRPr lang="en-US" sz="1800" dirty="0"/>
          </a:p>
          <a:p>
            <a:pPr lvl="1" indent="-342900">
              <a:lnSpc>
                <a:spcPct val="110000"/>
              </a:lnSpc>
            </a:pPr>
            <a:r>
              <a:rPr lang="en-US" sz="1800" dirty="0">
                <a:ea typeface="+mn-lt"/>
                <a:cs typeface="+mn-lt"/>
              </a:rPr>
              <a:t>Logistic regression</a:t>
            </a:r>
            <a:endParaRPr lang="en-US" sz="1800" dirty="0"/>
          </a:p>
          <a:p>
            <a:pPr lvl="1" indent="-342900">
              <a:lnSpc>
                <a:spcPct val="110000"/>
              </a:lnSpc>
            </a:pPr>
            <a:r>
              <a:rPr lang="en-US" sz="1800" dirty="0">
                <a:ea typeface="+mn-lt"/>
                <a:cs typeface="+mn-lt"/>
              </a:rPr>
              <a:t>K-Nearest Neighbors (KNN)</a:t>
            </a:r>
            <a:endParaRPr lang="en-US" sz="1800" dirty="0"/>
          </a:p>
          <a:p>
            <a:pPr lvl="1" indent="-342900">
              <a:lnSpc>
                <a:spcPct val="110000"/>
              </a:lnSpc>
            </a:pPr>
            <a:r>
              <a:rPr lang="en-US" sz="1800" dirty="0">
                <a:ea typeface="+mn-lt"/>
                <a:cs typeface="+mn-lt"/>
              </a:rPr>
              <a:t>Decision Trees and Random Forests</a:t>
            </a:r>
            <a:endParaRPr lang="en-US" sz="1800" dirty="0"/>
          </a:p>
          <a:p>
            <a:pPr lvl="1" indent="-342900">
              <a:lnSpc>
                <a:spcPct val="110000"/>
              </a:lnSpc>
            </a:pPr>
            <a:r>
              <a:rPr lang="en-US" sz="1800" dirty="0">
                <a:ea typeface="+mn-lt"/>
                <a:cs typeface="+mn-lt"/>
              </a:rPr>
              <a:t>Support Vector Machines</a:t>
            </a:r>
            <a:endParaRPr lang="en-US" sz="1800" dirty="0"/>
          </a:p>
          <a:p>
            <a:pPr lvl="1" indent="-342900">
              <a:lnSpc>
                <a:spcPct val="110000"/>
              </a:lnSpc>
            </a:pPr>
            <a:r>
              <a:rPr lang="en-US" sz="1800" dirty="0">
                <a:ea typeface="+mn-lt"/>
                <a:cs typeface="+mn-lt"/>
              </a:rPr>
              <a:t>Naive Bayes</a:t>
            </a:r>
            <a:endParaRPr lang="en-US" sz="1800" dirty="0"/>
          </a:p>
          <a:p>
            <a:pPr>
              <a:lnSpc>
                <a:spcPct val="110000"/>
              </a:lnSpc>
            </a:pPr>
            <a:endParaRPr lang="en-US" sz="18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405594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p:cNvSpPr>
            <a:spLocks noGrp="1"/>
          </p:cNvSpPr>
          <p:nvPr>
            <p:ph type="title"/>
          </p:nvPr>
        </p:nvSpPr>
        <p:spPr>
          <a:xfrm>
            <a:off x="1141413" y="1082673"/>
            <a:ext cx="2869416" cy="4708528"/>
          </a:xfrm>
        </p:spPr>
        <p:txBody>
          <a:bodyPr>
            <a:normAutofit/>
          </a:bodyPr>
          <a:lstStyle/>
          <a:p>
            <a:pPr algn="r"/>
            <a:r>
              <a:rPr lang="en-US" sz="3400"/>
              <a:t>Unsupervised</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97763" y="1082673"/>
            <a:ext cx="5751237" cy="4708528"/>
          </a:xfrm>
        </p:spPr>
        <p:txBody>
          <a:bodyPr vert="horz" lIns="91440" tIns="45720" rIns="91440" bIns="45720" rtlCol="0" anchor="ctr">
            <a:normAutofit/>
          </a:bodyPr>
          <a:lstStyle/>
          <a:p>
            <a:r>
              <a:rPr lang="en-US" sz="1800" dirty="0"/>
              <a:t>Used against data that has no historical labels</a:t>
            </a:r>
          </a:p>
          <a:p>
            <a:r>
              <a:rPr lang="en-US" sz="1800" dirty="0">
                <a:ea typeface="+mn-lt"/>
                <a:cs typeface="+mn-lt"/>
              </a:rPr>
              <a:t>Desired output is </a:t>
            </a:r>
            <a:r>
              <a:rPr lang="en-US" sz="1800" i="1" dirty="0">
                <a:ea typeface="+mn-lt"/>
                <a:cs typeface="+mn-lt"/>
              </a:rPr>
              <a:t>unknown </a:t>
            </a:r>
            <a:endParaRPr lang="en-US" sz="1800" i="1" dirty="0"/>
          </a:p>
          <a:p>
            <a:r>
              <a:rPr lang="en-US" sz="1800" dirty="0"/>
              <a:t>Goal is to explore the data and find some structure within the data</a:t>
            </a:r>
          </a:p>
          <a:p>
            <a:r>
              <a:rPr lang="en-US" sz="1800" dirty="0">
                <a:ea typeface="+mn-lt"/>
                <a:cs typeface="+mn-lt"/>
              </a:rPr>
              <a:t>Algorithms</a:t>
            </a:r>
          </a:p>
          <a:p>
            <a:pPr lvl="1" indent="-342900"/>
            <a:r>
              <a:rPr lang="en-US" sz="1800" dirty="0">
                <a:ea typeface="+mn-lt"/>
                <a:cs typeface="+mn-lt"/>
              </a:rPr>
              <a:t>Anomaly detection</a:t>
            </a:r>
            <a:endParaRPr lang="en-US" sz="1800" dirty="0"/>
          </a:p>
          <a:p>
            <a:pPr lvl="1" indent="-342900"/>
            <a:r>
              <a:rPr lang="en-US" sz="1800" dirty="0">
                <a:ea typeface="+mn-lt"/>
                <a:cs typeface="+mn-lt"/>
              </a:rPr>
              <a:t>K-means clustering</a:t>
            </a:r>
          </a:p>
          <a:p>
            <a:pPr lvl="1" indent="-342900"/>
            <a:r>
              <a:rPr lang="en-US" sz="1800" dirty="0">
                <a:ea typeface="+mn-lt"/>
                <a:cs typeface="+mn-lt"/>
              </a:rPr>
              <a:t>Hierarchical clustering</a:t>
            </a:r>
          </a:p>
          <a:p>
            <a:pPr lvl="1" indent="-342900"/>
            <a:r>
              <a:rPr lang="en-US" sz="1800" dirty="0">
                <a:ea typeface="+mn-lt"/>
                <a:cs typeface="+mn-lt"/>
              </a:rPr>
              <a:t>DBSCAN</a:t>
            </a:r>
          </a:p>
          <a:p>
            <a:pPr lvl="1" indent="-342900"/>
            <a:r>
              <a:rPr lang="en-US" sz="1800" dirty="0">
                <a:ea typeface="+mn-lt"/>
                <a:cs typeface="+mn-lt"/>
              </a:rPr>
              <a:t>Principal Component Analysis (PCA)</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091213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9"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0"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1"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1141413" y="1082673"/>
            <a:ext cx="2869416" cy="4708528"/>
          </a:xfrm>
        </p:spPr>
        <p:txBody>
          <a:bodyPr>
            <a:normAutofit/>
          </a:bodyPr>
          <a:lstStyle/>
          <a:p>
            <a:pPr algn="r"/>
            <a:r>
              <a:rPr lang="en-US" sz="2800"/>
              <a:t>Reinforcement </a:t>
            </a:r>
          </a:p>
        </p:txBody>
      </p:sp>
      <p:cxnSp>
        <p:nvCxnSpPr>
          <p:cNvPr id="87" name="Straight Connector 86">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97763" y="1082673"/>
            <a:ext cx="5751237" cy="4708528"/>
          </a:xfrm>
        </p:spPr>
        <p:txBody>
          <a:bodyPr vert="horz" lIns="91440" tIns="45720" rIns="91440" bIns="45720" rtlCol="0" anchor="ctr">
            <a:normAutofit/>
          </a:bodyPr>
          <a:lstStyle/>
          <a:p>
            <a:pPr>
              <a:lnSpc>
                <a:spcPct val="110000"/>
              </a:lnSpc>
            </a:pPr>
            <a:r>
              <a:rPr lang="en-US" sz="1800" dirty="0"/>
              <a:t>Algorithm discovers through trial and error which actions yield the greatest rewards. </a:t>
            </a:r>
            <a:endParaRPr lang="en-US" sz="1800"/>
          </a:p>
          <a:p>
            <a:pPr>
              <a:lnSpc>
                <a:spcPct val="110000"/>
              </a:lnSpc>
            </a:pPr>
            <a:r>
              <a:rPr lang="en-US" sz="1800" dirty="0"/>
              <a:t>Three primary components: </a:t>
            </a:r>
          </a:p>
          <a:p>
            <a:pPr lvl="1">
              <a:lnSpc>
                <a:spcPct val="110000"/>
              </a:lnSpc>
            </a:pPr>
            <a:r>
              <a:rPr lang="en-US" sz="1800" dirty="0"/>
              <a:t>the agent (the learner or decision maker), </a:t>
            </a:r>
          </a:p>
          <a:p>
            <a:pPr lvl="1">
              <a:lnSpc>
                <a:spcPct val="110000"/>
              </a:lnSpc>
            </a:pPr>
            <a:r>
              <a:rPr lang="en-US" sz="1800" dirty="0"/>
              <a:t>the environment (everything the agent interacts with) </a:t>
            </a:r>
          </a:p>
          <a:p>
            <a:pPr lvl="1">
              <a:lnSpc>
                <a:spcPct val="110000"/>
              </a:lnSpc>
            </a:pPr>
            <a:r>
              <a:rPr lang="en-US" sz="1800" dirty="0"/>
              <a:t>actions (what the agent can do). </a:t>
            </a:r>
          </a:p>
          <a:p>
            <a:pPr>
              <a:lnSpc>
                <a:spcPct val="110000"/>
              </a:lnSpc>
            </a:pPr>
            <a:r>
              <a:rPr lang="en-US" sz="1800" dirty="0"/>
              <a:t>Objective: the agent chooses actions that maximize the expected reward over a given amount of time. </a:t>
            </a:r>
          </a:p>
          <a:p>
            <a:pPr>
              <a:lnSpc>
                <a:spcPct val="110000"/>
              </a:lnSpc>
            </a:pPr>
            <a:r>
              <a:rPr lang="en-US" sz="1800" dirty="0"/>
              <a:t>Algorithms</a:t>
            </a:r>
          </a:p>
          <a:p>
            <a:pPr lvl="1" indent="-342900">
              <a:lnSpc>
                <a:spcPct val="110000"/>
              </a:lnSpc>
            </a:pPr>
            <a:r>
              <a:rPr lang="en-US" sz="1800"/>
              <a:t>Markov</a:t>
            </a:r>
            <a:r>
              <a:rPr lang="en-US" sz="1800">
                <a:ea typeface="+mn-lt"/>
                <a:cs typeface="+mn-lt"/>
              </a:rPr>
              <a:t> Decision Process</a:t>
            </a:r>
            <a:endParaRPr lang="en-US" sz="1800" dirty="0">
              <a:ea typeface="+mn-lt"/>
              <a:cs typeface="+mn-lt"/>
            </a:endParaRPr>
          </a:p>
          <a:p>
            <a:pPr lvl="1" indent="-342900">
              <a:lnSpc>
                <a:spcPct val="110000"/>
              </a:lnSpc>
            </a:pPr>
            <a:r>
              <a:rPr lang="en-US" sz="1800" dirty="0">
                <a:ea typeface="+mn-lt"/>
                <a:cs typeface="+mn-lt"/>
              </a:rPr>
              <a:t>Q-Learning</a:t>
            </a:r>
          </a:p>
          <a:p>
            <a:pPr lvl="1" indent="-342900">
              <a:lnSpc>
                <a:spcPct val="110000"/>
              </a:lnSpc>
            </a:pPr>
            <a:r>
              <a:rPr lang="en-US" sz="1800" dirty="0">
                <a:ea typeface="+mn-lt"/>
                <a:cs typeface="+mn-lt"/>
              </a:rPr>
              <a:t>Deep Q Network (DQN)</a:t>
            </a:r>
            <a:endParaRPr lang="en-US" sz="1800"/>
          </a:p>
          <a:p>
            <a:pPr lvl="1" indent="-342900">
              <a:lnSpc>
                <a:spcPct val="110000"/>
              </a:lnSpc>
            </a:pPr>
            <a:endParaRPr lang="en-US" sz="1800"/>
          </a:p>
        </p:txBody>
      </p:sp>
      <p:grpSp>
        <p:nvGrpSpPr>
          <p:cNvPr id="89" name="Group 88">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90"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735431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it?</a:t>
            </a:r>
          </a:p>
        </p:txBody>
      </p:sp>
      <p:sp>
        <p:nvSpPr>
          <p:cNvPr id="3" name="Content Placeholder 2"/>
          <p:cNvSpPr>
            <a:spLocks noGrp="1"/>
          </p:cNvSpPr>
          <p:nvPr>
            <p:ph idx="1"/>
          </p:nvPr>
        </p:nvSpPr>
        <p:spPr>
          <a:xfrm>
            <a:off x="1141412" y="2170319"/>
            <a:ext cx="9905999" cy="3620882"/>
          </a:xfrm>
        </p:spPr>
        <p:txBody>
          <a:bodyPr>
            <a:normAutofit fontScale="92500" lnSpcReduction="10000"/>
          </a:bodyPr>
          <a:lstStyle/>
          <a:p>
            <a:pPr marL="285750" lvl="1"/>
            <a:r>
              <a:rPr lang="en-US" sz="2400" dirty="0"/>
              <a:t>Machine learning based models can extract patterns from massive amounts of data which humans cannot do because </a:t>
            </a:r>
          </a:p>
          <a:p>
            <a:pPr marL="742950" lvl="2"/>
            <a:r>
              <a:rPr lang="en-US" sz="2400" dirty="0"/>
              <a:t>We cannot retain everything in memory or we cannot perform obvious/redundant computations for hours and days to come up with interesting patterns.</a:t>
            </a:r>
          </a:p>
          <a:p>
            <a:r>
              <a:rPr lang="en-US" sz="2400" dirty="0"/>
              <a:t>“Humans can typically create one or two good models in a week; machine learning can create thousands of models in a week” (Thomas H. Davenport)</a:t>
            </a:r>
          </a:p>
          <a:p>
            <a:r>
              <a:rPr lang="en-US" sz="2400" dirty="0"/>
              <a:t>Solve problems we simply could not before</a:t>
            </a:r>
          </a:p>
          <a:p>
            <a:pPr lvl="1"/>
            <a:endParaRPr lang="en-US" sz="1800" dirty="0"/>
          </a:p>
        </p:txBody>
      </p:sp>
    </p:spTree>
    <p:extLst>
      <p:ext uri="{BB962C8B-B14F-4D97-AF65-F5344CB8AC3E}">
        <p14:creationId xmlns:p14="http://schemas.microsoft.com/office/powerpoint/2010/main" val="3069110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3" name="Content Placeholder 2"/>
          <p:cNvSpPr>
            <a:spLocks noGrp="1"/>
          </p:cNvSpPr>
          <p:nvPr>
            <p:ph idx="1"/>
          </p:nvPr>
        </p:nvSpPr>
        <p:spPr/>
        <p:txBody>
          <a:bodyPr>
            <a:noAutofit/>
          </a:bodyPr>
          <a:lstStyle/>
          <a:p>
            <a:r>
              <a:rPr lang="en-US" sz="2400" dirty="0"/>
              <a:t>Email spam filter</a:t>
            </a:r>
          </a:p>
          <a:p>
            <a:r>
              <a:rPr lang="en-US" sz="2400" dirty="0"/>
              <a:t>Recommendation systems </a:t>
            </a:r>
          </a:p>
          <a:p>
            <a:r>
              <a:rPr lang="en-US" sz="2400" dirty="0"/>
              <a:t>Self driving car</a:t>
            </a:r>
          </a:p>
          <a:p>
            <a:r>
              <a:rPr lang="en-US" sz="2400" dirty="0"/>
              <a:t>Finance </a:t>
            </a:r>
          </a:p>
          <a:p>
            <a:r>
              <a:rPr lang="en-US" sz="2400" dirty="0"/>
              <a:t>Image Recognition </a:t>
            </a:r>
          </a:p>
          <a:p>
            <a:r>
              <a:rPr lang="en-US" sz="2400" dirty="0"/>
              <a:t>Competitive machines </a:t>
            </a:r>
          </a:p>
        </p:txBody>
      </p:sp>
    </p:spTree>
    <p:extLst>
      <p:ext uri="{BB962C8B-B14F-4D97-AF65-F5344CB8AC3E}">
        <p14:creationId xmlns:p14="http://schemas.microsoft.com/office/powerpoint/2010/main" val="3966030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1477</TotalTime>
  <Words>1375</Words>
  <Application>Microsoft Office PowerPoint</Application>
  <PresentationFormat>Widescreen</PresentationFormat>
  <Paragraphs>164</Paragraphs>
  <Slides>26</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Tw Cen MT</vt:lpstr>
      <vt:lpstr>Circuit</vt:lpstr>
      <vt:lpstr>Introduction to Machine Learning</vt:lpstr>
      <vt:lpstr>What is Machine Learning</vt:lpstr>
      <vt:lpstr>Think And Learn Like A Baby </vt:lpstr>
      <vt:lpstr>Types of Machine Learning</vt:lpstr>
      <vt:lpstr>Supervised</vt:lpstr>
      <vt:lpstr>Unsupervised</vt:lpstr>
      <vt:lpstr>Reinforcement </vt:lpstr>
      <vt:lpstr>Why use it?</vt:lpstr>
      <vt:lpstr>Use Cases</vt:lpstr>
      <vt:lpstr>Typical Machine Learning Process</vt:lpstr>
      <vt:lpstr>To give Credit, or not to give credit</vt:lpstr>
      <vt:lpstr>What is the question?</vt:lpstr>
      <vt:lpstr>Selecting Data</vt:lpstr>
      <vt:lpstr>Selecting Data</vt:lpstr>
      <vt:lpstr>Selecting Data</vt:lpstr>
      <vt:lpstr>Preparing Data</vt:lpstr>
      <vt:lpstr>Developing Model</vt:lpstr>
      <vt:lpstr>Developing Model</vt:lpstr>
      <vt:lpstr>Developing Model</vt:lpstr>
      <vt:lpstr>DEVELOPING MODEL</vt:lpstr>
      <vt:lpstr>DEVELOPING MODEL</vt:lpstr>
      <vt:lpstr>Combinations of Bias-Variance </vt:lpstr>
      <vt:lpstr>Developing Model</vt:lpstr>
      <vt:lpstr>Developing a model</vt:lpstr>
      <vt:lpstr>Developing a model</vt:lpstr>
      <vt:lpstr>Interpreting 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Chris Paradis</dc:creator>
  <cp:lastModifiedBy>Mamane Argi MALAM BAWA MAKOFO</cp:lastModifiedBy>
  <cp:revision>495</cp:revision>
  <dcterms:created xsi:type="dcterms:W3CDTF">2016-09-20T22:08:13Z</dcterms:created>
  <dcterms:modified xsi:type="dcterms:W3CDTF">2025-03-17T08:04:24Z</dcterms:modified>
</cp:coreProperties>
</file>