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69" r:id="rId2"/>
    <p:sldId id="265" r:id="rId3"/>
    <p:sldId id="267" r:id="rId4"/>
    <p:sldId id="268" r:id="rId5"/>
    <p:sldId id="271" r:id="rId6"/>
    <p:sldId id="270" r:id="rId7"/>
    <p:sldId id="256" r:id="rId8"/>
    <p:sldId id="261" r:id="rId9"/>
    <p:sldId id="259" r:id="rId10"/>
    <p:sldId id="260" r:id="rId11"/>
    <p:sldId id="262" r:id="rId12"/>
    <p:sldId id="263" r:id="rId13"/>
    <p:sldId id="26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Cumulative" id="{6DCC5B47-E82D-4726-9CB5-657286EB00D9}">
          <p14:sldIdLst>
            <p14:sldId id="269"/>
            <p14:sldId id="265"/>
            <p14:sldId id="267"/>
            <p14:sldId id="268"/>
            <p14:sldId id="271"/>
          </p14:sldIdLst>
        </p14:section>
        <p14:section name="Weekly" id="{FE7D1580-3F20-4BF8-BBE3-5FC568966030}">
          <p14:sldIdLst>
            <p14:sldId id="270"/>
            <p14:sldId id="256"/>
            <p14:sldId id="261"/>
            <p14:sldId id="259"/>
            <p14:sldId id="260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FF"/>
    <a:srgbClr val="8E7CC3"/>
    <a:srgbClr val="009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84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063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153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951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529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479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243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287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039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513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88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7160BE4-A925-12B0-CC96-F1F06DA4C402}"/>
              </a:ext>
            </a:extLst>
          </p:cNvPr>
          <p:cNvSpPr/>
          <p:nvPr/>
        </p:nvSpPr>
        <p:spPr>
          <a:xfrm>
            <a:off x="0" y="1131590"/>
            <a:ext cx="9144000" cy="288032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rgbClr val="0000FF"/>
                </a:solidFill>
              </a:rPr>
              <a:t>1. Cumulative Board</a:t>
            </a:r>
          </a:p>
        </p:txBody>
      </p:sp>
    </p:spTree>
    <p:extLst>
      <p:ext uri="{BB962C8B-B14F-4D97-AF65-F5344CB8AC3E}">
        <p14:creationId xmlns:p14="http://schemas.microsoft.com/office/powerpoint/2010/main" val="3218847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28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Team 8 Capstone: Knee Osteporosis Classification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1EABE2-2618-5D74-82E5-52E854B58C08}"/>
              </a:ext>
            </a:extLst>
          </p:cNvPr>
          <p:cNvSpPr/>
          <p:nvPr/>
        </p:nvSpPr>
        <p:spPr>
          <a:xfrm>
            <a:off x="449175" y="629290"/>
            <a:ext cx="85131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Week 4: Model Selection and Design</a:t>
            </a:r>
          </a:p>
        </p:txBody>
      </p:sp>
      <p:grpSp>
        <p:nvGrpSpPr>
          <p:cNvPr id="9" name="Google Shape;74;p13">
            <a:extLst>
              <a:ext uri="{FF2B5EF4-FFF2-40B4-BE49-F238E27FC236}">
                <a16:creationId xmlns:a16="http://schemas.microsoft.com/office/drawing/2014/main" id="{29281755-A84D-FCB2-0663-DC271D891534}"/>
              </a:ext>
            </a:extLst>
          </p:cNvPr>
          <p:cNvGrpSpPr/>
          <p:nvPr/>
        </p:nvGrpSpPr>
        <p:grpSpPr>
          <a:xfrm>
            <a:off x="7354380" y="1423868"/>
            <a:ext cx="1509748" cy="859850"/>
            <a:chOff x="627400" y="1185175"/>
            <a:chExt cx="1332350" cy="859850"/>
          </a:xfrm>
        </p:grpSpPr>
        <p:sp>
          <p:nvSpPr>
            <p:cNvPr id="10" name="Google Shape;75;p13">
              <a:extLst>
                <a:ext uri="{FF2B5EF4-FFF2-40B4-BE49-F238E27FC236}">
                  <a16:creationId xmlns:a16="http://schemas.microsoft.com/office/drawing/2014/main" id="{7C98BE2D-2D6D-FB0E-5E00-85AA9BF43ADD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;p13">
              <a:extLst>
                <a:ext uri="{FF2B5EF4-FFF2-40B4-BE49-F238E27FC236}">
                  <a16:creationId xmlns:a16="http://schemas.microsoft.com/office/drawing/2014/main" id="{CDA918C1-CFDE-F4D4-BA35-ED1DE41EC518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Design architecture of a CNN model and implement a baseline model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16/07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21/07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2" name="Google Shape;74;p13">
            <a:extLst>
              <a:ext uri="{FF2B5EF4-FFF2-40B4-BE49-F238E27FC236}">
                <a16:creationId xmlns:a16="http://schemas.microsoft.com/office/drawing/2014/main" id="{82C6DDB4-ADCC-8CF3-7FBB-897FD8A9B0EE}"/>
              </a:ext>
            </a:extLst>
          </p:cNvPr>
          <p:cNvGrpSpPr/>
          <p:nvPr/>
        </p:nvGrpSpPr>
        <p:grpSpPr>
          <a:xfrm>
            <a:off x="7354380" y="2431980"/>
            <a:ext cx="1509748" cy="859850"/>
            <a:chOff x="627400" y="1185175"/>
            <a:chExt cx="1332350" cy="859850"/>
          </a:xfrm>
        </p:grpSpPr>
        <p:sp>
          <p:nvSpPr>
            <p:cNvPr id="13" name="Google Shape;75;p13">
              <a:extLst>
                <a:ext uri="{FF2B5EF4-FFF2-40B4-BE49-F238E27FC236}">
                  <a16:creationId xmlns:a16="http://schemas.microsoft.com/office/drawing/2014/main" id="{0AF0773A-8AF0-D5BE-6F8F-90B50C47110B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;p13">
              <a:extLst>
                <a:ext uri="{FF2B5EF4-FFF2-40B4-BE49-F238E27FC236}">
                  <a16:creationId xmlns:a16="http://schemas.microsoft.com/office/drawing/2014/main" id="{5AA74F99-242F-D741-A560-AC3DEABC9D2D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Design architecture of a CNN model and implement a baseline model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16/07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21/07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15" name="Google Shape;74;p13">
            <a:extLst>
              <a:ext uri="{FF2B5EF4-FFF2-40B4-BE49-F238E27FC236}">
                <a16:creationId xmlns:a16="http://schemas.microsoft.com/office/drawing/2014/main" id="{B8326FA2-71CB-9662-2D57-2564AB27C050}"/>
              </a:ext>
            </a:extLst>
          </p:cNvPr>
          <p:cNvGrpSpPr/>
          <p:nvPr/>
        </p:nvGrpSpPr>
        <p:grpSpPr>
          <a:xfrm>
            <a:off x="7354380" y="3440092"/>
            <a:ext cx="1509748" cy="859850"/>
            <a:chOff x="627400" y="1185175"/>
            <a:chExt cx="1332350" cy="859850"/>
          </a:xfrm>
        </p:grpSpPr>
        <p:sp>
          <p:nvSpPr>
            <p:cNvPr id="16" name="Google Shape;75;p13">
              <a:extLst>
                <a:ext uri="{FF2B5EF4-FFF2-40B4-BE49-F238E27FC236}">
                  <a16:creationId xmlns:a16="http://schemas.microsoft.com/office/drawing/2014/main" id="{7C490385-C2A6-2737-FCEE-3C54DE987BD3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;p13">
              <a:extLst>
                <a:ext uri="{FF2B5EF4-FFF2-40B4-BE49-F238E27FC236}">
                  <a16:creationId xmlns:a16="http://schemas.microsoft.com/office/drawing/2014/main" id="{765E972F-CA9B-27E8-0525-B1563D5C4089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Design architecture of a CNN model and implement a baseline model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16/07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21/07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76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28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Team 8 Capstone: Knee Osteporosis Classification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1EABE2-2618-5D74-82E5-52E854B58C08}"/>
              </a:ext>
            </a:extLst>
          </p:cNvPr>
          <p:cNvSpPr/>
          <p:nvPr/>
        </p:nvSpPr>
        <p:spPr>
          <a:xfrm>
            <a:off x="449175" y="629290"/>
            <a:ext cx="85131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Week 5: Model Improvement and Transfer Learning</a:t>
            </a:r>
          </a:p>
        </p:txBody>
      </p:sp>
      <p:grpSp>
        <p:nvGrpSpPr>
          <p:cNvPr id="9" name="Google Shape;74;p13">
            <a:extLst>
              <a:ext uri="{FF2B5EF4-FFF2-40B4-BE49-F238E27FC236}">
                <a16:creationId xmlns:a16="http://schemas.microsoft.com/office/drawing/2014/main" id="{29281755-A84D-FCB2-0663-DC271D891534}"/>
              </a:ext>
            </a:extLst>
          </p:cNvPr>
          <p:cNvGrpSpPr/>
          <p:nvPr/>
        </p:nvGrpSpPr>
        <p:grpSpPr>
          <a:xfrm>
            <a:off x="5654540" y="1423868"/>
            <a:ext cx="1509748" cy="859850"/>
            <a:chOff x="627400" y="1185175"/>
            <a:chExt cx="1332350" cy="859850"/>
          </a:xfrm>
        </p:grpSpPr>
        <p:sp>
          <p:nvSpPr>
            <p:cNvPr id="10" name="Google Shape;75;p13">
              <a:extLst>
                <a:ext uri="{FF2B5EF4-FFF2-40B4-BE49-F238E27FC236}">
                  <a16:creationId xmlns:a16="http://schemas.microsoft.com/office/drawing/2014/main" id="{7C98BE2D-2D6D-FB0E-5E00-85AA9BF43ADD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;p13">
              <a:extLst>
                <a:ext uri="{FF2B5EF4-FFF2-40B4-BE49-F238E27FC236}">
                  <a16:creationId xmlns:a16="http://schemas.microsoft.com/office/drawing/2014/main" id="{CDA918C1-CFDE-F4D4-BA35-ED1DE41EC518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Load and configure a pretrained model (VGG-16, etc.)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28/07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2" name="Google Shape;74;p13">
            <a:extLst>
              <a:ext uri="{FF2B5EF4-FFF2-40B4-BE49-F238E27FC236}">
                <a16:creationId xmlns:a16="http://schemas.microsoft.com/office/drawing/2014/main" id="{82C6DDB4-ADCC-8CF3-7FBB-897FD8A9B0EE}"/>
              </a:ext>
            </a:extLst>
          </p:cNvPr>
          <p:cNvGrpSpPr/>
          <p:nvPr/>
        </p:nvGrpSpPr>
        <p:grpSpPr>
          <a:xfrm>
            <a:off x="5654540" y="2431980"/>
            <a:ext cx="1509748" cy="859850"/>
            <a:chOff x="627400" y="1185175"/>
            <a:chExt cx="1332350" cy="859850"/>
          </a:xfrm>
        </p:grpSpPr>
        <p:sp>
          <p:nvSpPr>
            <p:cNvPr id="13" name="Google Shape;75;p13">
              <a:extLst>
                <a:ext uri="{FF2B5EF4-FFF2-40B4-BE49-F238E27FC236}">
                  <a16:creationId xmlns:a16="http://schemas.microsoft.com/office/drawing/2014/main" id="{0AF0773A-8AF0-D5BE-6F8F-90B50C47110B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;p13">
              <a:extLst>
                <a:ext uri="{FF2B5EF4-FFF2-40B4-BE49-F238E27FC236}">
                  <a16:creationId xmlns:a16="http://schemas.microsoft.com/office/drawing/2014/main" id="{5AA74F99-242F-D741-A560-AC3DEABC9D2D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Fine-tune the pretrained model on the knew x-ray dataset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22/07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28/07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15" name="Google Shape;74;p13">
            <a:extLst>
              <a:ext uri="{FF2B5EF4-FFF2-40B4-BE49-F238E27FC236}">
                <a16:creationId xmlns:a16="http://schemas.microsoft.com/office/drawing/2014/main" id="{B8326FA2-71CB-9662-2D57-2564AB27C050}"/>
              </a:ext>
            </a:extLst>
          </p:cNvPr>
          <p:cNvGrpSpPr/>
          <p:nvPr/>
        </p:nvGrpSpPr>
        <p:grpSpPr>
          <a:xfrm>
            <a:off x="5654540" y="3440092"/>
            <a:ext cx="1509748" cy="859850"/>
            <a:chOff x="627400" y="1185175"/>
            <a:chExt cx="1332350" cy="859850"/>
          </a:xfrm>
        </p:grpSpPr>
        <p:sp>
          <p:nvSpPr>
            <p:cNvPr id="16" name="Google Shape;75;p13">
              <a:extLst>
                <a:ext uri="{FF2B5EF4-FFF2-40B4-BE49-F238E27FC236}">
                  <a16:creationId xmlns:a16="http://schemas.microsoft.com/office/drawing/2014/main" id="{7C490385-C2A6-2737-FCEE-3C54DE987BD3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;p13">
              <a:extLst>
                <a:ext uri="{FF2B5EF4-FFF2-40B4-BE49-F238E27FC236}">
                  <a16:creationId xmlns:a16="http://schemas.microsoft.com/office/drawing/2014/main" id="{765E972F-CA9B-27E8-0525-B1563D5C4089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Compare results of the improved models against the baseline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22/07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28/07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382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28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Team 8 Capstone: Knee Osteporosis Classification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1EABE2-2618-5D74-82E5-52E854B58C08}"/>
              </a:ext>
            </a:extLst>
          </p:cNvPr>
          <p:cNvSpPr/>
          <p:nvPr/>
        </p:nvSpPr>
        <p:spPr>
          <a:xfrm>
            <a:off x="449175" y="629290"/>
            <a:ext cx="85131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Week 6: Model Analysis and Optimization</a:t>
            </a:r>
          </a:p>
        </p:txBody>
      </p:sp>
      <p:grpSp>
        <p:nvGrpSpPr>
          <p:cNvPr id="9" name="Google Shape;74;p13">
            <a:extLst>
              <a:ext uri="{FF2B5EF4-FFF2-40B4-BE49-F238E27FC236}">
                <a16:creationId xmlns:a16="http://schemas.microsoft.com/office/drawing/2014/main" id="{29281755-A84D-FCB2-0663-DC271D891534}"/>
              </a:ext>
            </a:extLst>
          </p:cNvPr>
          <p:cNvGrpSpPr/>
          <p:nvPr/>
        </p:nvGrpSpPr>
        <p:grpSpPr>
          <a:xfrm>
            <a:off x="3954700" y="1423868"/>
            <a:ext cx="1509748" cy="859850"/>
            <a:chOff x="627400" y="1185175"/>
            <a:chExt cx="1332350" cy="859850"/>
          </a:xfrm>
        </p:grpSpPr>
        <p:sp>
          <p:nvSpPr>
            <p:cNvPr id="10" name="Google Shape;75;p13">
              <a:extLst>
                <a:ext uri="{FF2B5EF4-FFF2-40B4-BE49-F238E27FC236}">
                  <a16:creationId xmlns:a16="http://schemas.microsoft.com/office/drawing/2014/main" id="{7C98BE2D-2D6D-FB0E-5E00-85AA9BF43ADD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;p13">
              <a:extLst>
                <a:ext uri="{FF2B5EF4-FFF2-40B4-BE49-F238E27FC236}">
                  <a16:creationId xmlns:a16="http://schemas.microsoft.com/office/drawing/2014/main" id="{CDA918C1-CFDE-F4D4-BA35-ED1DE41EC518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Set up hyper-</a:t>
              </a:r>
              <a:r>
                <a:rPr lang="en-US" sz="800" dirty="0" err="1"/>
                <a:t>paramer</a:t>
              </a:r>
              <a:r>
                <a:rPr lang="en-US" sz="800" dirty="0"/>
                <a:t> tuning (grid search, random search)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29/07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04/08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2" name="Google Shape;74;p13">
            <a:extLst>
              <a:ext uri="{FF2B5EF4-FFF2-40B4-BE49-F238E27FC236}">
                <a16:creationId xmlns:a16="http://schemas.microsoft.com/office/drawing/2014/main" id="{82C6DDB4-ADCC-8CF3-7FBB-897FD8A9B0EE}"/>
              </a:ext>
            </a:extLst>
          </p:cNvPr>
          <p:cNvGrpSpPr/>
          <p:nvPr/>
        </p:nvGrpSpPr>
        <p:grpSpPr>
          <a:xfrm>
            <a:off x="3954700" y="2431980"/>
            <a:ext cx="1509748" cy="859850"/>
            <a:chOff x="627400" y="1185175"/>
            <a:chExt cx="1332350" cy="859850"/>
          </a:xfrm>
        </p:grpSpPr>
        <p:sp>
          <p:nvSpPr>
            <p:cNvPr id="13" name="Google Shape;75;p13">
              <a:extLst>
                <a:ext uri="{FF2B5EF4-FFF2-40B4-BE49-F238E27FC236}">
                  <a16:creationId xmlns:a16="http://schemas.microsoft.com/office/drawing/2014/main" id="{0AF0773A-8AF0-D5BE-6F8F-90B50C47110B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;p13">
              <a:extLst>
                <a:ext uri="{FF2B5EF4-FFF2-40B4-BE49-F238E27FC236}">
                  <a16:creationId xmlns:a16="http://schemas.microsoft.com/office/drawing/2014/main" id="{5AA74F99-242F-D741-A560-AC3DEABC9D2D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Optimize training process (learning rate, batch size)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29/07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04/08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15" name="Google Shape;74;p13">
            <a:extLst>
              <a:ext uri="{FF2B5EF4-FFF2-40B4-BE49-F238E27FC236}">
                <a16:creationId xmlns:a16="http://schemas.microsoft.com/office/drawing/2014/main" id="{B8326FA2-71CB-9662-2D57-2564AB27C050}"/>
              </a:ext>
            </a:extLst>
          </p:cNvPr>
          <p:cNvGrpSpPr/>
          <p:nvPr/>
        </p:nvGrpSpPr>
        <p:grpSpPr>
          <a:xfrm>
            <a:off x="3954700" y="3440092"/>
            <a:ext cx="1509748" cy="859850"/>
            <a:chOff x="627400" y="1185175"/>
            <a:chExt cx="1332350" cy="859850"/>
          </a:xfrm>
        </p:grpSpPr>
        <p:sp>
          <p:nvSpPr>
            <p:cNvPr id="16" name="Google Shape;75;p13">
              <a:extLst>
                <a:ext uri="{FF2B5EF4-FFF2-40B4-BE49-F238E27FC236}">
                  <a16:creationId xmlns:a16="http://schemas.microsoft.com/office/drawing/2014/main" id="{7C490385-C2A6-2737-FCEE-3C54DE987BD3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;p13">
              <a:extLst>
                <a:ext uri="{FF2B5EF4-FFF2-40B4-BE49-F238E27FC236}">
                  <a16:creationId xmlns:a16="http://schemas.microsoft.com/office/drawing/2014/main" id="{765E972F-CA9B-27E8-0525-B1563D5C4089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Conduct hyper-parameter tuning experiments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29/07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04/08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761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28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Team 8 Capstone: Knee Osteporosis Classification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1EABE2-2618-5D74-82E5-52E854B58C08}"/>
              </a:ext>
            </a:extLst>
          </p:cNvPr>
          <p:cNvSpPr/>
          <p:nvPr/>
        </p:nvSpPr>
        <p:spPr>
          <a:xfrm>
            <a:off x="449175" y="629290"/>
            <a:ext cx="85131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Week 7: Model Evaluation and Deployment</a:t>
            </a:r>
          </a:p>
        </p:txBody>
      </p:sp>
      <p:grpSp>
        <p:nvGrpSpPr>
          <p:cNvPr id="9" name="Google Shape;74;p13">
            <a:extLst>
              <a:ext uri="{FF2B5EF4-FFF2-40B4-BE49-F238E27FC236}">
                <a16:creationId xmlns:a16="http://schemas.microsoft.com/office/drawing/2014/main" id="{29281755-A84D-FCB2-0663-DC271D891534}"/>
              </a:ext>
            </a:extLst>
          </p:cNvPr>
          <p:cNvGrpSpPr/>
          <p:nvPr/>
        </p:nvGrpSpPr>
        <p:grpSpPr>
          <a:xfrm>
            <a:off x="2245352" y="1423868"/>
            <a:ext cx="1509748" cy="859850"/>
            <a:chOff x="627400" y="1185175"/>
            <a:chExt cx="1332350" cy="859850"/>
          </a:xfrm>
        </p:grpSpPr>
        <p:sp>
          <p:nvSpPr>
            <p:cNvPr id="10" name="Google Shape;75;p13">
              <a:extLst>
                <a:ext uri="{FF2B5EF4-FFF2-40B4-BE49-F238E27FC236}">
                  <a16:creationId xmlns:a16="http://schemas.microsoft.com/office/drawing/2014/main" id="{7C98BE2D-2D6D-FB0E-5E00-85AA9BF43ADD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;p13">
              <a:extLst>
                <a:ext uri="{FF2B5EF4-FFF2-40B4-BE49-F238E27FC236}">
                  <a16:creationId xmlns:a16="http://schemas.microsoft.com/office/drawing/2014/main" id="{CDA918C1-CFDE-F4D4-BA35-ED1DE41EC518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Evaluate final model on validation and test sets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06/08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11/08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2" name="Google Shape;74;p13">
            <a:extLst>
              <a:ext uri="{FF2B5EF4-FFF2-40B4-BE49-F238E27FC236}">
                <a16:creationId xmlns:a16="http://schemas.microsoft.com/office/drawing/2014/main" id="{82C6DDB4-ADCC-8CF3-7FBB-897FD8A9B0EE}"/>
              </a:ext>
            </a:extLst>
          </p:cNvPr>
          <p:cNvGrpSpPr/>
          <p:nvPr/>
        </p:nvGrpSpPr>
        <p:grpSpPr>
          <a:xfrm>
            <a:off x="2245352" y="2431980"/>
            <a:ext cx="1509748" cy="859850"/>
            <a:chOff x="627400" y="1185175"/>
            <a:chExt cx="1332350" cy="859850"/>
          </a:xfrm>
        </p:grpSpPr>
        <p:sp>
          <p:nvSpPr>
            <p:cNvPr id="13" name="Google Shape;75;p13">
              <a:extLst>
                <a:ext uri="{FF2B5EF4-FFF2-40B4-BE49-F238E27FC236}">
                  <a16:creationId xmlns:a16="http://schemas.microsoft.com/office/drawing/2014/main" id="{0AF0773A-8AF0-D5BE-6F8F-90B50C47110B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;p13">
              <a:extLst>
                <a:ext uri="{FF2B5EF4-FFF2-40B4-BE49-F238E27FC236}">
                  <a16:creationId xmlns:a16="http://schemas.microsoft.com/office/drawing/2014/main" id="{5AA74F99-242F-D741-A560-AC3DEABC9D2D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Implement model performance metrics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06/08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11/08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15" name="Google Shape;74;p13">
            <a:extLst>
              <a:ext uri="{FF2B5EF4-FFF2-40B4-BE49-F238E27FC236}">
                <a16:creationId xmlns:a16="http://schemas.microsoft.com/office/drawing/2014/main" id="{B8326FA2-71CB-9662-2D57-2564AB27C050}"/>
              </a:ext>
            </a:extLst>
          </p:cNvPr>
          <p:cNvGrpSpPr/>
          <p:nvPr/>
        </p:nvGrpSpPr>
        <p:grpSpPr>
          <a:xfrm>
            <a:off x="2245352" y="3440092"/>
            <a:ext cx="1509748" cy="859850"/>
            <a:chOff x="627400" y="1185175"/>
            <a:chExt cx="1332350" cy="859850"/>
          </a:xfrm>
        </p:grpSpPr>
        <p:sp>
          <p:nvSpPr>
            <p:cNvPr id="16" name="Google Shape;75;p13">
              <a:extLst>
                <a:ext uri="{FF2B5EF4-FFF2-40B4-BE49-F238E27FC236}">
                  <a16:creationId xmlns:a16="http://schemas.microsoft.com/office/drawing/2014/main" id="{7C490385-C2A6-2737-FCEE-3C54DE987BD3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;p13">
              <a:extLst>
                <a:ext uri="{FF2B5EF4-FFF2-40B4-BE49-F238E27FC236}">
                  <a16:creationId xmlns:a16="http://schemas.microsoft.com/office/drawing/2014/main" id="{765E972F-CA9B-27E8-0525-B1563D5C4089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Prepare project report and presentation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06/08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11/08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77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68557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8 Capstone: </a:t>
            </a:r>
            <a:r>
              <a:rPr lang="en" dirty="0">
                <a:solidFill>
                  <a:srgbClr val="0000FF"/>
                </a:solidFill>
              </a:rPr>
              <a:t>Prediction of Knee Osteporosis by DL</a:t>
            </a:r>
            <a:endParaRPr dirty="0">
              <a:solidFill>
                <a:srgbClr val="0000FF"/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3"/>
          <p:cNvGrpSpPr/>
          <p:nvPr/>
        </p:nvGrpSpPr>
        <p:grpSpPr>
          <a:xfrm>
            <a:off x="7357920" y="1423868"/>
            <a:ext cx="1509748" cy="859850"/>
            <a:chOff x="627400" y="1185175"/>
            <a:chExt cx="1332350" cy="859850"/>
          </a:xfrm>
        </p:grpSpPr>
        <p:sp>
          <p:nvSpPr>
            <p:cNvPr id="75" name="Google Shape;75;p13"/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Define project scope and goals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25/06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2" name="Google Shape;74;p13">
            <a:extLst>
              <a:ext uri="{FF2B5EF4-FFF2-40B4-BE49-F238E27FC236}">
                <a16:creationId xmlns:a16="http://schemas.microsoft.com/office/drawing/2014/main" id="{5EDCF649-055B-0BE1-EE22-5F92055E8ECA}"/>
              </a:ext>
            </a:extLst>
          </p:cNvPr>
          <p:cNvGrpSpPr/>
          <p:nvPr/>
        </p:nvGrpSpPr>
        <p:grpSpPr>
          <a:xfrm>
            <a:off x="7357920" y="2431980"/>
            <a:ext cx="1509748" cy="859850"/>
            <a:chOff x="627400" y="1185175"/>
            <a:chExt cx="1332350" cy="859850"/>
          </a:xfrm>
        </p:grpSpPr>
        <p:sp>
          <p:nvSpPr>
            <p:cNvPr id="3" name="Google Shape;75;p13">
              <a:extLst>
                <a:ext uri="{FF2B5EF4-FFF2-40B4-BE49-F238E27FC236}">
                  <a16:creationId xmlns:a16="http://schemas.microsoft.com/office/drawing/2014/main" id="{59BF38B5-7E7E-6454-5C91-EF3F2D5FD8D4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6;p13">
              <a:extLst>
                <a:ext uri="{FF2B5EF4-FFF2-40B4-BE49-F238E27FC236}">
                  <a16:creationId xmlns:a16="http://schemas.microsoft.com/office/drawing/2014/main" id="{3D0148D5-925B-61C1-86A0-0CAB71741516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Research relevant literature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25/06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5" name="Google Shape;74;p13">
            <a:extLst>
              <a:ext uri="{FF2B5EF4-FFF2-40B4-BE49-F238E27FC236}">
                <a16:creationId xmlns:a16="http://schemas.microsoft.com/office/drawing/2014/main" id="{35384190-DB73-E845-3F8C-2BDEAAD834F9}"/>
              </a:ext>
            </a:extLst>
          </p:cNvPr>
          <p:cNvGrpSpPr/>
          <p:nvPr/>
        </p:nvGrpSpPr>
        <p:grpSpPr>
          <a:xfrm>
            <a:off x="7357920" y="3440092"/>
            <a:ext cx="1509748" cy="859850"/>
            <a:chOff x="627400" y="1185175"/>
            <a:chExt cx="1332350" cy="859850"/>
          </a:xfrm>
        </p:grpSpPr>
        <p:sp>
          <p:nvSpPr>
            <p:cNvPr id="6" name="Google Shape;75;p13">
              <a:extLst>
                <a:ext uri="{FF2B5EF4-FFF2-40B4-BE49-F238E27FC236}">
                  <a16:creationId xmlns:a16="http://schemas.microsoft.com/office/drawing/2014/main" id="{48D7FDAC-2695-5FFE-07A1-445DC46F8099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;p13">
              <a:extLst>
                <a:ext uri="{FF2B5EF4-FFF2-40B4-BE49-F238E27FC236}">
                  <a16:creationId xmlns:a16="http://schemas.microsoft.com/office/drawing/2014/main" id="{D0D32847-8C8A-36EA-C46A-20839D07A953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Research existing solutions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25/06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8" name="Google Shape;74;p13">
            <a:extLst>
              <a:ext uri="{FF2B5EF4-FFF2-40B4-BE49-F238E27FC236}">
                <a16:creationId xmlns:a16="http://schemas.microsoft.com/office/drawing/2014/main" id="{4B4A3ECF-C5E1-C3F5-3375-49E83C579F37}"/>
              </a:ext>
            </a:extLst>
          </p:cNvPr>
          <p:cNvGrpSpPr/>
          <p:nvPr/>
        </p:nvGrpSpPr>
        <p:grpSpPr>
          <a:xfrm>
            <a:off x="5654540" y="1423868"/>
            <a:ext cx="1509748" cy="859850"/>
            <a:chOff x="627400" y="1185175"/>
            <a:chExt cx="1332350" cy="859850"/>
          </a:xfrm>
        </p:grpSpPr>
        <p:sp>
          <p:nvSpPr>
            <p:cNvPr id="36" name="Google Shape;75;p13">
              <a:extLst>
                <a:ext uri="{FF2B5EF4-FFF2-40B4-BE49-F238E27FC236}">
                  <a16:creationId xmlns:a16="http://schemas.microsoft.com/office/drawing/2014/main" id="{84571516-A41B-FDE6-2FF4-FF0C61383C82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6;p13">
              <a:extLst>
                <a:ext uri="{FF2B5EF4-FFF2-40B4-BE49-F238E27FC236}">
                  <a16:creationId xmlns:a16="http://schemas.microsoft.com/office/drawing/2014/main" id="{2E88F5BB-56EA-F33D-4B63-1695F4A916E4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Load and configure a pretrained model (VGG-16, etc.)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28/07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38" name="Google Shape;74;p13">
            <a:extLst>
              <a:ext uri="{FF2B5EF4-FFF2-40B4-BE49-F238E27FC236}">
                <a16:creationId xmlns:a16="http://schemas.microsoft.com/office/drawing/2014/main" id="{57DD5268-F614-1BC7-8FEE-63013B9C982A}"/>
              </a:ext>
            </a:extLst>
          </p:cNvPr>
          <p:cNvGrpSpPr/>
          <p:nvPr/>
        </p:nvGrpSpPr>
        <p:grpSpPr>
          <a:xfrm>
            <a:off x="5654540" y="2431980"/>
            <a:ext cx="1509748" cy="859850"/>
            <a:chOff x="627400" y="1185175"/>
            <a:chExt cx="1332350" cy="859850"/>
          </a:xfrm>
        </p:grpSpPr>
        <p:sp>
          <p:nvSpPr>
            <p:cNvPr id="39" name="Google Shape;75;p13">
              <a:extLst>
                <a:ext uri="{FF2B5EF4-FFF2-40B4-BE49-F238E27FC236}">
                  <a16:creationId xmlns:a16="http://schemas.microsoft.com/office/drawing/2014/main" id="{A28AD26F-7D97-C9C4-8FAF-986FD8E039F4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6;p13">
              <a:extLst>
                <a:ext uri="{FF2B5EF4-FFF2-40B4-BE49-F238E27FC236}">
                  <a16:creationId xmlns:a16="http://schemas.microsoft.com/office/drawing/2014/main" id="{08CA2E9C-C5A0-2C77-4A58-3CBA23160461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Fine-tune the pretrained model on the knew x-ray dataset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22/07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28/07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41" name="Google Shape;74;p13">
            <a:extLst>
              <a:ext uri="{FF2B5EF4-FFF2-40B4-BE49-F238E27FC236}">
                <a16:creationId xmlns:a16="http://schemas.microsoft.com/office/drawing/2014/main" id="{76E9F370-859E-9E20-000A-1C8C95FDB419}"/>
              </a:ext>
            </a:extLst>
          </p:cNvPr>
          <p:cNvGrpSpPr/>
          <p:nvPr/>
        </p:nvGrpSpPr>
        <p:grpSpPr>
          <a:xfrm>
            <a:off x="5654540" y="3440092"/>
            <a:ext cx="1509748" cy="859850"/>
            <a:chOff x="627400" y="1185175"/>
            <a:chExt cx="1332350" cy="859850"/>
          </a:xfrm>
        </p:grpSpPr>
        <p:sp>
          <p:nvSpPr>
            <p:cNvPr id="42" name="Google Shape;75;p13">
              <a:extLst>
                <a:ext uri="{FF2B5EF4-FFF2-40B4-BE49-F238E27FC236}">
                  <a16:creationId xmlns:a16="http://schemas.microsoft.com/office/drawing/2014/main" id="{D2AEEDCC-B75A-8A12-2293-1DFC06AFCEB9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6;p13">
              <a:extLst>
                <a:ext uri="{FF2B5EF4-FFF2-40B4-BE49-F238E27FC236}">
                  <a16:creationId xmlns:a16="http://schemas.microsoft.com/office/drawing/2014/main" id="{8AD75F6E-B76E-E14F-CA3E-6873FADE28C9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Compare results of the improved models against the baseline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22/07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28/07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9" name="Google Shape;74;p13">
            <a:extLst>
              <a:ext uri="{FF2B5EF4-FFF2-40B4-BE49-F238E27FC236}">
                <a16:creationId xmlns:a16="http://schemas.microsoft.com/office/drawing/2014/main" id="{91DBFC21-0BB6-710C-5455-C631C241EB7A}"/>
              </a:ext>
            </a:extLst>
          </p:cNvPr>
          <p:cNvGrpSpPr/>
          <p:nvPr/>
        </p:nvGrpSpPr>
        <p:grpSpPr>
          <a:xfrm>
            <a:off x="3947612" y="1423868"/>
            <a:ext cx="1509748" cy="859850"/>
            <a:chOff x="627400" y="1185175"/>
            <a:chExt cx="1332350" cy="859850"/>
          </a:xfrm>
        </p:grpSpPr>
        <p:sp>
          <p:nvSpPr>
            <p:cNvPr id="10" name="Google Shape;75;p13">
              <a:extLst>
                <a:ext uri="{FF2B5EF4-FFF2-40B4-BE49-F238E27FC236}">
                  <a16:creationId xmlns:a16="http://schemas.microsoft.com/office/drawing/2014/main" id="{1A8BC4DB-613B-8151-0CDC-0080310DA79B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;p13">
              <a:extLst>
                <a:ext uri="{FF2B5EF4-FFF2-40B4-BE49-F238E27FC236}">
                  <a16:creationId xmlns:a16="http://schemas.microsoft.com/office/drawing/2014/main" id="{AB0B781C-DF5B-47B7-FC1C-CA37E35FDFA7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Set up hyper-</a:t>
              </a:r>
              <a:r>
                <a:rPr lang="en-US" sz="800" dirty="0" err="1"/>
                <a:t>paramer</a:t>
              </a:r>
              <a:r>
                <a:rPr lang="en-US" sz="800" dirty="0"/>
                <a:t> tuning (grid search, random search)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29/07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04/08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2" name="Google Shape;74;p13">
            <a:extLst>
              <a:ext uri="{FF2B5EF4-FFF2-40B4-BE49-F238E27FC236}">
                <a16:creationId xmlns:a16="http://schemas.microsoft.com/office/drawing/2014/main" id="{BF920380-4B66-772D-1551-2D8ACF276005}"/>
              </a:ext>
            </a:extLst>
          </p:cNvPr>
          <p:cNvGrpSpPr/>
          <p:nvPr/>
        </p:nvGrpSpPr>
        <p:grpSpPr>
          <a:xfrm>
            <a:off x="3947612" y="2431980"/>
            <a:ext cx="1509748" cy="859850"/>
            <a:chOff x="627400" y="1185175"/>
            <a:chExt cx="1332350" cy="859850"/>
          </a:xfrm>
        </p:grpSpPr>
        <p:sp>
          <p:nvSpPr>
            <p:cNvPr id="13" name="Google Shape;75;p13">
              <a:extLst>
                <a:ext uri="{FF2B5EF4-FFF2-40B4-BE49-F238E27FC236}">
                  <a16:creationId xmlns:a16="http://schemas.microsoft.com/office/drawing/2014/main" id="{17AC6BC8-D2D9-244E-2AC4-CD5C8EDACD08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;p13">
              <a:extLst>
                <a:ext uri="{FF2B5EF4-FFF2-40B4-BE49-F238E27FC236}">
                  <a16:creationId xmlns:a16="http://schemas.microsoft.com/office/drawing/2014/main" id="{830D7FAE-4C90-19B7-1647-6F1E786B8B2B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Optimize training process (learning rate, batch size)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29/07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04/08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15" name="Google Shape;74;p13">
            <a:extLst>
              <a:ext uri="{FF2B5EF4-FFF2-40B4-BE49-F238E27FC236}">
                <a16:creationId xmlns:a16="http://schemas.microsoft.com/office/drawing/2014/main" id="{A07E4D05-A3B2-A438-4608-705E03E8DF76}"/>
              </a:ext>
            </a:extLst>
          </p:cNvPr>
          <p:cNvGrpSpPr/>
          <p:nvPr/>
        </p:nvGrpSpPr>
        <p:grpSpPr>
          <a:xfrm>
            <a:off x="3947612" y="3440092"/>
            <a:ext cx="1509748" cy="859850"/>
            <a:chOff x="627400" y="1185175"/>
            <a:chExt cx="1332350" cy="859850"/>
          </a:xfrm>
        </p:grpSpPr>
        <p:sp>
          <p:nvSpPr>
            <p:cNvPr id="16" name="Google Shape;75;p13">
              <a:extLst>
                <a:ext uri="{FF2B5EF4-FFF2-40B4-BE49-F238E27FC236}">
                  <a16:creationId xmlns:a16="http://schemas.microsoft.com/office/drawing/2014/main" id="{C7DFDA90-E0D7-229D-2146-A7EA60FA42BA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;p13">
              <a:extLst>
                <a:ext uri="{FF2B5EF4-FFF2-40B4-BE49-F238E27FC236}">
                  <a16:creationId xmlns:a16="http://schemas.microsoft.com/office/drawing/2014/main" id="{F919F0C3-E4DC-897D-9FC5-5CAF498D6D41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Conduct hyper-parameter tuning experiments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29/07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04/08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44" name="Google Shape;74;p13">
            <a:extLst>
              <a:ext uri="{FF2B5EF4-FFF2-40B4-BE49-F238E27FC236}">
                <a16:creationId xmlns:a16="http://schemas.microsoft.com/office/drawing/2014/main" id="{0EE6DAFF-F057-83AD-87EE-FBABC4EAD862}"/>
              </a:ext>
            </a:extLst>
          </p:cNvPr>
          <p:cNvGrpSpPr/>
          <p:nvPr/>
        </p:nvGrpSpPr>
        <p:grpSpPr>
          <a:xfrm>
            <a:off x="2245352" y="1423868"/>
            <a:ext cx="1509748" cy="859850"/>
            <a:chOff x="627400" y="1185175"/>
            <a:chExt cx="1332350" cy="859850"/>
          </a:xfrm>
        </p:grpSpPr>
        <p:sp>
          <p:nvSpPr>
            <p:cNvPr id="45" name="Google Shape;75;p13">
              <a:extLst>
                <a:ext uri="{FF2B5EF4-FFF2-40B4-BE49-F238E27FC236}">
                  <a16:creationId xmlns:a16="http://schemas.microsoft.com/office/drawing/2014/main" id="{DDFC2B67-C486-EC98-CE5D-089F09C727D5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6;p13">
              <a:extLst>
                <a:ext uri="{FF2B5EF4-FFF2-40B4-BE49-F238E27FC236}">
                  <a16:creationId xmlns:a16="http://schemas.microsoft.com/office/drawing/2014/main" id="{5EF8B080-AD67-6507-40AC-0F60AC5F123E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Evaluate final model on validation and test sets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06/08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11/08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47" name="Google Shape;74;p13">
            <a:extLst>
              <a:ext uri="{FF2B5EF4-FFF2-40B4-BE49-F238E27FC236}">
                <a16:creationId xmlns:a16="http://schemas.microsoft.com/office/drawing/2014/main" id="{4F1A69F2-8D58-D70E-1B30-11CEC64D5FDD}"/>
              </a:ext>
            </a:extLst>
          </p:cNvPr>
          <p:cNvGrpSpPr/>
          <p:nvPr/>
        </p:nvGrpSpPr>
        <p:grpSpPr>
          <a:xfrm>
            <a:off x="2245352" y="2431980"/>
            <a:ext cx="1509748" cy="859850"/>
            <a:chOff x="627400" y="1185175"/>
            <a:chExt cx="1332350" cy="859850"/>
          </a:xfrm>
        </p:grpSpPr>
        <p:sp>
          <p:nvSpPr>
            <p:cNvPr id="48" name="Google Shape;75;p13">
              <a:extLst>
                <a:ext uri="{FF2B5EF4-FFF2-40B4-BE49-F238E27FC236}">
                  <a16:creationId xmlns:a16="http://schemas.microsoft.com/office/drawing/2014/main" id="{73BBD08D-3139-ED40-E2E4-84601B9D6AE0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6;p13">
              <a:extLst>
                <a:ext uri="{FF2B5EF4-FFF2-40B4-BE49-F238E27FC236}">
                  <a16:creationId xmlns:a16="http://schemas.microsoft.com/office/drawing/2014/main" id="{D1C8624B-70BA-AB36-090D-6EC05AEBCC97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Implement model performance metrics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06/08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11/08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50" name="Google Shape;74;p13">
            <a:extLst>
              <a:ext uri="{FF2B5EF4-FFF2-40B4-BE49-F238E27FC236}">
                <a16:creationId xmlns:a16="http://schemas.microsoft.com/office/drawing/2014/main" id="{5BD65DDB-9F09-B5E0-748C-3DFB24F20B2F}"/>
              </a:ext>
            </a:extLst>
          </p:cNvPr>
          <p:cNvGrpSpPr/>
          <p:nvPr/>
        </p:nvGrpSpPr>
        <p:grpSpPr>
          <a:xfrm>
            <a:off x="2245352" y="3440092"/>
            <a:ext cx="1509748" cy="859850"/>
            <a:chOff x="627400" y="1185175"/>
            <a:chExt cx="1332350" cy="859850"/>
          </a:xfrm>
        </p:grpSpPr>
        <p:sp>
          <p:nvSpPr>
            <p:cNvPr id="51" name="Google Shape;75;p13">
              <a:extLst>
                <a:ext uri="{FF2B5EF4-FFF2-40B4-BE49-F238E27FC236}">
                  <a16:creationId xmlns:a16="http://schemas.microsoft.com/office/drawing/2014/main" id="{BDC85817-ED14-618B-AC2C-4DB52A16F4B6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6;p13">
              <a:extLst>
                <a:ext uri="{FF2B5EF4-FFF2-40B4-BE49-F238E27FC236}">
                  <a16:creationId xmlns:a16="http://schemas.microsoft.com/office/drawing/2014/main" id="{27B9E5EE-98C9-9ABC-CA3B-F8488C18D768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Prepare project report and presentation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06/08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11/08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97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68557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8 Capstone: </a:t>
            </a:r>
            <a:r>
              <a:rPr lang="en" dirty="0">
                <a:solidFill>
                  <a:srgbClr val="0000FF"/>
                </a:solidFill>
              </a:rPr>
              <a:t>Prediction of Knee Osteporosis by DL</a:t>
            </a:r>
            <a:endParaRPr dirty="0">
              <a:solidFill>
                <a:srgbClr val="0000FF"/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74;p13">
            <a:extLst>
              <a:ext uri="{FF2B5EF4-FFF2-40B4-BE49-F238E27FC236}">
                <a16:creationId xmlns:a16="http://schemas.microsoft.com/office/drawing/2014/main" id="{4406BBAD-2093-26BB-984B-A745371F84CE}"/>
              </a:ext>
            </a:extLst>
          </p:cNvPr>
          <p:cNvGrpSpPr/>
          <p:nvPr/>
        </p:nvGrpSpPr>
        <p:grpSpPr>
          <a:xfrm>
            <a:off x="7354380" y="1419622"/>
            <a:ext cx="1509748" cy="859850"/>
            <a:chOff x="627400" y="1185175"/>
            <a:chExt cx="1332350" cy="859850"/>
          </a:xfrm>
        </p:grpSpPr>
        <p:sp>
          <p:nvSpPr>
            <p:cNvPr id="12" name="Google Shape;75;p13">
              <a:extLst>
                <a:ext uri="{FF2B5EF4-FFF2-40B4-BE49-F238E27FC236}">
                  <a16:creationId xmlns:a16="http://schemas.microsoft.com/office/drawing/2014/main" id="{0F11BCE1-C257-8C32-C01B-1DF01F71AFA2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6;p13">
              <a:extLst>
                <a:ext uri="{FF2B5EF4-FFF2-40B4-BE49-F238E27FC236}">
                  <a16:creationId xmlns:a16="http://schemas.microsoft.com/office/drawing/2014/main" id="{437D7AB7-FF10-4B95-B7E9-5744B7F887B5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Organize dataset and data loading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4" name="Google Shape;74;p13">
            <a:extLst>
              <a:ext uri="{FF2B5EF4-FFF2-40B4-BE49-F238E27FC236}">
                <a16:creationId xmlns:a16="http://schemas.microsoft.com/office/drawing/2014/main" id="{5C892672-D4E6-4F02-6A16-65402A7220BA}"/>
              </a:ext>
            </a:extLst>
          </p:cNvPr>
          <p:cNvGrpSpPr/>
          <p:nvPr/>
        </p:nvGrpSpPr>
        <p:grpSpPr>
          <a:xfrm>
            <a:off x="7354380" y="2427734"/>
            <a:ext cx="1509748" cy="859850"/>
            <a:chOff x="627400" y="1185175"/>
            <a:chExt cx="1332350" cy="859850"/>
          </a:xfrm>
        </p:grpSpPr>
        <p:sp>
          <p:nvSpPr>
            <p:cNvPr id="15" name="Google Shape;75;p13">
              <a:extLst>
                <a:ext uri="{FF2B5EF4-FFF2-40B4-BE49-F238E27FC236}">
                  <a16:creationId xmlns:a16="http://schemas.microsoft.com/office/drawing/2014/main" id="{D85DDE0B-75C9-E721-AA3D-345B8155E8FA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6;p13">
              <a:extLst>
                <a:ext uri="{FF2B5EF4-FFF2-40B4-BE49-F238E27FC236}">
                  <a16:creationId xmlns:a16="http://schemas.microsoft.com/office/drawing/2014/main" id="{74D31B38-B673-B29E-1F65-95F945800D3E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Set up project repository and collaboration tools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07/07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7" name="Google Shape;74;p13">
            <a:extLst>
              <a:ext uri="{FF2B5EF4-FFF2-40B4-BE49-F238E27FC236}">
                <a16:creationId xmlns:a16="http://schemas.microsoft.com/office/drawing/2014/main" id="{A7D6B01E-4C1D-F44D-9290-A867058E03CD}"/>
              </a:ext>
            </a:extLst>
          </p:cNvPr>
          <p:cNvGrpSpPr/>
          <p:nvPr/>
        </p:nvGrpSpPr>
        <p:grpSpPr>
          <a:xfrm>
            <a:off x="7354380" y="3435846"/>
            <a:ext cx="1509748" cy="859850"/>
            <a:chOff x="627400" y="1185175"/>
            <a:chExt cx="1332350" cy="859850"/>
          </a:xfrm>
        </p:grpSpPr>
        <p:sp>
          <p:nvSpPr>
            <p:cNvPr id="18" name="Google Shape;75;p13">
              <a:extLst>
                <a:ext uri="{FF2B5EF4-FFF2-40B4-BE49-F238E27FC236}">
                  <a16:creationId xmlns:a16="http://schemas.microsoft.com/office/drawing/2014/main" id="{13807881-388B-F98E-D57B-FE459AF04FC2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6;p13">
              <a:extLst>
                <a:ext uri="{FF2B5EF4-FFF2-40B4-BE49-F238E27FC236}">
                  <a16:creationId xmlns:a16="http://schemas.microsoft.com/office/drawing/2014/main" id="{BE60ACD9-DD3E-5ADF-21D1-B78CE9E8FD5C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800" dirty="0"/>
                <a:t>Images preprocessing literature review</a:t>
              </a:r>
            </a:p>
            <a:p>
              <a:pPr marL="92075" indent="-79375">
                <a:buFont typeface="Arial" panose="020B0604020202020204" pitchFamily="34" charset="0"/>
                <a:buChar char="•"/>
              </a:pPr>
              <a:r>
                <a:rPr lang="en-US" sz="700" dirty="0"/>
                <a:t>Start date: 02/07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07/07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074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68557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8 Capstone: </a:t>
            </a:r>
            <a:r>
              <a:rPr lang="en" dirty="0">
                <a:solidFill>
                  <a:srgbClr val="0000FF"/>
                </a:solidFill>
              </a:rPr>
              <a:t>Prediction of Knee Osteporosis by DL</a:t>
            </a:r>
            <a:endParaRPr dirty="0">
              <a:solidFill>
                <a:srgbClr val="0000FF"/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74;p13">
            <a:extLst>
              <a:ext uri="{FF2B5EF4-FFF2-40B4-BE49-F238E27FC236}">
                <a16:creationId xmlns:a16="http://schemas.microsoft.com/office/drawing/2014/main" id="{87986A52-367D-C9DE-48E3-7DBAA9642F75}"/>
              </a:ext>
            </a:extLst>
          </p:cNvPr>
          <p:cNvGrpSpPr/>
          <p:nvPr/>
        </p:nvGrpSpPr>
        <p:grpSpPr>
          <a:xfrm>
            <a:off x="7347292" y="1423868"/>
            <a:ext cx="1509748" cy="859850"/>
            <a:chOff x="627400" y="1185175"/>
            <a:chExt cx="1332350" cy="859850"/>
          </a:xfrm>
        </p:grpSpPr>
        <p:sp>
          <p:nvSpPr>
            <p:cNvPr id="3" name="Google Shape;75;p13">
              <a:extLst>
                <a:ext uri="{FF2B5EF4-FFF2-40B4-BE49-F238E27FC236}">
                  <a16:creationId xmlns:a16="http://schemas.microsoft.com/office/drawing/2014/main" id="{984DD1E7-B3CA-09AF-5248-A232535A33A2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6;p13">
              <a:extLst>
                <a:ext uri="{FF2B5EF4-FFF2-40B4-BE49-F238E27FC236}">
                  <a16:creationId xmlns:a16="http://schemas.microsoft.com/office/drawing/2014/main" id="{C982547E-8263-5016-D1E9-D52422CA2D31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Apply data augmentation techniques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14/07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21" name="Google Shape;74;p13">
            <a:extLst>
              <a:ext uri="{FF2B5EF4-FFF2-40B4-BE49-F238E27FC236}">
                <a16:creationId xmlns:a16="http://schemas.microsoft.com/office/drawing/2014/main" id="{E1074893-326B-6697-C87C-C15256F0583C}"/>
              </a:ext>
            </a:extLst>
          </p:cNvPr>
          <p:cNvGrpSpPr/>
          <p:nvPr/>
        </p:nvGrpSpPr>
        <p:grpSpPr>
          <a:xfrm>
            <a:off x="7347292" y="2431980"/>
            <a:ext cx="1509748" cy="859850"/>
            <a:chOff x="627400" y="1185175"/>
            <a:chExt cx="1332350" cy="859850"/>
          </a:xfrm>
        </p:grpSpPr>
        <p:sp>
          <p:nvSpPr>
            <p:cNvPr id="22" name="Google Shape;75;p13">
              <a:extLst>
                <a:ext uri="{FF2B5EF4-FFF2-40B4-BE49-F238E27FC236}">
                  <a16:creationId xmlns:a16="http://schemas.microsoft.com/office/drawing/2014/main" id="{C04754F1-D7E5-2F7F-0E87-81B884ACA754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;p13">
              <a:extLst>
                <a:ext uri="{FF2B5EF4-FFF2-40B4-BE49-F238E27FC236}">
                  <a16:creationId xmlns:a16="http://schemas.microsoft.com/office/drawing/2014/main" id="{1A616571-FF30-50DE-BEC7-606AD87265B7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Preprocessing (images resizing, normalization, etc.)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14/07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24" name="Google Shape;74;p13">
            <a:extLst>
              <a:ext uri="{FF2B5EF4-FFF2-40B4-BE49-F238E27FC236}">
                <a16:creationId xmlns:a16="http://schemas.microsoft.com/office/drawing/2014/main" id="{2DADBE26-7822-0A8B-B321-D538EC2D071F}"/>
              </a:ext>
            </a:extLst>
          </p:cNvPr>
          <p:cNvGrpSpPr/>
          <p:nvPr/>
        </p:nvGrpSpPr>
        <p:grpSpPr>
          <a:xfrm>
            <a:off x="7347292" y="3440092"/>
            <a:ext cx="1509748" cy="859850"/>
            <a:chOff x="627400" y="1185175"/>
            <a:chExt cx="1332350" cy="859850"/>
          </a:xfrm>
        </p:grpSpPr>
        <p:sp>
          <p:nvSpPr>
            <p:cNvPr id="25" name="Google Shape;75;p13">
              <a:extLst>
                <a:ext uri="{FF2B5EF4-FFF2-40B4-BE49-F238E27FC236}">
                  <a16:creationId xmlns:a16="http://schemas.microsoft.com/office/drawing/2014/main" id="{3596CAF6-3349-5F08-5B44-A19E26E0AC97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6;p13">
              <a:extLst>
                <a:ext uri="{FF2B5EF4-FFF2-40B4-BE49-F238E27FC236}">
                  <a16:creationId xmlns:a16="http://schemas.microsoft.com/office/drawing/2014/main" id="{AD6594BC-30CF-8595-981C-8E1E7DDE4ABB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Verify preprocessing steps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06/07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14/07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22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68557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8 Capstone: </a:t>
            </a:r>
            <a:r>
              <a:rPr lang="en" dirty="0">
                <a:solidFill>
                  <a:srgbClr val="0000FF"/>
                </a:solidFill>
              </a:rPr>
              <a:t>Prediction of Knee Osteporosis by DL</a:t>
            </a:r>
            <a:endParaRPr dirty="0">
              <a:solidFill>
                <a:srgbClr val="0000FF"/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74;p13">
            <a:extLst>
              <a:ext uri="{FF2B5EF4-FFF2-40B4-BE49-F238E27FC236}">
                <a16:creationId xmlns:a16="http://schemas.microsoft.com/office/drawing/2014/main" id="{2D10C862-7E63-0B7B-6661-CE459AA96EF1}"/>
              </a:ext>
            </a:extLst>
          </p:cNvPr>
          <p:cNvGrpSpPr/>
          <p:nvPr/>
        </p:nvGrpSpPr>
        <p:grpSpPr>
          <a:xfrm>
            <a:off x="7350832" y="1423868"/>
            <a:ext cx="1509748" cy="859850"/>
            <a:chOff x="627400" y="1185175"/>
            <a:chExt cx="1332350" cy="859850"/>
          </a:xfrm>
        </p:grpSpPr>
        <p:sp>
          <p:nvSpPr>
            <p:cNvPr id="28" name="Google Shape;75;p13">
              <a:extLst>
                <a:ext uri="{FF2B5EF4-FFF2-40B4-BE49-F238E27FC236}">
                  <a16:creationId xmlns:a16="http://schemas.microsoft.com/office/drawing/2014/main" id="{0E0D2B6E-626D-9D0A-F4B5-D591A8C2E7CB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6;p13">
              <a:extLst>
                <a:ext uri="{FF2B5EF4-FFF2-40B4-BE49-F238E27FC236}">
                  <a16:creationId xmlns:a16="http://schemas.microsoft.com/office/drawing/2014/main" id="{E81A9195-4E2D-7ACF-1625-0C62BA33409F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Design architecture of a CNN model and implement a baseline model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16/07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21/07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30" name="Google Shape;74;p13">
            <a:extLst>
              <a:ext uri="{FF2B5EF4-FFF2-40B4-BE49-F238E27FC236}">
                <a16:creationId xmlns:a16="http://schemas.microsoft.com/office/drawing/2014/main" id="{83ECDF6B-8C99-69FC-A55A-86B16BF34115}"/>
              </a:ext>
            </a:extLst>
          </p:cNvPr>
          <p:cNvGrpSpPr/>
          <p:nvPr/>
        </p:nvGrpSpPr>
        <p:grpSpPr>
          <a:xfrm>
            <a:off x="7350832" y="2431980"/>
            <a:ext cx="1509748" cy="859850"/>
            <a:chOff x="627400" y="1185175"/>
            <a:chExt cx="1332350" cy="859850"/>
          </a:xfrm>
        </p:grpSpPr>
        <p:sp>
          <p:nvSpPr>
            <p:cNvPr id="31" name="Google Shape;75;p13">
              <a:extLst>
                <a:ext uri="{FF2B5EF4-FFF2-40B4-BE49-F238E27FC236}">
                  <a16:creationId xmlns:a16="http://schemas.microsoft.com/office/drawing/2014/main" id="{905DCCFA-A815-0347-E38D-4F26401D635F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6;p13">
              <a:extLst>
                <a:ext uri="{FF2B5EF4-FFF2-40B4-BE49-F238E27FC236}">
                  <a16:creationId xmlns:a16="http://schemas.microsoft.com/office/drawing/2014/main" id="{FA9133D8-E2BA-1182-0CAF-E53E7D6031B9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Design architecture of a CNN model and implement a baseline model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16/07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21/07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33" name="Google Shape;74;p13">
            <a:extLst>
              <a:ext uri="{FF2B5EF4-FFF2-40B4-BE49-F238E27FC236}">
                <a16:creationId xmlns:a16="http://schemas.microsoft.com/office/drawing/2014/main" id="{9747BEB4-B267-0BAA-D9B7-B07667016608}"/>
              </a:ext>
            </a:extLst>
          </p:cNvPr>
          <p:cNvGrpSpPr/>
          <p:nvPr/>
        </p:nvGrpSpPr>
        <p:grpSpPr>
          <a:xfrm>
            <a:off x="7350832" y="3440092"/>
            <a:ext cx="1509748" cy="859850"/>
            <a:chOff x="627400" y="1185175"/>
            <a:chExt cx="1332350" cy="859850"/>
          </a:xfrm>
        </p:grpSpPr>
        <p:sp>
          <p:nvSpPr>
            <p:cNvPr id="34" name="Google Shape;75;p13">
              <a:extLst>
                <a:ext uri="{FF2B5EF4-FFF2-40B4-BE49-F238E27FC236}">
                  <a16:creationId xmlns:a16="http://schemas.microsoft.com/office/drawing/2014/main" id="{0D720980-DAC7-0553-7209-ED48304AAC30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6;p13">
              <a:extLst>
                <a:ext uri="{FF2B5EF4-FFF2-40B4-BE49-F238E27FC236}">
                  <a16:creationId xmlns:a16="http://schemas.microsoft.com/office/drawing/2014/main" id="{A2C3FA73-7051-948C-DCF2-B27C8EA17FC9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Design architecture of a CNN model and implement a baseline model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16/07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21/07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815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7160BE4-A925-12B0-CC96-F1F06DA4C402}"/>
              </a:ext>
            </a:extLst>
          </p:cNvPr>
          <p:cNvSpPr/>
          <p:nvPr/>
        </p:nvSpPr>
        <p:spPr>
          <a:xfrm>
            <a:off x="0" y="1131590"/>
            <a:ext cx="9144000" cy="288032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0000FF"/>
                </a:solidFill>
              </a:rPr>
              <a:t>2. Weekly Board</a:t>
            </a:r>
          </a:p>
        </p:txBody>
      </p:sp>
    </p:spTree>
    <p:extLst>
      <p:ext uri="{BB962C8B-B14F-4D97-AF65-F5344CB8AC3E}">
        <p14:creationId xmlns:p14="http://schemas.microsoft.com/office/powerpoint/2010/main" val="315884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68557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8 Capstone: </a:t>
            </a:r>
            <a:r>
              <a:rPr lang="en" dirty="0">
                <a:solidFill>
                  <a:srgbClr val="0000FF"/>
                </a:solidFill>
              </a:rPr>
              <a:t>Prediction of Knee Osteporosis by DL</a:t>
            </a:r>
            <a:endParaRPr dirty="0">
              <a:solidFill>
                <a:srgbClr val="0000FF"/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3"/>
          <p:cNvGrpSpPr/>
          <p:nvPr/>
        </p:nvGrpSpPr>
        <p:grpSpPr>
          <a:xfrm>
            <a:off x="7357920" y="1423868"/>
            <a:ext cx="1509748" cy="859850"/>
            <a:chOff x="627400" y="1185175"/>
            <a:chExt cx="1332350" cy="859850"/>
          </a:xfrm>
        </p:grpSpPr>
        <p:sp>
          <p:nvSpPr>
            <p:cNvPr id="75" name="Google Shape;75;p13"/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Define project scope and goals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25/06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2" name="Google Shape;74;p13">
            <a:extLst>
              <a:ext uri="{FF2B5EF4-FFF2-40B4-BE49-F238E27FC236}">
                <a16:creationId xmlns:a16="http://schemas.microsoft.com/office/drawing/2014/main" id="{5EDCF649-055B-0BE1-EE22-5F92055E8ECA}"/>
              </a:ext>
            </a:extLst>
          </p:cNvPr>
          <p:cNvGrpSpPr/>
          <p:nvPr/>
        </p:nvGrpSpPr>
        <p:grpSpPr>
          <a:xfrm>
            <a:off x="7357920" y="2431980"/>
            <a:ext cx="1509748" cy="859850"/>
            <a:chOff x="627400" y="1185175"/>
            <a:chExt cx="1332350" cy="859850"/>
          </a:xfrm>
        </p:grpSpPr>
        <p:sp>
          <p:nvSpPr>
            <p:cNvPr id="3" name="Google Shape;75;p13">
              <a:extLst>
                <a:ext uri="{FF2B5EF4-FFF2-40B4-BE49-F238E27FC236}">
                  <a16:creationId xmlns:a16="http://schemas.microsoft.com/office/drawing/2014/main" id="{59BF38B5-7E7E-6454-5C91-EF3F2D5FD8D4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6;p13">
              <a:extLst>
                <a:ext uri="{FF2B5EF4-FFF2-40B4-BE49-F238E27FC236}">
                  <a16:creationId xmlns:a16="http://schemas.microsoft.com/office/drawing/2014/main" id="{3D0148D5-925B-61C1-86A0-0CAB71741516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Research relevant literature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25/06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5" name="Google Shape;74;p13">
            <a:extLst>
              <a:ext uri="{FF2B5EF4-FFF2-40B4-BE49-F238E27FC236}">
                <a16:creationId xmlns:a16="http://schemas.microsoft.com/office/drawing/2014/main" id="{35384190-DB73-E845-3F8C-2BDEAAD834F9}"/>
              </a:ext>
            </a:extLst>
          </p:cNvPr>
          <p:cNvGrpSpPr/>
          <p:nvPr/>
        </p:nvGrpSpPr>
        <p:grpSpPr>
          <a:xfrm>
            <a:off x="7357920" y="3440092"/>
            <a:ext cx="1509748" cy="859850"/>
            <a:chOff x="627400" y="1185175"/>
            <a:chExt cx="1332350" cy="859850"/>
          </a:xfrm>
        </p:grpSpPr>
        <p:sp>
          <p:nvSpPr>
            <p:cNvPr id="6" name="Google Shape;75;p13">
              <a:extLst>
                <a:ext uri="{FF2B5EF4-FFF2-40B4-BE49-F238E27FC236}">
                  <a16:creationId xmlns:a16="http://schemas.microsoft.com/office/drawing/2014/main" id="{48D7FDAC-2695-5FFE-07A1-445DC46F8099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;p13">
              <a:extLst>
                <a:ext uri="{FF2B5EF4-FFF2-40B4-BE49-F238E27FC236}">
                  <a16:creationId xmlns:a16="http://schemas.microsoft.com/office/drawing/2014/main" id="{D0D32847-8C8A-36EA-C46A-20839D07A953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Research existing solutions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25/06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1EABE2-2618-5D74-82E5-52E854B58C08}"/>
              </a:ext>
            </a:extLst>
          </p:cNvPr>
          <p:cNvSpPr/>
          <p:nvPr/>
        </p:nvSpPr>
        <p:spPr>
          <a:xfrm>
            <a:off x="449175" y="629290"/>
            <a:ext cx="85131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Week 1: Project Selection and Initial Literature Survey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28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8 Capstone: </a:t>
            </a:r>
            <a:r>
              <a:rPr lang="en" dirty="0">
                <a:solidFill>
                  <a:srgbClr val="0000FF"/>
                </a:solidFill>
              </a:rPr>
              <a:t>Knee Osteporosis Classification</a:t>
            </a:r>
            <a:endParaRPr dirty="0">
              <a:solidFill>
                <a:srgbClr val="0000FF"/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1EABE2-2618-5D74-82E5-52E854B58C08}"/>
              </a:ext>
            </a:extLst>
          </p:cNvPr>
          <p:cNvSpPr/>
          <p:nvPr/>
        </p:nvSpPr>
        <p:spPr>
          <a:xfrm>
            <a:off x="449175" y="629290"/>
            <a:ext cx="85131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Week 2: Project Setup and Project Management</a:t>
            </a:r>
          </a:p>
        </p:txBody>
      </p:sp>
      <p:grpSp>
        <p:nvGrpSpPr>
          <p:cNvPr id="9" name="Google Shape;74;p13">
            <a:extLst>
              <a:ext uri="{FF2B5EF4-FFF2-40B4-BE49-F238E27FC236}">
                <a16:creationId xmlns:a16="http://schemas.microsoft.com/office/drawing/2014/main" id="{67BA6BF2-F6F8-247C-EC5E-068A01687565}"/>
              </a:ext>
            </a:extLst>
          </p:cNvPr>
          <p:cNvGrpSpPr/>
          <p:nvPr/>
        </p:nvGrpSpPr>
        <p:grpSpPr>
          <a:xfrm>
            <a:off x="7365008" y="1419622"/>
            <a:ext cx="1509748" cy="859850"/>
            <a:chOff x="627400" y="1185175"/>
            <a:chExt cx="1332350" cy="859850"/>
          </a:xfrm>
        </p:grpSpPr>
        <p:sp>
          <p:nvSpPr>
            <p:cNvPr id="10" name="Google Shape;75;p13">
              <a:extLst>
                <a:ext uri="{FF2B5EF4-FFF2-40B4-BE49-F238E27FC236}">
                  <a16:creationId xmlns:a16="http://schemas.microsoft.com/office/drawing/2014/main" id="{268E48D7-AA29-4564-6D33-05CB08CB050B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;p13">
              <a:extLst>
                <a:ext uri="{FF2B5EF4-FFF2-40B4-BE49-F238E27FC236}">
                  <a16:creationId xmlns:a16="http://schemas.microsoft.com/office/drawing/2014/main" id="{36CF27B2-68B2-D549-F8E7-5E1DB5795BC6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Organize dataset and data loading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2" name="Google Shape;74;p13">
            <a:extLst>
              <a:ext uri="{FF2B5EF4-FFF2-40B4-BE49-F238E27FC236}">
                <a16:creationId xmlns:a16="http://schemas.microsoft.com/office/drawing/2014/main" id="{9FE80FB6-0109-0503-D314-96B8E427BF4C}"/>
              </a:ext>
            </a:extLst>
          </p:cNvPr>
          <p:cNvGrpSpPr/>
          <p:nvPr/>
        </p:nvGrpSpPr>
        <p:grpSpPr>
          <a:xfrm>
            <a:off x="7365008" y="2427734"/>
            <a:ext cx="1509748" cy="859850"/>
            <a:chOff x="627400" y="1185175"/>
            <a:chExt cx="1332350" cy="859850"/>
          </a:xfrm>
        </p:grpSpPr>
        <p:sp>
          <p:nvSpPr>
            <p:cNvPr id="13" name="Google Shape;75;p13">
              <a:extLst>
                <a:ext uri="{FF2B5EF4-FFF2-40B4-BE49-F238E27FC236}">
                  <a16:creationId xmlns:a16="http://schemas.microsoft.com/office/drawing/2014/main" id="{61ADEC75-6DE2-6827-78C4-8C865AA59428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;p13">
              <a:extLst>
                <a:ext uri="{FF2B5EF4-FFF2-40B4-BE49-F238E27FC236}">
                  <a16:creationId xmlns:a16="http://schemas.microsoft.com/office/drawing/2014/main" id="{B66D0328-380E-5F4B-0399-28A30EFCE1DE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Set up project repository and collaboration tools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07/07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5" name="Google Shape;74;p13">
            <a:extLst>
              <a:ext uri="{FF2B5EF4-FFF2-40B4-BE49-F238E27FC236}">
                <a16:creationId xmlns:a16="http://schemas.microsoft.com/office/drawing/2014/main" id="{4454A22D-F42F-8149-7C33-A5EA7E59AFD0}"/>
              </a:ext>
            </a:extLst>
          </p:cNvPr>
          <p:cNvGrpSpPr/>
          <p:nvPr/>
        </p:nvGrpSpPr>
        <p:grpSpPr>
          <a:xfrm>
            <a:off x="7365008" y="3435846"/>
            <a:ext cx="1509748" cy="859850"/>
            <a:chOff x="627400" y="1185175"/>
            <a:chExt cx="1332350" cy="859850"/>
          </a:xfrm>
        </p:grpSpPr>
        <p:sp>
          <p:nvSpPr>
            <p:cNvPr id="16" name="Google Shape;75;p13">
              <a:extLst>
                <a:ext uri="{FF2B5EF4-FFF2-40B4-BE49-F238E27FC236}">
                  <a16:creationId xmlns:a16="http://schemas.microsoft.com/office/drawing/2014/main" id="{B7C7E1D8-8A3F-1F2D-5E95-A053EF4563D6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;p13">
              <a:extLst>
                <a:ext uri="{FF2B5EF4-FFF2-40B4-BE49-F238E27FC236}">
                  <a16:creationId xmlns:a16="http://schemas.microsoft.com/office/drawing/2014/main" id="{292E1AA7-2573-AA93-DD78-0C0653B3F7F7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800" dirty="0"/>
                <a:t>Images preprocessing literature review</a:t>
              </a:r>
            </a:p>
            <a:p>
              <a:pPr marL="92075" indent="-79375">
                <a:buFont typeface="Arial" panose="020B0604020202020204" pitchFamily="34" charset="0"/>
                <a:buChar char="•"/>
              </a:pPr>
              <a:r>
                <a:rPr lang="en-US" sz="700" dirty="0"/>
                <a:t>Start date: 02/07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07/07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023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28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Team 8 Capstone: Knee Osteporosis Classification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1EABE2-2618-5D74-82E5-52E854B58C08}"/>
              </a:ext>
            </a:extLst>
          </p:cNvPr>
          <p:cNvSpPr/>
          <p:nvPr/>
        </p:nvSpPr>
        <p:spPr>
          <a:xfrm>
            <a:off x="449175" y="629290"/>
            <a:ext cx="85131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Week 3: Data Preprocessing and EDA</a:t>
            </a:r>
          </a:p>
        </p:txBody>
      </p:sp>
      <p:grpSp>
        <p:nvGrpSpPr>
          <p:cNvPr id="9" name="Google Shape;74;p13"/>
          <p:cNvGrpSpPr/>
          <p:nvPr/>
        </p:nvGrpSpPr>
        <p:grpSpPr>
          <a:xfrm>
            <a:off x="7354380" y="1423868"/>
            <a:ext cx="1509748" cy="859850"/>
            <a:chOff x="627400" y="1185175"/>
            <a:chExt cx="1332350" cy="859850"/>
          </a:xfrm>
        </p:grpSpPr>
        <p:sp>
          <p:nvSpPr>
            <p:cNvPr id="10" name="Google Shape;75;p13"/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;p13"/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Apply data augmentation techniques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14/07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2" name="Google Shape;74;p13">
            <a:extLst>
              <a:ext uri="{FF2B5EF4-FFF2-40B4-BE49-F238E27FC236}">
                <a16:creationId xmlns:a16="http://schemas.microsoft.com/office/drawing/2014/main" id="{5EDCF649-055B-0BE1-EE22-5F92055E8ECA}"/>
              </a:ext>
            </a:extLst>
          </p:cNvPr>
          <p:cNvGrpSpPr/>
          <p:nvPr/>
        </p:nvGrpSpPr>
        <p:grpSpPr>
          <a:xfrm>
            <a:off x="7354380" y="2431980"/>
            <a:ext cx="1509748" cy="859850"/>
            <a:chOff x="627400" y="1185175"/>
            <a:chExt cx="1332350" cy="859850"/>
          </a:xfrm>
        </p:grpSpPr>
        <p:sp>
          <p:nvSpPr>
            <p:cNvPr id="13" name="Google Shape;75;p13">
              <a:extLst>
                <a:ext uri="{FF2B5EF4-FFF2-40B4-BE49-F238E27FC236}">
                  <a16:creationId xmlns:a16="http://schemas.microsoft.com/office/drawing/2014/main" id="{59BF38B5-7E7E-6454-5C91-EF3F2D5FD8D4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;p13">
              <a:extLst>
                <a:ext uri="{FF2B5EF4-FFF2-40B4-BE49-F238E27FC236}">
                  <a16:creationId xmlns:a16="http://schemas.microsoft.com/office/drawing/2014/main" id="{3D0148D5-925B-61C1-86A0-0CAB71741516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Preprocessing (images resizing, normalization, etc.)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14/07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5" name="Google Shape;74;p13">
            <a:extLst>
              <a:ext uri="{FF2B5EF4-FFF2-40B4-BE49-F238E27FC236}">
                <a16:creationId xmlns:a16="http://schemas.microsoft.com/office/drawing/2014/main" id="{35384190-DB73-E845-3F8C-2BDEAAD834F9}"/>
              </a:ext>
            </a:extLst>
          </p:cNvPr>
          <p:cNvGrpSpPr/>
          <p:nvPr/>
        </p:nvGrpSpPr>
        <p:grpSpPr>
          <a:xfrm>
            <a:off x="7354380" y="3440092"/>
            <a:ext cx="1509748" cy="859850"/>
            <a:chOff x="627400" y="1185175"/>
            <a:chExt cx="1332350" cy="859850"/>
          </a:xfrm>
        </p:grpSpPr>
        <p:sp>
          <p:nvSpPr>
            <p:cNvPr id="16" name="Google Shape;75;p13">
              <a:extLst>
                <a:ext uri="{FF2B5EF4-FFF2-40B4-BE49-F238E27FC236}">
                  <a16:creationId xmlns:a16="http://schemas.microsoft.com/office/drawing/2014/main" id="{48D7FDAC-2695-5FFE-07A1-445DC46F8099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;p13">
              <a:extLst>
                <a:ext uri="{FF2B5EF4-FFF2-40B4-BE49-F238E27FC236}">
                  <a16:creationId xmlns:a16="http://schemas.microsoft.com/office/drawing/2014/main" id="{D0D32847-8C8A-36EA-C46A-20839D07A953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Verify preprocessing steps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06/07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14/07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53954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1083</Words>
  <Application>Microsoft Office PowerPoint</Application>
  <PresentationFormat>On-screen Show (16:9)</PresentationFormat>
  <Paragraphs>287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xam</dc:creator>
  <cp:lastModifiedBy>Repupilli, Massimiliano</cp:lastModifiedBy>
  <cp:revision>10</cp:revision>
  <dcterms:modified xsi:type="dcterms:W3CDTF">2024-07-29T19:34:46Z</dcterms:modified>
</cp:coreProperties>
</file>