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8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1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5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2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6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5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8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6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6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9" r:id="rId2"/>
    <p:sldLayoutId id="2147483698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 example of a molecular structure">
            <a:extLst>
              <a:ext uri="{FF2B5EF4-FFF2-40B4-BE49-F238E27FC236}">
                <a16:creationId xmlns:a16="http://schemas.microsoft.com/office/drawing/2014/main" id="{B66DE818-0EBD-9567-596F-A356BCF25C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45" b="149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ABB2D53-C128-F87A-33DB-ADDA783A52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908385"/>
            <a:ext cx="12191999" cy="1949616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41C82-F09B-3C33-43B5-E30B4706F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1818" y="5099539"/>
            <a:ext cx="8728364" cy="807857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rgbClr val="FFFFFF"/>
                </a:solidFill>
              </a:rPr>
              <a:t>AMS 530: Final Project 4.4</a:t>
            </a:r>
            <a:br>
              <a:rPr lang="en-US" sz="2500" dirty="0">
                <a:solidFill>
                  <a:srgbClr val="FFFFFF"/>
                </a:solidFill>
              </a:rPr>
            </a:br>
            <a:r>
              <a:rPr lang="en-US" sz="2500" dirty="0">
                <a:solidFill>
                  <a:srgbClr val="FFFFFF"/>
                </a:solidFill>
              </a:rPr>
              <a:t>Molecular Dynamics Energy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3BF8F-53AD-5A26-3EE9-53AF7C991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1818" y="5972709"/>
            <a:ext cx="8728364" cy="5571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Amr Ibrahim</a:t>
            </a:r>
          </a:p>
        </p:txBody>
      </p:sp>
    </p:spTree>
    <p:extLst>
      <p:ext uri="{BB962C8B-B14F-4D97-AF65-F5344CB8AC3E}">
        <p14:creationId xmlns:p14="http://schemas.microsoft.com/office/powerpoint/2010/main" val="116293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5C7D-E34F-51D2-7819-9A37D527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881E-BA14-44E7-AFB5-851604C75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Decomposition</a:t>
            </a:r>
          </a:p>
          <a:p>
            <a:pPr lvl="1"/>
            <a:r>
              <a:rPr lang="en-US" dirty="0"/>
              <a:t>This project uses particle decomposition</a:t>
            </a:r>
          </a:p>
          <a:p>
            <a:pPr lvl="1"/>
            <a:r>
              <a:rPr lang="en-US" dirty="0"/>
              <a:t>Spatial + particle decomposition</a:t>
            </a:r>
          </a:p>
          <a:p>
            <a:r>
              <a:rPr lang="en-US" dirty="0"/>
              <a:t>Energy reduction</a:t>
            </a:r>
          </a:p>
          <a:p>
            <a:pPr lvl="1"/>
            <a:r>
              <a:rPr lang="en-US" dirty="0"/>
              <a:t>Method applied Monte Carlo</a:t>
            </a:r>
          </a:p>
          <a:p>
            <a:pPr lvl="1"/>
            <a:r>
              <a:rPr lang="en-US" dirty="0"/>
              <a:t>Gradient descent</a:t>
            </a:r>
          </a:p>
          <a:p>
            <a:pPr lvl="1"/>
            <a:r>
              <a:rPr lang="en-US" dirty="0"/>
              <a:t>Python’s </a:t>
            </a:r>
            <a:r>
              <a:rPr lang="en-US" dirty="0" err="1"/>
              <a:t>scipy.optimize</a:t>
            </a:r>
            <a:r>
              <a:rPr lang="en-US" dirty="0"/>
              <a:t>()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3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B6C963E-FE2A-6B57-0C25-79A251BDC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154" y="937149"/>
            <a:ext cx="7769691" cy="498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71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91A00-61BD-C9C0-99C1-F88BF93F3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1" y="548640"/>
            <a:ext cx="3553412" cy="1648943"/>
          </a:xfrm>
        </p:spPr>
        <p:txBody>
          <a:bodyPr anchor="t">
            <a:normAutofit/>
          </a:bodyPr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63296-D11A-4DD2-C4A4-5F0CD775A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80" y="2316480"/>
            <a:ext cx="3553413" cy="4122420"/>
          </a:xfrm>
        </p:spPr>
        <p:txBody>
          <a:bodyPr>
            <a:normAutofit/>
          </a:bodyPr>
          <a:lstStyle/>
          <a:p>
            <a:r>
              <a:rPr lang="en-US" sz="1800" dirty="0"/>
              <a:t>Problem statement</a:t>
            </a:r>
          </a:p>
          <a:p>
            <a:pPr lvl="1"/>
            <a:r>
              <a:rPr lang="en-US" dirty="0"/>
              <a:t>Goal</a:t>
            </a:r>
          </a:p>
          <a:p>
            <a:pPr lvl="1"/>
            <a:r>
              <a:rPr lang="en-US" dirty="0"/>
              <a:t>Setup</a:t>
            </a:r>
          </a:p>
          <a:p>
            <a:r>
              <a:rPr lang="en-US" sz="1800" dirty="0"/>
              <a:t>Program</a:t>
            </a:r>
          </a:p>
          <a:p>
            <a:pPr lvl="1"/>
            <a:r>
              <a:rPr lang="en-US" dirty="0"/>
              <a:t>General Design</a:t>
            </a:r>
          </a:p>
          <a:p>
            <a:pPr lvl="1"/>
            <a:r>
              <a:rPr lang="en-US" dirty="0"/>
              <a:t>Functions spotlight</a:t>
            </a:r>
          </a:p>
          <a:p>
            <a:r>
              <a:rPr lang="en-US" sz="1800" dirty="0"/>
              <a:t>Results</a:t>
            </a:r>
          </a:p>
          <a:p>
            <a:r>
              <a:rPr lang="en-US" sz="1800" dirty="0"/>
              <a:t>Discussion</a:t>
            </a:r>
          </a:p>
          <a:p>
            <a:r>
              <a:rPr lang="en-US" sz="1800" dirty="0"/>
              <a:t>Future direction</a:t>
            </a:r>
          </a:p>
        </p:txBody>
      </p:sp>
      <p:pic>
        <p:nvPicPr>
          <p:cNvPr id="5" name="Picture 4" descr="Colourful adhesive taps and pen on open notebook">
            <a:extLst>
              <a:ext uri="{FF2B5EF4-FFF2-40B4-BE49-F238E27FC236}">
                <a16:creationId xmlns:a16="http://schemas.microsoft.com/office/drawing/2014/main" id="{3F03C484-186E-824B-0890-40FE4B97E2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590" b="-1"/>
          <a:stretch/>
        </p:blipFill>
        <p:spPr>
          <a:xfrm>
            <a:off x="4752550" y="10"/>
            <a:ext cx="7439450" cy="6857990"/>
          </a:xfrm>
          <a:prstGeom prst="rect">
            <a:avLst/>
          </a:prstGeom>
          <a:noFill/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8D70A6C-BE99-E7A9-4EF7-0A2F588B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8298AED6-FDA1-2358-192E-99EEAF6A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4018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31002-3C78-A69C-EEB6-8704D338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B89D5C-5A72-EA5F-40A8-E818495A1E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Goal: Reduce energy of given system of particles by kicking them around </a:t>
                </a:r>
              </a:p>
              <a:p>
                <a:pPr lvl="1"/>
                <a:r>
                  <a:rPr lang="en-US" dirty="0"/>
                  <a:t>Emphasis on parallelization of energy reduction</a:t>
                </a:r>
              </a:p>
              <a:p>
                <a:r>
                  <a:rPr lang="en-US" dirty="0"/>
                  <a:t>Total Energy is given by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Lenard-Jones potential (ignoring constants)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bSup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Initial conditions:</a:t>
                </a:r>
              </a:p>
              <a:p>
                <a:pPr lvl="1"/>
                <a:r>
                  <a:rPr lang="en-US" dirty="0"/>
                  <a:t>Box 10x10x10</a:t>
                </a:r>
              </a:p>
              <a:p>
                <a:pPr lvl="1"/>
                <a:r>
                  <a:rPr lang="en-US" dirty="0"/>
                  <a:t>N = 11x11x11 particles placed at box grid points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B89D5C-5A72-EA5F-40A8-E818495A1E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A3641862-A9AB-074B-F907-DB47D2262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778" y="3161490"/>
            <a:ext cx="3023378" cy="304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70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62F4-7BD4-AD6A-411C-CB072446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Program: General Design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B1D195-F45A-E7FE-7D3D-1EE59FB69A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647" y="1715532"/>
                <a:ext cx="8443804" cy="4593828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Generate initial coordinates &amp; initial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Initial coordinates generated by all processes</a:t>
                </a:r>
              </a:p>
              <a:p>
                <a:pPr lvl="1"/>
                <a:r>
                  <a:rPr lang="en-US" dirty="0"/>
                  <a:t>Particles distributed among processes</a:t>
                </a:r>
              </a:p>
              <a:p>
                <a:pPr lvl="1"/>
                <a:r>
                  <a:rPr lang="en-US" dirty="0"/>
                  <a:t>Energy calculation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Move a particle randomly with max distance 0.5</a:t>
                </a:r>
              </a:p>
              <a:p>
                <a:pPr lvl="1"/>
                <a:r>
                  <a:rPr lang="en-US" dirty="0"/>
                  <a:t>Moving a fraction of particles at a time</a:t>
                </a:r>
              </a:p>
              <a:p>
                <a:pPr lvl="1"/>
                <a:r>
                  <a:rPr lang="en-US" dirty="0"/>
                  <a:t>Discard moves that do not reduce energy</a:t>
                </a:r>
              </a:p>
              <a:p>
                <a:pPr lvl="1"/>
                <a:r>
                  <a:rPr lang="en-US" dirty="0"/>
                  <a:t>If particle moves outside the box return it from the opposite side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Repeat step 2 for 100 steps and print out energy if lowered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B1D195-F45A-E7FE-7D3D-1EE59FB69A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647" y="1715532"/>
                <a:ext cx="8443804" cy="4593828"/>
              </a:xfrm>
              <a:blipFill>
                <a:blip r:embed="rId2"/>
                <a:stretch>
                  <a:fillRect l="-722" t="-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906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62F4-7BD4-AD6A-411C-CB072446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B1D195-F45A-E7FE-7D3D-1EE59FB69A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647" y="1715532"/>
                <a:ext cx="5715495" cy="459382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Distribute particles</a:t>
                </a:r>
              </a:p>
              <a:p>
                <a:pPr lvl="1"/>
                <a:r>
                  <a:rPr lang="en-US" dirty="0"/>
                  <a:t>Based on N // size</a:t>
                </a:r>
              </a:p>
              <a:p>
                <a:pPr lvl="1"/>
                <a:r>
                  <a:rPr lang="en-US" dirty="0"/>
                  <a:t>Add remainder particles evenly across processes</a:t>
                </a:r>
              </a:p>
              <a:p>
                <a:r>
                  <a:rPr lang="en-US" dirty="0"/>
                  <a:t>Generate initial coordinates</a:t>
                </a:r>
              </a:p>
              <a:p>
                <a:pPr lvl="1"/>
                <a:r>
                  <a:rPr lang="en-US" dirty="0"/>
                  <a:t>For all processes</a:t>
                </a:r>
              </a:p>
              <a:p>
                <a:pPr lvl="1"/>
                <a:r>
                  <a:rPr lang="en-US" dirty="0"/>
                  <a:t>All processes require full coordinates to compute initial energy</a:t>
                </a:r>
              </a:p>
              <a:p>
                <a:r>
                  <a:rPr lang="en-US" dirty="0"/>
                  <a:t>Compute local energy</a:t>
                </a:r>
              </a:p>
              <a:p>
                <a:pPr lvl="1"/>
                <a:r>
                  <a:rPr lang="en-US" dirty="0"/>
                  <a:t>Compute interactions of local particles</a:t>
                </a:r>
              </a:p>
              <a:p>
                <a:pPr lvl="1"/>
                <a:r>
                  <a:rPr lang="en-US" dirty="0"/>
                  <a:t>Total energy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𝑙𝑜𝑐𝑎𝑙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𝑒𝑛𝑒𝑟𝑔𝑦</m:t>
                            </m:r>
                          </m:e>
                        </m:nary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B1D195-F45A-E7FE-7D3D-1EE59FB69A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647" y="1715532"/>
                <a:ext cx="5715495" cy="4593828"/>
              </a:xfrm>
              <a:blipFill>
                <a:blip r:embed="rId2"/>
                <a:stretch>
                  <a:fillRect l="-853" b="-12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AA90A65E-49A6-361B-F015-F37637514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229" y="587540"/>
            <a:ext cx="6294665" cy="15850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0EFBA2-ADB9-2C59-836C-63C5E8C30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399" y="2415850"/>
            <a:ext cx="5715495" cy="18899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DD81C3-F2D7-D809-F159-E88E6A547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3195" y="4548987"/>
            <a:ext cx="6454699" cy="17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8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62F4-7BD4-AD6A-411C-CB072446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B1D195-F45A-E7FE-7D3D-1EE59FB69A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Move local particles</a:t>
                </a:r>
              </a:p>
              <a:p>
                <a:pPr lvl="1"/>
                <a:r>
                  <a:rPr lang="en-US" dirty="0"/>
                  <a:t>Move a fraction of randomly chosen particles</a:t>
                </a:r>
              </a:p>
              <a:p>
                <a:pPr lvl="1"/>
                <a:r>
                  <a:rPr lang="en-US" dirty="0"/>
                  <a:t>Move with distribution U(-0.5, 0.5)</a:t>
                </a:r>
              </a:p>
              <a:p>
                <a:pPr lvl="1"/>
                <a:r>
                  <a:rPr lang="en-US" dirty="0"/>
                  <a:t>Mod coordinates</a:t>
                </a:r>
              </a:p>
              <a:p>
                <a:r>
                  <a:rPr lang="en-US" dirty="0"/>
                  <a:t>Metropolis criterion (Simulated Annealing)</a:t>
                </a:r>
              </a:p>
              <a:p>
                <a:pPr lvl="1"/>
                <a:r>
                  <a:rPr lang="en-US" dirty="0"/>
                  <a:t>Update local coordinates &amp; local energy if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𝑙𝑜𝑐𝑎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𝑙𝑜𝑐𝑎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𝑙𝑜𝑐𝑎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𝑙𝑜𝑐𝑎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case stuck at local min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B1D195-F45A-E7FE-7D3D-1EE59FB69A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9630F1A-C2F2-823F-F71C-BA708A659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001" y="0"/>
            <a:ext cx="9220999" cy="1760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CC67FE-02B2-365B-B3C5-451D4402C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217" y="4411317"/>
            <a:ext cx="6569009" cy="3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18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62F4-7BD4-AD6A-411C-CB072446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B1D195-F45A-E7FE-7D3D-1EE59FB69A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647" y="1316698"/>
                <a:ext cx="4225416" cy="51911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Reduce energy</a:t>
                </a:r>
              </a:p>
              <a:p>
                <a:pPr lvl="1"/>
                <a:r>
                  <a:rPr lang="en-US" dirty="0"/>
                  <a:t>Move particles</a:t>
                </a:r>
              </a:p>
              <a:p>
                <a:pPr lvl="1"/>
                <a:r>
                  <a:rPr lang="en-US" dirty="0"/>
                  <a:t>Compute local energy</a:t>
                </a:r>
              </a:p>
              <a:p>
                <a:pPr lvl="1"/>
                <a:r>
                  <a:rPr lang="en-US" dirty="0"/>
                  <a:t>Metropolis criterion</a:t>
                </a:r>
              </a:p>
              <a:p>
                <a:pPr lvl="1"/>
                <a:r>
                  <a:rPr lang="en-US" dirty="0"/>
                  <a:t>Extract new local coordinates</a:t>
                </a:r>
              </a:p>
              <a:p>
                <a:pPr lvl="2"/>
                <a:r>
                  <a:rPr lang="en-US" dirty="0"/>
                  <a:t>Each process get their respective local particle coordinates</a:t>
                </a:r>
              </a:p>
              <a:p>
                <a:pPr lvl="1"/>
                <a:r>
                  <a:rPr lang="en-US" dirty="0"/>
                  <a:t>All gather new coordinates</a:t>
                </a:r>
              </a:p>
              <a:p>
                <a:pPr lvl="2"/>
                <a:r>
                  <a:rPr lang="en-US" dirty="0"/>
                  <a:t>Updated coordinates for </a:t>
                </a:r>
                <a:r>
                  <a:rPr lang="en-US" i="1" u="sng" dirty="0"/>
                  <a:t>next iteration</a:t>
                </a:r>
              </a:p>
              <a:p>
                <a:pPr lvl="1"/>
                <a:r>
                  <a:rPr lang="en-US" dirty="0"/>
                  <a:t>Compute new total energy </a:t>
                </a:r>
              </a:p>
              <a:p>
                <a:pPr lvl="2"/>
                <a:r>
                  <a:rPr lang="en-US" dirty="0"/>
                  <a:t>New total energy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𝑙𝑜𝑐𝑎𝑙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𝑒𝑛𝑒𝑟𝑔𝑦</m:t>
                            </m:r>
                          </m:e>
                        </m:nary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B1D195-F45A-E7FE-7D3D-1EE59FB69A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647" y="1316698"/>
                <a:ext cx="4225416" cy="5191106"/>
              </a:xfrm>
              <a:blipFill>
                <a:blip r:embed="rId2"/>
                <a:stretch>
                  <a:fillRect l="-1153" t="-117" b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B719B5F-B8CD-341B-EF81-B592A0DF8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063" y="1316698"/>
            <a:ext cx="7353937" cy="429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33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3977-4198-F1B8-5B3E-FFECA3547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94ECBC-8E56-B735-1D5C-6FD6A6449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26B067-4F42-E199-EFD0-1EBB62C205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9"/>
          <a:stretch/>
        </p:blipFill>
        <p:spPr>
          <a:xfrm>
            <a:off x="612647" y="1304579"/>
            <a:ext cx="3566469" cy="3292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4CA336-EF30-78DA-66FD-8CE9031AA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116" y="1304579"/>
            <a:ext cx="3528366" cy="3292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8CF26D-3671-4317-93DF-A09F8CBA3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2137" y="373115"/>
            <a:ext cx="3558848" cy="611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6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E1BE-B9CC-C7D3-3082-077204D89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15BE7-8004-0498-DC81-128783820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Energy reduction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step usually has a massive reduction</a:t>
            </a:r>
          </a:p>
          <a:p>
            <a:pPr lvl="1"/>
            <a:r>
              <a:rPr lang="en-US" dirty="0"/>
              <a:t>As fraction number increases reduction of energy is reduced</a:t>
            </a:r>
          </a:p>
          <a:p>
            <a:pPr lvl="1"/>
            <a:r>
              <a:rPr lang="en-US" dirty="0"/>
              <a:t>Among iterations reduction is small compared to 1</a:t>
            </a:r>
            <a:r>
              <a:rPr lang="en-US" baseline="30000" dirty="0"/>
              <a:t>st</a:t>
            </a:r>
            <a:r>
              <a:rPr lang="en-US" dirty="0"/>
              <a:t> iteration</a:t>
            </a:r>
          </a:p>
          <a:p>
            <a:r>
              <a:rPr lang="en-US" dirty="0"/>
              <a:t>Time elapsed</a:t>
            </a:r>
          </a:p>
          <a:p>
            <a:pPr lvl="1"/>
            <a:r>
              <a:rPr lang="en-US" dirty="0"/>
              <a:t>Within each P, time elapsed variance is very small</a:t>
            </a:r>
          </a:p>
          <a:p>
            <a:pPr lvl="1"/>
            <a:r>
              <a:rPr lang="en-US" dirty="0"/>
              <a:t>As P increases time elapsed decreases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3F6950-1585-74D0-33C5-635AEF3E9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137" y="373115"/>
            <a:ext cx="3558848" cy="611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50180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1097</TotalTime>
  <Words>368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Cambria Math</vt:lpstr>
      <vt:lpstr>Neue Haas Grotesk Text Pro</vt:lpstr>
      <vt:lpstr>VanillaVTI</vt:lpstr>
      <vt:lpstr>AMS 530: Final Project 4.4 Molecular Dynamics Energy Reduction</vt:lpstr>
      <vt:lpstr>Table of contents</vt:lpstr>
      <vt:lpstr>Problem Statement</vt:lpstr>
      <vt:lpstr>Program: General Design </vt:lpstr>
      <vt:lpstr>Program </vt:lpstr>
      <vt:lpstr>Program </vt:lpstr>
      <vt:lpstr>Program </vt:lpstr>
      <vt:lpstr>Results</vt:lpstr>
      <vt:lpstr>Discussion</vt:lpstr>
      <vt:lpstr>Future Direction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AMS 530: Final Project 4.4 Molecular Dynamics Energy Reduction</dc:title>
  <dc:creator>Amr Ibrahim</dc:creator>
  <cp:lastModifiedBy>Amr Ibrahim</cp:lastModifiedBy>
  <cp:revision>6</cp:revision>
  <dcterms:created xsi:type="dcterms:W3CDTF">2023-12-03T22:07:05Z</dcterms:created>
  <dcterms:modified xsi:type="dcterms:W3CDTF">2023-12-05T02:13:00Z</dcterms:modified>
</cp:coreProperties>
</file>