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</p:sldIdLst>
  <p:sldSz cx="18288000" cy="10287000"/>
  <p:notesSz cx="6858000" cy="9144000"/>
  <p:embeddedFontLst>
    <p:embeddedFont>
      <p:font typeface="Afeesh" charset="1" panose="00000500000000000000"/>
      <p:regular r:id="rId11"/>
    </p:embeddedFont>
    <p:embeddedFont>
      <p:font typeface="League Spartan" charset="1" panose="00000800000000000000"/>
      <p:regular r:id="rId12"/>
    </p:embeddedFont>
    <p:embeddedFont>
      <p:font typeface="Droid Arabic Kufi Bold" charset="1" panose="020B0806030804020204"/>
      <p:regular r:id="rId13"/>
    </p:embeddedFont>
    <p:embeddedFont>
      <p:font typeface="Droid Arabic Kufi" charset="1" panose="020B0606030804020204"/>
      <p:regular r:id="rId14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fonts/font11.fntdata" Type="http://schemas.openxmlformats.org/officeDocument/2006/relationships/font"/><Relationship Id="rId12" Target="fonts/font12.fntdata" Type="http://schemas.openxmlformats.org/officeDocument/2006/relationships/font"/><Relationship Id="rId13" Target="fonts/font13.fntdata" Type="http://schemas.openxmlformats.org/officeDocument/2006/relationships/font"/><Relationship Id="rId14" Target="fonts/font14.fntdata" Type="http://schemas.openxmlformats.org/officeDocument/2006/relationships/font"/><Relationship Id="rId2" Target="presProps.xml" Type="http://schemas.openxmlformats.org/officeDocument/2006/relationships/presProps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jpe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pn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8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081354" y="1028700"/>
            <a:ext cx="4282420" cy="8229600"/>
          </a:xfrm>
          <a:custGeom>
            <a:avLst/>
            <a:gdLst/>
            <a:ahLst/>
            <a:cxnLst/>
            <a:rect r="r" b="b" t="t" l="l"/>
            <a:pathLst>
              <a:path h="8229600" w="4282420">
                <a:moveTo>
                  <a:pt x="0" y="0"/>
                </a:moveTo>
                <a:lnTo>
                  <a:pt x="4282420" y="0"/>
                </a:lnTo>
                <a:lnTo>
                  <a:pt x="4282420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0" y="1028700"/>
            <a:ext cx="4282420" cy="8229600"/>
          </a:xfrm>
          <a:custGeom>
            <a:avLst/>
            <a:gdLst/>
            <a:ahLst/>
            <a:cxnLst/>
            <a:rect r="r" b="b" t="t" l="l"/>
            <a:pathLst>
              <a:path h="8229600" w="4282420">
                <a:moveTo>
                  <a:pt x="4282420" y="0"/>
                </a:moveTo>
                <a:lnTo>
                  <a:pt x="0" y="0"/>
                </a:lnTo>
                <a:lnTo>
                  <a:pt x="0" y="8229600"/>
                </a:lnTo>
                <a:lnTo>
                  <a:pt x="4282420" y="8229600"/>
                </a:lnTo>
                <a:lnTo>
                  <a:pt x="428242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0">
            <a:off x="5785570" y="1785070"/>
            <a:ext cx="6716860" cy="6716860"/>
          </a:xfrm>
          <a:custGeom>
            <a:avLst/>
            <a:gdLst/>
            <a:ahLst/>
            <a:cxnLst/>
            <a:rect r="r" b="b" t="t" l="l"/>
            <a:pathLst>
              <a:path h="6716860" w="6716860">
                <a:moveTo>
                  <a:pt x="0" y="0"/>
                </a:moveTo>
                <a:lnTo>
                  <a:pt x="6716860" y="0"/>
                </a:lnTo>
                <a:lnTo>
                  <a:pt x="6716860" y="6716860"/>
                </a:lnTo>
                <a:lnTo>
                  <a:pt x="0" y="671686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B7DB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8788436" y="-316726"/>
            <a:ext cx="7886994" cy="10920453"/>
          </a:xfrm>
          <a:custGeom>
            <a:avLst/>
            <a:gdLst/>
            <a:ahLst/>
            <a:cxnLst/>
            <a:rect r="r" b="b" t="t" l="l"/>
            <a:pathLst>
              <a:path h="10920453" w="7886994">
                <a:moveTo>
                  <a:pt x="7886994" y="0"/>
                </a:moveTo>
                <a:lnTo>
                  <a:pt x="0" y="0"/>
                </a:lnTo>
                <a:lnTo>
                  <a:pt x="0" y="10920452"/>
                </a:lnTo>
                <a:lnTo>
                  <a:pt x="7886994" y="10920452"/>
                </a:lnTo>
                <a:lnTo>
                  <a:pt x="7886994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grpSp>
        <p:nvGrpSpPr>
          <p:cNvPr name="Group 3" id="3"/>
          <p:cNvGrpSpPr/>
          <p:nvPr/>
        </p:nvGrpSpPr>
        <p:grpSpPr>
          <a:xfrm rot="0">
            <a:off x="9144000" y="0"/>
            <a:ext cx="9144000" cy="10287000"/>
            <a:chOff x="0" y="0"/>
            <a:chExt cx="2408296" cy="2709333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0" y="0"/>
              <a:ext cx="2408296" cy="2709333"/>
            </a:xfrm>
            <a:custGeom>
              <a:avLst/>
              <a:gdLst/>
              <a:ahLst/>
              <a:cxnLst/>
              <a:rect r="r" b="b" t="t" l="l"/>
              <a:pathLst>
                <a:path h="2709333" w="2408296">
                  <a:moveTo>
                    <a:pt x="0" y="0"/>
                  </a:moveTo>
                  <a:lnTo>
                    <a:pt x="2408296" y="0"/>
                  </a:lnTo>
                  <a:lnTo>
                    <a:pt x="2408296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FFF8EE"/>
            </a:solidFill>
          </p:spPr>
        </p:sp>
        <p:sp>
          <p:nvSpPr>
            <p:cNvPr name="TextBox 5" id="5"/>
            <p:cNvSpPr txBox="true"/>
            <p:nvPr/>
          </p:nvSpPr>
          <p:spPr>
            <a:xfrm>
              <a:off x="0" y="-38100"/>
              <a:ext cx="2408296" cy="274743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6" id="6"/>
          <p:cNvSpPr/>
          <p:nvPr/>
        </p:nvSpPr>
        <p:spPr>
          <a:xfrm flipH="false" flipV="false" rot="0">
            <a:off x="10914348" y="2434626"/>
            <a:ext cx="6087300" cy="4962739"/>
          </a:xfrm>
          <a:custGeom>
            <a:avLst/>
            <a:gdLst/>
            <a:ahLst/>
            <a:cxnLst/>
            <a:rect r="r" b="b" t="t" l="l"/>
            <a:pathLst>
              <a:path h="4962739" w="6087300">
                <a:moveTo>
                  <a:pt x="0" y="0"/>
                </a:moveTo>
                <a:lnTo>
                  <a:pt x="6087300" y="0"/>
                </a:lnTo>
                <a:lnTo>
                  <a:pt x="6087300" y="4962738"/>
                </a:lnTo>
                <a:lnTo>
                  <a:pt x="0" y="4962738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 l="0" t="0" r="0" b="0"/>
            </a:stretch>
          </a:blipFill>
        </p:spPr>
      </p:sp>
      <p:sp>
        <p:nvSpPr>
          <p:cNvPr name="TextBox 7" id="7"/>
          <p:cNvSpPr txBox="true"/>
          <p:nvPr/>
        </p:nvSpPr>
        <p:spPr>
          <a:xfrm rot="0">
            <a:off x="761996" y="1639620"/>
            <a:ext cx="7662408" cy="80408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4847"/>
              </a:lnSpc>
            </a:pPr>
          </a:p>
          <a:p>
            <a:pPr algn="l">
              <a:lnSpc>
                <a:spcPts val="4847"/>
              </a:lnSpc>
            </a:pPr>
            <a:r>
              <a:rPr lang="en-US" sz="2538" spc="253">
                <a:solidFill>
                  <a:srgbClr val="FFFFFF"/>
                </a:solidFill>
                <a:latin typeface="Afeesh"/>
                <a:ea typeface="Afeesh"/>
                <a:cs typeface="Afeesh"/>
                <a:sym typeface="Afeesh"/>
              </a:rPr>
              <a:t>With the heavy traffic and congestion in Riyadh, parking has become one of the major daily challenges</a:t>
            </a:r>
          </a:p>
          <a:p>
            <a:pPr algn="l">
              <a:lnSpc>
                <a:spcPts val="4847"/>
              </a:lnSpc>
            </a:pPr>
            <a:r>
              <a:rPr lang="en-US" sz="2538" spc="253">
                <a:solidFill>
                  <a:srgbClr val="FFFFFF"/>
                </a:solidFill>
                <a:latin typeface="Afeesh"/>
                <a:ea typeface="Afeesh"/>
                <a:cs typeface="Afeesh"/>
                <a:sym typeface="Afeesh"/>
              </a:rPr>
              <a:t>Many drivers park their cars incorrectly or randomly, such as stopping in non-designated areas or occupying two spaces instead of one</a:t>
            </a:r>
          </a:p>
          <a:p>
            <a:pPr algn="l">
              <a:lnSpc>
                <a:spcPts val="5831"/>
              </a:lnSpc>
            </a:pPr>
          </a:p>
          <a:p>
            <a:pPr algn="l">
              <a:lnSpc>
                <a:spcPts val="4847"/>
              </a:lnSpc>
            </a:pPr>
            <a:r>
              <a:rPr lang="en-US" sz="2538" spc="253">
                <a:solidFill>
                  <a:srgbClr val="FFFFFF"/>
                </a:solidFill>
                <a:latin typeface="Afeesh"/>
                <a:ea typeface="Afeesh"/>
                <a:cs typeface="Afeesh"/>
                <a:sym typeface="Afeesh"/>
              </a:rPr>
              <a:t>These behaviors not only cause inconvenience to other drivers but also waste valuable parking spaces and increase overall traffic issues.</a:t>
            </a:r>
          </a:p>
        </p:txBody>
      </p:sp>
      <p:sp>
        <p:nvSpPr>
          <p:cNvPr name="TextBox 8" id="8"/>
          <p:cNvSpPr txBox="true"/>
          <p:nvPr/>
        </p:nvSpPr>
        <p:spPr>
          <a:xfrm rot="0">
            <a:off x="1410120" y="931695"/>
            <a:ext cx="7014284" cy="2207382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8567"/>
              </a:lnSpc>
            </a:pPr>
            <a:r>
              <a:rPr lang="en-US" sz="8082" spc="808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PROBLEM</a:t>
            </a:r>
          </a:p>
          <a:p>
            <a:pPr algn="l">
              <a:lnSpc>
                <a:spcPts val="8567"/>
              </a:lnSpc>
            </a:pP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8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-5400000">
            <a:off x="15177010" y="-1253949"/>
            <a:ext cx="2720897" cy="5228794"/>
          </a:xfrm>
          <a:custGeom>
            <a:avLst/>
            <a:gdLst/>
            <a:ahLst/>
            <a:cxnLst/>
            <a:rect r="r" b="b" t="t" l="l"/>
            <a:pathLst>
              <a:path h="5228794" w="2720897">
                <a:moveTo>
                  <a:pt x="0" y="5228795"/>
                </a:moveTo>
                <a:lnTo>
                  <a:pt x="2720897" y="5228795"/>
                </a:lnTo>
                <a:lnTo>
                  <a:pt x="2720897" y="0"/>
                </a:lnTo>
                <a:lnTo>
                  <a:pt x="0" y="0"/>
                </a:lnTo>
                <a:lnTo>
                  <a:pt x="0" y="5228795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3" id="3"/>
          <p:cNvSpPr txBox="true"/>
          <p:nvPr/>
        </p:nvSpPr>
        <p:spPr>
          <a:xfrm rot="0">
            <a:off x="1750541" y="2205393"/>
            <a:ext cx="14786917" cy="11357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655"/>
              </a:lnSpc>
            </a:pPr>
            <a:r>
              <a:rPr lang="en-US" sz="8165" spc="816">
                <a:solidFill>
                  <a:srgbClr val="2B7DB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MAWQIF</a:t>
            </a:r>
          </a:p>
        </p:txBody>
      </p:sp>
      <p:sp>
        <p:nvSpPr>
          <p:cNvPr name="TextBox 4" id="4"/>
          <p:cNvSpPr txBox="true"/>
          <p:nvPr/>
        </p:nvSpPr>
        <p:spPr>
          <a:xfrm rot="0">
            <a:off x="3130937" y="3716618"/>
            <a:ext cx="12484602" cy="4169247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40"/>
              </a:lnSpc>
            </a:pPr>
          </a:p>
          <a:p>
            <a:pPr algn="ctr">
              <a:lnSpc>
                <a:spcPts val="2450"/>
              </a:lnSpc>
            </a:pPr>
            <a:r>
              <a:rPr lang="en-US" b="true" sz="2312" spc="231">
                <a:solidFill>
                  <a:srgbClr val="2B7DBF"/>
                </a:solidFill>
                <a:latin typeface="Droid Arabic Kufi Bold"/>
                <a:ea typeface="Droid Arabic Kufi Bold"/>
                <a:cs typeface="Droid Arabic Kufi Bold"/>
                <a:sym typeface="Droid Arabic Kufi Bold"/>
              </a:rPr>
              <a:t>We devel</a:t>
            </a:r>
            <a:r>
              <a:rPr lang="en-US" b="true" sz="2312" spc="231">
                <a:solidFill>
                  <a:srgbClr val="2B7DBF"/>
                </a:solidFill>
                <a:latin typeface="Droid Arabic Kufi Bold"/>
                <a:ea typeface="Droid Arabic Kufi Bold"/>
                <a:cs typeface="Droid Arabic Kufi Bold"/>
                <a:sym typeface="Droid Arabic Kufi Bold"/>
              </a:rPr>
              <a:t>oped a smart system based on Computer Vision.</a:t>
            </a:r>
          </a:p>
          <a:p>
            <a:pPr algn="ctr">
              <a:lnSpc>
                <a:spcPts val="2450"/>
              </a:lnSpc>
            </a:pPr>
            <a:r>
              <a:rPr lang="en-US" b="true" sz="2312" spc="231">
                <a:solidFill>
                  <a:srgbClr val="2B7DBF"/>
                </a:solidFill>
                <a:latin typeface="Droid Arabic Kufi Bold"/>
                <a:ea typeface="Droid Arabic Kufi Bold"/>
                <a:cs typeface="Droid Arabic Kufi Bold"/>
                <a:sym typeface="Droid Arabic Kufi Bold"/>
              </a:rPr>
              <a:t>The main challenge was a classification problem, where the system needs to distinguish between correct and incorrect parking</a:t>
            </a:r>
          </a:p>
          <a:p>
            <a:pPr algn="ctr">
              <a:lnSpc>
                <a:spcPts val="2450"/>
              </a:lnSpc>
            </a:pPr>
          </a:p>
          <a:p>
            <a:pPr algn="ctr">
              <a:lnSpc>
                <a:spcPts val="2450"/>
              </a:lnSpc>
            </a:pPr>
            <a:r>
              <a:rPr lang="en-US" b="true" sz="2312" spc="231">
                <a:solidFill>
                  <a:srgbClr val="2B7DBF"/>
                </a:solidFill>
                <a:latin typeface="Droid Arabic Kufi Bold"/>
                <a:ea typeface="Droid Arabic Kufi Bold"/>
                <a:cs typeface="Droid Arabic Kufi Bold"/>
                <a:sym typeface="Droid Arabic Kufi Bold"/>
              </a:rPr>
              <a:t>Our solution automatically detects violations such as:</a:t>
            </a:r>
          </a:p>
          <a:p>
            <a:pPr algn="ctr">
              <a:lnSpc>
                <a:spcPts val="2450"/>
              </a:lnSpc>
            </a:pPr>
          </a:p>
          <a:p>
            <a:pPr algn="ctr">
              <a:lnSpc>
                <a:spcPts val="2450"/>
              </a:lnSpc>
            </a:pPr>
            <a:r>
              <a:rPr lang="en-US" b="true" sz="2312" spc="231">
                <a:solidFill>
                  <a:srgbClr val="2B7DBF"/>
                </a:solidFill>
                <a:latin typeface="Droid Arabic Kufi Bold"/>
                <a:ea typeface="Droid Arabic Kufi Bold"/>
                <a:cs typeface="Droid Arabic Kufi Bold"/>
                <a:sym typeface="Droid Arabic Kufi Bold"/>
              </a:rPr>
              <a:t>Cars parked outside the lines</a:t>
            </a:r>
          </a:p>
          <a:p>
            <a:pPr algn="ctr">
              <a:lnSpc>
                <a:spcPts val="2450"/>
              </a:lnSpc>
            </a:pPr>
          </a:p>
          <a:p>
            <a:pPr algn="ctr">
              <a:lnSpc>
                <a:spcPts val="2450"/>
              </a:lnSpc>
            </a:pPr>
            <a:r>
              <a:rPr lang="en-US" b="true" sz="2312" spc="231">
                <a:solidFill>
                  <a:srgbClr val="2B7DBF"/>
                </a:solidFill>
                <a:latin typeface="Droid Arabic Kufi Bold"/>
                <a:ea typeface="Droid Arabic Kufi Bold"/>
                <a:cs typeface="Droid Arabic Kufi Bold"/>
                <a:sym typeface="Droid Arabic Kufi Bold"/>
              </a:rPr>
              <a:t>Cars occupying more than one space</a:t>
            </a:r>
          </a:p>
          <a:p>
            <a:pPr algn="ctr">
              <a:lnSpc>
                <a:spcPts val="2450"/>
              </a:lnSpc>
            </a:pPr>
          </a:p>
          <a:p>
            <a:pPr algn="ctr">
              <a:lnSpc>
                <a:spcPts val="2450"/>
              </a:lnSpc>
            </a:pPr>
            <a:r>
              <a:rPr lang="en-US" b="true" sz="2312" spc="231">
                <a:solidFill>
                  <a:srgbClr val="2B7DBF"/>
                </a:solidFill>
                <a:latin typeface="Droid Arabic Kufi Bold"/>
                <a:ea typeface="Droid Arabic Kufi Bold"/>
                <a:cs typeface="Droid Arabic Kufi Bold"/>
                <a:sym typeface="Droid Arabic Kufi Bold"/>
              </a:rPr>
              <a:t>It then sends an instant notification, reducing manual effort and improving the organization of parking</a:t>
            </a:r>
            <a:r>
              <a:rPr lang="en-US" b="true" sz="2312" spc="231">
                <a:solidFill>
                  <a:srgbClr val="2B7DBF"/>
                </a:solidFill>
                <a:latin typeface="Droid Arabic Kufi Bold"/>
                <a:ea typeface="Droid Arabic Kufi Bold"/>
                <a:cs typeface="Droid Arabic Kufi Bold"/>
                <a:sym typeface="Droid Arabic Kufi Bold"/>
              </a:rPr>
              <a:t> spaces</a:t>
            </a:r>
          </a:p>
        </p:txBody>
      </p:sp>
      <p:sp>
        <p:nvSpPr>
          <p:cNvPr name="Freeform 5" id="5"/>
          <p:cNvSpPr/>
          <p:nvPr/>
        </p:nvSpPr>
        <p:spPr>
          <a:xfrm flipH="false" flipV="false" rot="-5400000">
            <a:off x="390093" y="-1471468"/>
            <a:ext cx="2720897" cy="5228794"/>
          </a:xfrm>
          <a:custGeom>
            <a:avLst/>
            <a:gdLst/>
            <a:ahLst/>
            <a:cxnLst/>
            <a:rect r="r" b="b" t="t" l="l"/>
            <a:pathLst>
              <a:path h="5228794" w="2720897">
                <a:moveTo>
                  <a:pt x="0" y="0"/>
                </a:moveTo>
                <a:lnTo>
                  <a:pt x="2720897" y="0"/>
                </a:lnTo>
                <a:lnTo>
                  <a:pt x="2720897" y="5228794"/>
                </a:lnTo>
                <a:lnTo>
                  <a:pt x="0" y="522879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8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633877" y="-554823"/>
            <a:ext cx="19639468" cy="5698323"/>
            <a:chOff x="0" y="0"/>
            <a:chExt cx="5172535" cy="1500793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5172535" cy="1500793"/>
            </a:xfrm>
            <a:custGeom>
              <a:avLst/>
              <a:gdLst/>
              <a:ahLst/>
              <a:cxnLst/>
              <a:rect r="r" b="b" t="t" l="l"/>
              <a:pathLst>
                <a:path h="1500793" w="5172535">
                  <a:moveTo>
                    <a:pt x="0" y="0"/>
                  </a:moveTo>
                  <a:lnTo>
                    <a:pt x="5172535" y="0"/>
                  </a:lnTo>
                  <a:lnTo>
                    <a:pt x="5172535" y="1500793"/>
                  </a:lnTo>
                  <a:lnTo>
                    <a:pt x="0" y="1500793"/>
                  </a:lnTo>
                  <a:close/>
                </a:path>
              </a:pathLst>
            </a:custGeom>
            <a:solidFill>
              <a:srgbClr val="FFFFFF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5172535" cy="153889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FFFFFF"/>
                  </a:solidFill>
                  <a:latin typeface="Droid Arabic Kufi"/>
                  <a:ea typeface="Droid Arabic Kufi"/>
                  <a:cs typeface="Droid Arabic Kufi"/>
                  <a:sym typeface="Droid Arabic Kufi"/>
                </a:rPr>
                <a:t> </a:t>
              </a: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187324" y="1028700"/>
            <a:ext cx="7956676" cy="8229600"/>
            <a:chOff x="0" y="0"/>
            <a:chExt cx="2095586" cy="2167467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2095585" cy="2167467"/>
            </a:xfrm>
            <a:custGeom>
              <a:avLst/>
              <a:gdLst/>
              <a:ahLst/>
              <a:cxnLst/>
              <a:rect r="r" b="b" t="t" l="l"/>
              <a:pathLst>
                <a:path h="2167467" w="2095585">
                  <a:moveTo>
                    <a:pt x="0" y="0"/>
                  </a:moveTo>
                  <a:lnTo>
                    <a:pt x="2095585" y="0"/>
                  </a:lnTo>
                  <a:lnTo>
                    <a:pt x="2095585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2B7DBF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2095586" cy="2205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FFFFFF"/>
                  </a:solidFill>
                  <a:latin typeface="Droid Arabic Kufi"/>
                  <a:ea typeface="Droid Arabic Kufi"/>
                  <a:cs typeface="Droid Arabic Kufi"/>
                  <a:sym typeface="Droid Arabic Kufi"/>
                </a:rPr>
                <a:t> </a:t>
              </a:r>
            </a:p>
          </p:txBody>
        </p:sp>
      </p:grpSp>
      <p:sp>
        <p:nvSpPr>
          <p:cNvPr name="TextBox 8" id="8"/>
          <p:cNvSpPr txBox="true"/>
          <p:nvPr/>
        </p:nvSpPr>
        <p:spPr>
          <a:xfrm rot="0">
            <a:off x="9928189" y="2399113"/>
            <a:ext cx="6988865" cy="11357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655"/>
              </a:lnSpc>
            </a:pPr>
            <a:r>
              <a:rPr lang="en-US" sz="8165" spc="816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VISION</a:t>
            </a:r>
          </a:p>
        </p:txBody>
      </p:sp>
      <p:grpSp>
        <p:nvGrpSpPr>
          <p:cNvPr name="Group 9" id="9"/>
          <p:cNvGrpSpPr/>
          <p:nvPr/>
        </p:nvGrpSpPr>
        <p:grpSpPr>
          <a:xfrm rot="0">
            <a:off x="9444283" y="1028700"/>
            <a:ext cx="7956676" cy="8229600"/>
            <a:chOff x="0" y="0"/>
            <a:chExt cx="2095586" cy="2167467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2095585" cy="2167467"/>
            </a:xfrm>
            <a:custGeom>
              <a:avLst/>
              <a:gdLst/>
              <a:ahLst/>
              <a:cxnLst/>
              <a:rect r="r" b="b" t="t" l="l"/>
              <a:pathLst>
                <a:path h="2167467" w="2095585">
                  <a:moveTo>
                    <a:pt x="0" y="0"/>
                  </a:moveTo>
                  <a:lnTo>
                    <a:pt x="2095585" y="0"/>
                  </a:lnTo>
                  <a:lnTo>
                    <a:pt x="2095585" y="2167467"/>
                  </a:lnTo>
                  <a:lnTo>
                    <a:pt x="0" y="2167467"/>
                  </a:lnTo>
                  <a:close/>
                </a:path>
              </a:pathLst>
            </a:custGeom>
            <a:solidFill>
              <a:srgbClr val="2B7DBF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2095586" cy="2205567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  <a:r>
                <a:rPr lang="en-US" sz="1899">
                  <a:solidFill>
                    <a:srgbClr val="FFFFFF"/>
                  </a:solidFill>
                  <a:latin typeface="Droid Arabic Kufi"/>
                  <a:ea typeface="Droid Arabic Kufi"/>
                  <a:cs typeface="Droid Arabic Kufi"/>
                  <a:sym typeface="Droid Arabic Kufi"/>
                </a:rPr>
                <a:t> </a:t>
              </a: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9928189" y="1674059"/>
            <a:ext cx="6591529" cy="6728445"/>
          </a:xfrm>
          <a:custGeom>
            <a:avLst/>
            <a:gdLst/>
            <a:ahLst/>
            <a:cxnLst/>
            <a:rect r="r" b="b" t="t" l="l"/>
            <a:pathLst>
              <a:path h="6728445" w="6591529">
                <a:moveTo>
                  <a:pt x="0" y="0"/>
                </a:moveTo>
                <a:lnTo>
                  <a:pt x="6591529" y="0"/>
                </a:lnTo>
                <a:lnTo>
                  <a:pt x="6591529" y="6728445"/>
                </a:lnTo>
                <a:lnTo>
                  <a:pt x="0" y="672844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13" id="13"/>
          <p:cNvSpPr txBox="true"/>
          <p:nvPr/>
        </p:nvSpPr>
        <p:spPr>
          <a:xfrm rot="0">
            <a:off x="1671230" y="1778834"/>
            <a:ext cx="6988865" cy="113578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8655"/>
              </a:lnSpc>
            </a:pPr>
            <a:r>
              <a:rPr lang="en-US" sz="8165" spc="816">
                <a:solidFill>
                  <a:srgbClr val="FFFFF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DATASET </a:t>
            </a:r>
          </a:p>
        </p:txBody>
      </p:sp>
      <p:sp>
        <p:nvSpPr>
          <p:cNvPr name="TextBox 14" id="14"/>
          <p:cNvSpPr txBox="true"/>
          <p:nvPr/>
        </p:nvSpPr>
        <p:spPr>
          <a:xfrm rot="0">
            <a:off x="1279135" y="3151952"/>
            <a:ext cx="7773053" cy="581199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578"/>
              </a:lnSpc>
            </a:pPr>
            <a:r>
              <a:rPr lang="en-US" sz="2556">
                <a:solidFill>
                  <a:srgbClr val="FFFFFF"/>
                </a:solidFill>
                <a:latin typeface="Droid Arabic Kufi"/>
                <a:ea typeface="Droid Arabic Kufi"/>
                <a:cs typeface="Droid Arabic Kufi"/>
                <a:sym typeface="Droid Arabic Kufi"/>
              </a:rPr>
              <a:t>we used the Parking Computer Vision Dataset from Roboflow with 689 images of parking areas.</a:t>
            </a:r>
          </a:p>
          <a:p>
            <a:pPr algn="ctr" rtl="true">
              <a:lnSpc>
                <a:spcPts val="3578"/>
              </a:lnSpc>
            </a:pPr>
            <a:r>
              <a:rPr lang="en-US" sz="2556">
                <a:solidFill>
                  <a:srgbClr val="FFFFFF"/>
                </a:solidFill>
                <a:latin typeface="Droid Arabic Kufi"/>
                <a:ea typeface="Droid Arabic Kufi"/>
                <a:cs typeface="Droid Arabic Kufi"/>
                <a:sym typeface="Droid Arabic Kufi"/>
              </a:rPr>
              <a:t>The annotation process was done through Roboflow’s labeling tool, which allowed us to clearly define where each car is located in the scene</a:t>
            </a:r>
            <a:r>
              <a:rPr lang="ar-EG" sz="2556">
                <a:solidFill>
                  <a:srgbClr val="FFFFFF"/>
                </a:solidFill>
                <a:latin typeface="Droid Arabic Kufi"/>
                <a:ea typeface="Droid Arabic Kufi"/>
                <a:cs typeface="Droid Arabic Kufi"/>
                <a:sym typeface="Droid Arabic Kufi"/>
                <a:rtl val="true"/>
              </a:rPr>
              <a:t>.</a:t>
            </a:r>
          </a:p>
          <a:p>
            <a:pPr algn="ctr" rtl="true">
              <a:lnSpc>
                <a:spcPts val="3578"/>
              </a:lnSpc>
            </a:pPr>
            <a:r>
              <a:rPr lang="en-US" sz="2556">
                <a:solidFill>
                  <a:srgbClr val="FFFFFF"/>
                </a:solidFill>
                <a:latin typeface="Droid Arabic Kufi"/>
                <a:ea typeface="Droid Arabic Kufi"/>
                <a:cs typeface="Droid Arabic Kufi"/>
                <a:sym typeface="Droid Arabic Kufi"/>
              </a:rPr>
              <a:t>We split the dataset into</a:t>
            </a:r>
            <a:r>
              <a:rPr lang="ar-EG" sz="2556">
                <a:solidFill>
                  <a:srgbClr val="FFFFFF"/>
                </a:solidFill>
                <a:latin typeface="Droid Arabic Kufi"/>
                <a:ea typeface="Droid Arabic Kufi"/>
                <a:cs typeface="Droid Arabic Kufi"/>
                <a:sym typeface="Droid Arabic Kufi"/>
                <a:rtl val="true"/>
              </a:rPr>
              <a:t>:</a:t>
            </a:r>
          </a:p>
          <a:p>
            <a:pPr algn="ctr" rtl="true">
              <a:lnSpc>
                <a:spcPts val="3578"/>
              </a:lnSpc>
            </a:pPr>
            <a:r>
              <a:rPr lang="en-US" sz="2556">
                <a:solidFill>
                  <a:srgbClr val="FFFFFF"/>
                </a:solidFill>
                <a:latin typeface="Droid Arabic Kufi"/>
                <a:ea typeface="Droid Arabic Kufi"/>
                <a:cs typeface="Droid Arabic Kufi"/>
                <a:sym typeface="Droid Arabic Kufi"/>
              </a:rPr>
              <a:t>70%</a:t>
            </a:r>
            <a:r>
              <a:rPr lang="ar-EG" sz="2556">
                <a:solidFill>
                  <a:srgbClr val="FFFFFF"/>
                </a:solidFill>
                <a:latin typeface="Droid Arabic Kufi"/>
                <a:ea typeface="Droid Arabic Kufi"/>
                <a:cs typeface="Droid Arabic Kufi"/>
                <a:sym typeface="Droid Arabic Kufi"/>
                <a:rtl val="true"/>
              </a:rPr>
              <a:t> </a:t>
            </a:r>
            <a:r>
              <a:rPr lang="en-US" sz="2556">
                <a:solidFill>
                  <a:srgbClr val="FFFFFF"/>
                </a:solidFill>
                <a:latin typeface="Droid Arabic Kufi"/>
                <a:ea typeface="Droid Arabic Kufi"/>
                <a:cs typeface="Droid Arabic Kufi"/>
                <a:sym typeface="Droid Arabic Kufi"/>
              </a:rPr>
              <a:t>Training – to train the model</a:t>
            </a:r>
            <a:r>
              <a:rPr lang="ar-EG" sz="2556">
                <a:solidFill>
                  <a:srgbClr val="FFFFFF"/>
                </a:solidFill>
                <a:latin typeface="Droid Arabic Kufi"/>
                <a:ea typeface="Droid Arabic Kufi"/>
                <a:cs typeface="Droid Arabic Kufi"/>
                <a:sym typeface="Droid Arabic Kufi"/>
                <a:rtl val="true"/>
              </a:rPr>
              <a:t>.</a:t>
            </a:r>
          </a:p>
          <a:p>
            <a:pPr algn="ctr" rtl="true">
              <a:lnSpc>
                <a:spcPts val="3578"/>
              </a:lnSpc>
            </a:pPr>
            <a:r>
              <a:rPr lang="en-US" sz="2556">
                <a:solidFill>
                  <a:srgbClr val="FFFFFF"/>
                </a:solidFill>
                <a:latin typeface="Droid Arabic Kufi"/>
                <a:ea typeface="Droid Arabic Kufi"/>
                <a:cs typeface="Droid Arabic Kufi"/>
                <a:sym typeface="Droid Arabic Kufi"/>
              </a:rPr>
              <a:t>20%</a:t>
            </a:r>
            <a:r>
              <a:rPr lang="ar-EG" sz="2556">
                <a:solidFill>
                  <a:srgbClr val="FFFFFF"/>
                </a:solidFill>
                <a:latin typeface="Droid Arabic Kufi"/>
                <a:ea typeface="Droid Arabic Kufi"/>
                <a:cs typeface="Droid Arabic Kufi"/>
                <a:sym typeface="Droid Arabic Kufi"/>
                <a:rtl val="true"/>
              </a:rPr>
              <a:t> </a:t>
            </a:r>
            <a:r>
              <a:rPr lang="en-US" sz="2556">
                <a:solidFill>
                  <a:srgbClr val="FFFFFF"/>
                </a:solidFill>
                <a:latin typeface="Droid Arabic Kufi"/>
                <a:ea typeface="Droid Arabic Kufi"/>
                <a:cs typeface="Droid Arabic Kufi"/>
                <a:sym typeface="Droid Arabic Kufi"/>
              </a:rPr>
              <a:t>Validation – to monitor and fine-tune performance</a:t>
            </a:r>
            <a:r>
              <a:rPr lang="ar-EG" sz="2556">
                <a:solidFill>
                  <a:srgbClr val="FFFFFF"/>
                </a:solidFill>
                <a:latin typeface="Droid Arabic Kufi"/>
                <a:ea typeface="Droid Arabic Kufi"/>
                <a:cs typeface="Droid Arabic Kufi"/>
                <a:sym typeface="Droid Arabic Kufi"/>
                <a:rtl val="true"/>
              </a:rPr>
              <a:t>.</a:t>
            </a:r>
          </a:p>
          <a:p>
            <a:pPr algn="ctr" rtl="true">
              <a:lnSpc>
                <a:spcPts val="3578"/>
              </a:lnSpc>
            </a:pPr>
            <a:r>
              <a:rPr lang="en-US" sz="2556">
                <a:solidFill>
                  <a:srgbClr val="FFFFFF"/>
                </a:solidFill>
                <a:latin typeface="Droid Arabic Kufi"/>
                <a:ea typeface="Droid Arabic Kufi"/>
                <a:cs typeface="Droid Arabic Kufi"/>
                <a:sym typeface="Droid Arabic Kufi"/>
              </a:rPr>
              <a:t>10%</a:t>
            </a:r>
            <a:r>
              <a:rPr lang="ar-EG" sz="2556">
                <a:solidFill>
                  <a:srgbClr val="FFFFFF"/>
                </a:solidFill>
                <a:latin typeface="Droid Arabic Kufi"/>
                <a:ea typeface="Droid Arabic Kufi"/>
                <a:cs typeface="Droid Arabic Kufi"/>
                <a:sym typeface="Droid Arabic Kufi"/>
                <a:rtl val="true"/>
              </a:rPr>
              <a:t> </a:t>
            </a:r>
            <a:r>
              <a:rPr lang="en-US" sz="2556">
                <a:solidFill>
                  <a:srgbClr val="FFFFFF"/>
                </a:solidFill>
                <a:latin typeface="Droid Arabic Kufi"/>
                <a:ea typeface="Droid Arabic Kufi"/>
                <a:cs typeface="Droid Arabic Kufi"/>
                <a:sym typeface="Droid Arabic Kufi"/>
              </a:rPr>
              <a:t>Testing – to evaluate accuracy on unseen data</a:t>
            </a:r>
            <a:r>
              <a:rPr lang="ar-EG" sz="2556">
                <a:solidFill>
                  <a:srgbClr val="FFFFFF"/>
                </a:solidFill>
                <a:latin typeface="Droid Arabic Kufi"/>
                <a:ea typeface="Droid Arabic Kufi"/>
                <a:cs typeface="Droid Arabic Kufi"/>
                <a:sym typeface="Droid Arabic Kufi"/>
                <a:rtl val="true"/>
              </a:rPr>
              <a:t>.</a:t>
            </a:r>
          </a:p>
          <a:p>
            <a:pPr algn="ctr" rtl="true">
              <a:lnSpc>
                <a:spcPts val="3578"/>
              </a:lnSpc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FF8EE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4081354" y="1028700"/>
            <a:ext cx="4282420" cy="8229600"/>
          </a:xfrm>
          <a:custGeom>
            <a:avLst/>
            <a:gdLst/>
            <a:ahLst/>
            <a:cxnLst/>
            <a:rect r="r" b="b" t="t" l="l"/>
            <a:pathLst>
              <a:path h="8229600" w="4282420">
                <a:moveTo>
                  <a:pt x="0" y="0"/>
                </a:moveTo>
                <a:lnTo>
                  <a:pt x="4282420" y="0"/>
                </a:lnTo>
                <a:lnTo>
                  <a:pt x="4282420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true" flipV="false" rot="0">
            <a:off x="0" y="1028700"/>
            <a:ext cx="4282420" cy="8229600"/>
          </a:xfrm>
          <a:custGeom>
            <a:avLst/>
            <a:gdLst/>
            <a:ahLst/>
            <a:cxnLst/>
            <a:rect r="r" b="b" t="t" l="l"/>
            <a:pathLst>
              <a:path h="8229600" w="4282420">
                <a:moveTo>
                  <a:pt x="4282420" y="0"/>
                </a:moveTo>
                <a:lnTo>
                  <a:pt x="0" y="0"/>
                </a:lnTo>
                <a:lnTo>
                  <a:pt x="0" y="8229600"/>
                </a:lnTo>
                <a:lnTo>
                  <a:pt x="4282420" y="8229600"/>
                </a:lnTo>
                <a:lnTo>
                  <a:pt x="4282420" y="0"/>
                </a:lnTo>
                <a:close/>
              </a:path>
            </a:pathLst>
          </a:custGeom>
          <a:blipFill>
            <a:blip r:embed="rId2"/>
            <a:stretch>
              <a:fillRect l="0" t="0" r="0" b="0"/>
            </a:stretch>
          </a:blipFill>
        </p:spPr>
      </p:sp>
      <p:sp>
        <p:nvSpPr>
          <p:cNvPr name="TextBox 4" id="4"/>
          <p:cNvSpPr txBox="true"/>
          <p:nvPr/>
        </p:nvSpPr>
        <p:spPr>
          <a:xfrm rot="0">
            <a:off x="4628749" y="3858064"/>
            <a:ext cx="9030502" cy="339683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184"/>
              </a:lnSpc>
            </a:pPr>
            <a:r>
              <a:rPr lang="en-US" sz="12438" spc="1243">
                <a:solidFill>
                  <a:srgbClr val="2B7DBF"/>
                </a:solidFill>
                <a:latin typeface="League Spartan"/>
                <a:ea typeface="League Spartan"/>
                <a:cs typeface="League Spartan"/>
                <a:sym typeface="League Spartan"/>
              </a:rPr>
              <a:t>THANK YOU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DAGzjmtLZ1o</dc:identifier>
  <dcterms:modified xsi:type="dcterms:W3CDTF">2011-08-01T06:04:30Z</dcterms:modified>
  <cp:revision>1</cp:revision>
  <dc:title>Blue and White Simple Business Plan Presentation</dc:title>
</cp:coreProperties>
</file>