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7"/>
      <p:bold r:id="rId18"/>
    </p:embeddedFont>
    <p:embeddedFont>
      <p:font typeface="Helvetica Neue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FF02C9-381C-43D9-94B4-72A0E8573979}">
  <a:tblStyle styleId="{66FF02C9-381C-43D9-94B4-72A0E8573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3c16653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g1b3c16653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5652" y="685800"/>
            <a:ext cx="562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3c166538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0" name="Google Shape;180;g1b3c166538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5652" y="685800"/>
            <a:ext cx="562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3c166538d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4" name="Google Shape;194;g1b3c166538d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3c166538d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2" name="Google Shape;212;g1b3c166538d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3c166538d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g1b3c166538d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3c166538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1b3c166538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5652" y="685800"/>
            <a:ext cx="562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c166538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g1b3c166538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5652" y="685800"/>
            <a:ext cx="562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3c166538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6" name="Google Shape;86;g1b3c166538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3c166538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1b3c166538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c166538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3" name="Google Shape;113;g1b3c166538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49cc106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9" name="Google Shape;129;g1b49cc106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3c166538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8" name="Google Shape;138;g1b3c166538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3c166538d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1b3c166538d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3c166538d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2" name="Google Shape;162;g1b3c166538d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5652" y="685800"/>
            <a:ext cx="562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205044"/>
            <a:ext cx="9144000" cy="16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4060" y="1362525"/>
            <a:ext cx="87159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" sz="4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BMI 예측 플랫폼</a:t>
            </a:r>
            <a:endParaRPr sz="44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" sz="3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Sparrow</a:t>
            </a:r>
            <a:endParaRPr sz="35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15859" y="3277119"/>
            <a:ext cx="4512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노민성, 이인규, 정재민</a:t>
            </a:r>
            <a:endParaRPr sz="2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157824" y="4369600"/>
            <a:ext cx="48933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Hub: https://github.com/AI-BMI-Prediction</a:t>
            </a:r>
            <a:endParaRPr sz="170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540061" y="403828"/>
            <a:ext cx="367763" cy="337196"/>
            <a:chOff x="585051" y="538437"/>
            <a:chExt cx="398400" cy="449594"/>
          </a:xfrm>
        </p:grpSpPr>
        <p:sp>
          <p:nvSpPr>
            <p:cNvPr id="183" name="Google Shape;183;p23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3"/>
          <p:cNvSpPr txBox="1"/>
          <p:nvPr/>
        </p:nvSpPr>
        <p:spPr>
          <a:xfrm>
            <a:off x="1115596" y="310894"/>
            <a:ext cx="4013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Related Works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115616" y="196481"/>
            <a:ext cx="7137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개발환경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38" y="2915994"/>
            <a:ext cx="3489024" cy="120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700" y="2732188"/>
            <a:ext cx="3531900" cy="15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985850" y="1039425"/>
            <a:ext cx="280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백엔드</a:t>
            </a:r>
            <a:endParaRPr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4"/>
          <p:cNvGrpSpPr/>
          <p:nvPr/>
        </p:nvGrpSpPr>
        <p:grpSpPr>
          <a:xfrm>
            <a:off x="540061" y="403828"/>
            <a:ext cx="367763" cy="337196"/>
            <a:chOff x="585051" y="538437"/>
            <a:chExt cx="398400" cy="449594"/>
          </a:xfrm>
        </p:grpSpPr>
        <p:sp>
          <p:nvSpPr>
            <p:cNvPr id="197" name="Google Shape;197;p24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4"/>
          <p:cNvSpPr txBox="1"/>
          <p:nvPr/>
        </p:nvSpPr>
        <p:spPr>
          <a:xfrm>
            <a:off x="1115588" y="310894"/>
            <a:ext cx="55308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Experimental Results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6049108" y="3575448"/>
            <a:ext cx="1969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115608" y="196481"/>
            <a:ext cx="87924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ko" sz="2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기타사항</a:t>
            </a:r>
            <a:endParaRPr sz="29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398769" y="1066294"/>
            <a:ext cx="43155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❖"/>
            </a:pPr>
            <a:r>
              <a:rPr lang="ko" sz="1500" b="1">
                <a:latin typeface="Helvetica Neue"/>
                <a:ea typeface="Helvetica Neue"/>
                <a:cs typeface="Helvetica Neue"/>
                <a:sym typeface="Helvetica Neue"/>
              </a:rPr>
              <a:t>DNN</a:t>
            </a:r>
            <a:endParaRPr sz="1300" b="1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714223" y="1066294"/>
            <a:ext cx="43155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❖"/>
            </a:pPr>
            <a:r>
              <a:rPr lang="ko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LSTM</a:t>
            </a:r>
            <a:endParaRPr sz="1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21194" y="4416994"/>
            <a:ext cx="43155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Helvetica Neue"/>
                <a:ea typeface="Helvetica Neue"/>
                <a:cs typeface="Helvetica Neue"/>
                <a:sym typeface="Helvetica Neue"/>
              </a:rPr>
              <a:t>Accuracy : 70.76 % </a:t>
            </a:r>
            <a:endParaRPr sz="15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Helvetica Neue"/>
                <a:ea typeface="Helvetica Neue"/>
                <a:cs typeface="Helvetica Neue"/>
                <a:sym typeface="Helvetica Neue"/>
              </a:rPr>
              <a:t>F1-Score :  0.7205</a:t>
            </a:r>
            <a:endParaRPr sz="1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151069" y="4416994"/>
            <a:ext cx="43155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Helvetica Neue"/>
                <a:ea typeface="Helvetica Neue"/>
                <a:cs typeface="Helvetica Neue"/>
                <a:sym typeface="Helvetica Neue"/>
              </a:rPr>
              <a:t>Accuracy : 66.72 % </a:t>
            </a:r>
            <a:endParaRPr sz="15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Helvetica Neue"/>
                <a:ea typeface="Helvetica Neue"/>
                <a:cs typeface="Helvetica Neue"/>
                <a:sym typeface="Helvetica Neue"/>
              </a:rPr>
              <a:t>F1-Score :  0.7108</a:t>
            </a:r>
            <a:endParaRPr sz="1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5" y="1399536"/>
            <a:ext cx="3506400" cy="301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138" y="1365206"/>
            <a:ext cx="3586163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420492" y="2906316"/>
            <a:ext cx="3743843" cy="22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1115596" y="310894"/>
            <a:ext cx="4014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Discussion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p25"/>
          <p:cNvGrpSpPr/>
          <p:nvPr/>
        </p:nvGrpSpPr>
        <p:grpSpPr>
          <a:xfrm>
            <a:off x="443584" y="403819"/>
            <a:ext cx="464176" cy="337196"/>
            <a:chOff x="585051" y="538437"/>
            <a:chExt cx="398400" cy="449594"/>
          </a:xfrm>
        </p:grpSpPr>
        <p:sp>
          <p:nvSpPr>
            <p:cNvPr id="217" name="Google Shape;217;p25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115616" y="196481"/>
            <a:ext cx="7137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기타사항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398775" y="1066300"/>
            <a:ext cx="70437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❖"/>
            </a:pPr>
            <a:r>
              <a:rPr lang="ko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DNN</a:t>
            </a: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87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➢"/>
            </a:pPr>
            <a:r>
              <a:rPr lang="ko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인풋데이터 형태에 따라 성능이 달라져 전처리 과정에서 검토 필요</a:t>
            </a: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87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❖"/>
            </a:pPr>
            <a:r>
              <a:rPr lang="ko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LSTM</a:t>
            </a: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87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➢"/>
            </a:pPr>
            <a:r>
              <a:rPr lang="ko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 matrix가 편향된 경향을 보임</a:t>
            </a: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1115596" y="310894"/>
            <a:ext cx="4014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Discussion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443584" y="403819"/>
            <a:ext cx="464176" cy="337196"/>
            <a:chOff x="585051" y="538437"/>
            <a:chExt cx="398400" cy="449594"/>
          </a:xfrm>
        </p:grpSpPr>
        <p:sp>
          <p:nvSpPr>
            <p:cNvPr id="229" name="Google Shape;229;p26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6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115616" y="196481"/>
            <a:ext cx="7137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데모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53650" y="1457325"/>
            <a:ext cx="76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25" y="868000"/>
            <a:ext cx="4166907" cy="41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225" y="1886500"/>
            <a:ext cx="4878775" cy="207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0" y="141481"/>
            <a:ext cx="9144000" cy="480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2661785" y="2133225"/>
            <a:ext cx="3820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ko" sz="3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39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141480"/>
            <a:ext cx="1448100" cy="486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47367" y="333982"/>
            <a:ext cx="2275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</a:t>
            </a:r>
            <a:endParaRPr sz="2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594486" y="1448274"/>
            <a:ext cx="22755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동기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594486" y="2195375"/>
            <a:ext cx="22755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시스템 개요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94494" y="2942475"/>
            <a:ext cx="29388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2차 빌드 개요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303675" y="1539712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312057" y="2269584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312057" y="3016676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16548" y="1448269"/>
            <a:ext cx="2826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개발환경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16540" y="2195375"/>
            <a:ext cx="22755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 기타사항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725729" y="1539712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734110" y="2269584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594502" y="3689600"/>
            <a:ext cx="38991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태스크 목록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312057" y="3763808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16540" y="2942488"/>
            <a:ext cx="22755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 데모</a:t>
            </a:r>
            <a:endParaRPr sz="21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734110" y="3016697"/>
            <a:ext cx="1533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115603" y="196594"/>
            <a:ext cx="2585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Motivation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335438" y="2483620"/>
            <a:ext cx="3109965" cy="2291856"/>
            <a:chOff x="2184838" y="2665325"/>
            <a:chExt cx="4688626" cy="3530821"/>
          </a:xfrm>
        </p:grpSpPr>
        <p:pic>
          <p:nvPicPr>
            <p:cNvPr id="92" name="Google Shape;9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82890" y="3395652"/>
              <a:ext cx="2692538" cy="2800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3313" y="2665325"/>
              <a:ext cx="998051" cy="998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84838" y="3790875"/>
              <a:ext cx="998051" cy="998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75413" y="3790875"/>
              <a:ext cx="998051" cy="998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47988" y="2665325"/>
              <a:ext cx="998051" cy="998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6"/>
          <p:cNvSpPr txBox="1"/>
          <p:nvPr/>
        </p:nvSpPr>
        <p:spPr>
          <a:xfrm>
            <a:off x="540046" y="4783781"/>
            <a:ext cx="42318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000000"/>
                </a:solidFill>
              </a:rPr>
              <a:t>Korean adolescent obesity rate by korea disease control and prevention agency</a:t>
            </a:r>
            <a:endParaRPr sz="800" b="1">
              <a:solidFill>
                <a:srgbClr val="000000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0162" y="2483625"/>
            <a:ext cx="4231800" cy="2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670946" y="4834856"/>
            <a:ext cx="2439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000000"/>
                </a:solidFill>
                <a:highlight>
                  <a:srgbClr val="FDFDFD"/>
                </a:highlight>
              </a:rPr>
              <a:t>Diseases caused by childhood obesity</a:t>
            </a:r>
            <a:endParaRPr sz="800" b="1">
              <a:solidFill>
                <a:srgbClr val="000000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115603" y="196481"/>
            <a:ext cx="2682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동기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98769" y="1066294"/>
            <a:ext cx="83931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3937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❖"/>
            </a:pPr>
            <a:r>
              <a:rPr lang="ko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청소년들의 비만율 증가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87400" lvl="1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➢"/>
            </a:pPr>
            <a:r>
              <a:rPr lang="ko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질병관리청에 의하면 해마다 소아청소년의 비만율이 증가하고 있음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37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❖"/>
            </a:pPr>
            <a:r>
              <a:rPr lang="ko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개인 식생활 데이터를 활용하여 BMI를 예측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87400" lvl="1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➢"/>
            </a:pPr>
            <a:r>
              <a:rPr lang="ko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6개 변수 데이터를 이용하여 변화 모니터링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115603" y="196594"/>
            <a:ext cx="2585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Motivation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115603" y="196481"/>
            <a:ext cx="2682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시스템 개요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60775" y="1175075"/>
            <a:ext cx="83583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  <a:highlight>
                  <a:srgbClr val="FFFFFF"/>
                </a:highlight>
              </a:rPr>
              <a:t>전체 시스템명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: 인공지능을 이용한 성장기 청소년의 BMI 예측 플랫폼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  <a:highlight>
                  <a:srgbClr val="FFFFFF"/>
                </a:highlight>
              </a:rPr>
              <a:t>설명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: 초등학생들의 키, 몸무게, 섭취 칼로리, 걸음 수, 운동, 수면 데이터를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  통하여 BMI를 예측할 수 있다. 이에 비만도에 영향을 주는 인자들을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  파악하고 소아청소년의 건강 피드백을 제공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  <a:highlight>
                  <a:srgbClr val="FFFFFF"/>
                </a:highlight>
              </a:rPr>
              <a:t>사용자 유형 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: 초등학생 및 학부모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  <a:highlight>
                  <a:srgbClr val="FFFFFF"/>
                </a:highlight>
              </a:rPr>
              <a:t>운영 개념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: 건강 정보 데이터와 식습관 데이터를 수집하여 DB에 저장하고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   데이터를 바탕으로 bmi를 예측하고 사용자의 건강 상태를  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   모니터링하여 피드백을 주는 서비스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115603" y="196594"/>
            <a:ext cx="2585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Motivation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115608" y="196481"/>
            <a:ext cx="3598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2차 빌드 개요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" y="873275"/>
            <a:ext cx="3982071" cy="4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2078850" y="2250275"/>
            <a:ext cx="1103700" cy="5571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028700" y="2057400"/>
            <a:ext cx="859800" cy="1781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014925" y="1318475"/>
            <a:ext cx="35985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FR2. 데이터 입력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최근 실생활 데이터를 웹사이트에 입력할 수 있는 기능 구현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FR3. BMI 예측 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전처리 된 데이터를 기반으로 한 BMI 예측 기능 구현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FR4. 건강 피드백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/>
              <a:t>BMI 예측 결과를 통한 건강 관리 피드백 제공 기능 구현</a:t>
            </a:r>
            <a:endParaRPr b="1"/>
          </a:p>
        </p:txBody>
      </p:sp>
      <p:cxnSp>
        <p:nvCxnSpPr>
          <p:cNvPr id="123" name="Google Shape;123;p18"/>
          <p:cNvCxnSpPr/>
          <p:nvPr/>
        </p:nvCxnSpPr>
        <p:spPr>
          <a:xfrm>
            <a:off x="1873150" y="3009325"/>
            <a:ext cx="1888500" cy="138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8"/>
          <p:cNvSpPr txBox="1"/>
          <p:nvPr/>
        </p:nvSpPr>
        <p:spPr>
          <a:xfrm>
            <a:off x="3700700" y="4299025"/>
            <a:ext cx="10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2차빌드</a:t>
            </a:r>
            <a:endParaRPr b="1"/>
          </a:p>
        </p:txBody>
      </p:sp>
      <p:cxnSp>
        <p:nvCxnSpPr>
          <p:cNvPr id="125" name="Google Shape;125;p18"/>
          <p:cNvCxnSpPr>
            <a:stCxn id="120" idx="0"/>
            <a:endCxn id="126" idx="1"/>
          </p:cNvCxnSpPr>
          <p:nvPr/>
        </p:nvCxnSpPr>
        <p:spPr>
          <a:xfrm rot="10800000" flipH="1">
            <a:off x="2630700" y="1518575"/>
            <a:ext cx="1070100" cy="731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8"/>
          <p:cNvSpPr txBox="1"/>
          <p:nvPr/>
        </p:nvSpPr>
        <p:spPr>
          <a:xfrm>
            <a:off x="3700698" y="1318475"/>
            <a:ext cx="10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1차빌드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1115603" y="196594"/>
            <a:ext cx="2585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Motivation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115608" y="196481"/>
            <a:ext cx="3598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2차 빌드 개요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453225" y="821775"/>
          <a:ext cx="8227475" cy="3936550"/>
        </p:xfrm>
        <a:graphic>
          <a:graphicData uri="http://schemas.openxmlformats.org/drawingml/2006/table">
            <a:tbl>
              <a:tblPr>
                <a:noFill/>
                <a:tableStyleId>{66FF02C9-381C-43D9-94B4-72A0E8573979}</a:tableStyleId>
              </a:tblPr>
              <a:tblGrid>
                <a:gridCol w="14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Task No</a:t>
                      </a:r>
                      <a:endParaRPr b="1"/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Task Name</a:t>
                      </a:r>
                      <a:endParaRPr b="1"/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기술 스택</a:t>
                      </a:r>
                      <a:endParaRPr b="1"/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담당자</a:t>
                      </a:r>
                      <a:endParaRPr b="1"/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소요시간</a:t>
                      </a:r>
                      <a:endParaRPr b="1"/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비고</a:t>
                      </a:r>
                      <a:endParaRPr b="1"/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FR3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전처리 된 데이터를 기반으로 한 BMI 예측 기능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Python, pandas, pytorch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정재민, 노민성, 이인규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1 week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 완료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FR4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BMI 예측 결과를 통한 건강 관리 피드백 제공 기능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js, Pytorch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정재민, 노민성, 이인규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1 week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 b="1"/>
                        <a:t> 완료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FR5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건강 관리 피드백을 제공하기 위한 웹 페이지 시각화 기능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matplolib, html, css, js, django ,sqlite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정재민, 노민성, 이인규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1 week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 b="1"/>
                        <a:t>부분완료 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0"/>
          <p:cNvGrpSpPr/>
          <p:nvPr/>
        </p:nvGrpSpPr>
        <p:grpSpPr>
          <a:xfrm>
            <a:off x="540061" y="403828"/>
            <a:ext cx="367763" cy="337196"/>
            <a:chOff x="585051" y="538437"/>
            <a:chExt cx="398400" cy="449594"/>
          </a:xfrm>
        </p:grpSpPr>
        <p:sp>
          <p:nvSpPr>
            <p:cNvPr id="141" name="Google Shape;141;p20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0"/>
          <p:cNvSpPr txBox="1"/>
          <p:nvPr/>
        </p:nvSpPr>
        <p:spPr>
          <a:xfrm>
            <a:off x="1115596" y="310894"/>
            <a:ext cx="4013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Related Works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115616" y="196481"/>
            <a:ext cx="7137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태스크 목록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994975" y="1493150"/>
          <a:ext cx="7378300" cy="2681700"/>
        </p:xfrm>
        <a:graphic>
          <a:graphicData uri="http://schemas.openxmlformats.org/drawingml/2006/table">
            <a:tbl>
              <a:tblPr>
                <a:noFill/>
                <a:tableStyleId>{66FF02C9-381C-43D9-94B4-72A0E8573979}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Id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Title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Input data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Scenarios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Test result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DNN 모델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DNN을 위한 전처리 14일치 평균데이터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Model Class Prediction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Accuracy : 70.76%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LSTM 모델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아이디 별 시계열 14일치 평균 데이터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Model class Prediction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Accuracy: 66.72%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1"/>
          <p:cNvGrpSpPr/>
          <p:nvPr/>
        </p:nvGrpSpPr>
        <p:grpSpPr>
          <a:xfrm>
            <a:off x="540061" y="403828"/>
            <a:ext cx="367763" cy="337196"/>
            <a:chOff x="585051" y="538437"/>
            <a:chExt cx="398400" cy="449594"/>
          </a:xfrm>
        </p:grpSpPr>
        <p:sp>
          <p:nvSpPr>
            <p:cNvPr id="153" name="Google Shape;153;p21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1"/>
          <p:cNvSpPr txBox="1"/>
          <p:nvPr/>
        </p:nvSpPr>
        <p:spPr>
          <a:xfrm>
            <a:off x="1115596" y="310894"/>
            <a:ext cx="4013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Related Works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115616" y="196481"/>
            <a:ext cx="7137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태스크 목록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994975" y="1065463"/>
          <a:ext cx="7378300" cy="2681700"/>
        </p:xfrm>
        <a:graphic>
          <a:graphicData uri="http://schemas.openxmlformats.org/drawingml/2006/table">
            <a:tbl>
              <a:tblPr>
                <a:noFill/>
                <a:tableStyleId>{66FF02C9-381C-43D9-94B4-72A0E8573979}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Id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Title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Input data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Scenarios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b="1"/>
                        <a:t>Test result</a:t>
                      </a:r>
                      <a:endParaRPr b="1"/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건강피드백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건강 데이터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학습된 모델을 가지고 현재 건강 데이터를 넣으면 미래의 BMI 변화 예측해서 건강 피드백을 해준다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예측 될 BMI class를 보여준다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 하기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몸무게 변화 추이 그래프와 BMI에 영향을 끼치는 피처들의 수치 변화들을 그래프로 표현한다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2"/>
          <p:cNvGrpSpPr/>
          <p:nvPr/>
        </p:nvGrpSpPr>
        <p:grpSpPr>
          <a:xfrm>
            <a:off x="540061" y="403828"/>
            <a:ext cx="367763" cy="337196"/>
            <a:chOff x="585051" y="538437"/>
            <a:chExt cx="398400" cy="449594"/>
          </a:xfrm>
        </p:grpSpPr>
        <p:sp>
          <p:nvSpPr>
            <p:cNvPr id="165" name="Google Shape;165;p22"/>
            <p:cNvSpPr/>
            <p:nvPr/>
          </p:nvSpPr>
          <p:spPr>
            <a:xfrm>
              <a:off x="585051" y="538437"/>
              <a:ext cx="398400" cy="39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608532" y="553031"/>
              <a:ext cx="351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125" tIns="39550" rIns="79125" bIns="39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2"/>
          <p:cNvSpPr txBox="1"/>
          <p:nvPr/>
        </p:nvSpPr>
        <p:spPr>
          <a:xfrm>
            <a:off x="1115596" y="310894"/>
            <a:ext cx="4013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Related Works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9144000" cy="79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540047" y="289528"/>
            <a:ext cx="367800" cy="2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115616" y="196481"/>
            <a:ext cx="7137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ko" sz="3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개발환경</a:t>
            </a:r>
            <a:endParaRPr sz="1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087" y="1747988"/>
            <a:ext cx="2936074" cy="72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38" y="3322750"/>
            <a:ext cx="2936099" cy="102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50" y="1811263"/>
            <a:ext cx="3104474" cy="9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985850" y="1039425"/>
            <a:ext cx="280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모델링 환경</a:t>
            </a:r>
            <a:endParaRPr sz="2000" b="1"/>
          </a:p>
        </p:txBody>
      </p:sp>
      <p:sp>
        <p:nvSpPr>
          <p:cNvPr id="175" name="Google Shape;175;p22"/>
          <p:cNvSpPr txBox="1"/>
          <p:nvPr/>
        </p:nvSpPr>
        <p:spPr>
          <a:xfrm>
            <a:off x="5128700" y="2070763"/>
            <a:ext cx="293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8450" y="3209650"/>
            <a:ext cx="1559550" cy="15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1065" y="3011326"/>
            <a:ext cx="1601559" cy="18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화면 슬라이드 쇼(16:9)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Helvetica Neue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이인규</cp:lastModifiedBy>
  <cp:revision>1</cp:revision>
  <dcterms:modified xsi:type="dcterms:W3CDTF">2022-12-09T06:23:26Z</dcterms:modified>
</cp:coreProperties>
</file>