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6" r:id="rId6"/>
    <p:sldId id="265" r:id="rId7"/>
    <p:sldId id="262" r:id="rId8"/>
    <p:sldId id="267" r:id="rId9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62" autoAdjust="0"/>
  </p:normalViewPr>
  <p:slideViewPr>
    <p:cSldViewPr>
      <p:cViewPr varScale="1">
        <p:scale>
          <a:sx n="52" d="100"/>
          <a:sy n="52" d="100"/>
        </p:scale>
        <p:origin x="157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5D81B-006D-49E2-B758-D3BA43992A9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8CF47-4B46-4A9C-A433-1CD228D78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0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팀 </a:t>
            </a:r>
            <a:r>
              <a:rPr lang="ko-KR" altLang="en-US" dirty="0" err="1"/>
              <a:t>스패로우의</a:t>
            </a:r>
            <a:r>
              <a:rPr lang="ko-KR" altLang="en-US" dirty="0"/>
              <a:t> 발표를 맡은 이인규입니다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팀의 주제는 인공지능을 이용한 성장기 청소년의 </a:t>
            </a:r>
            <a:r>
              <a:rPr lang="en-US" altLang="ko-KR" dirty="0"/>
              <a:t>BMI </a:t>
            </a:r>
            <a:r>
              <a:rPr lang="ko-KR" altLang="en-US" dirty="0"/>
              <a:t>예측 플랫폼입니다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8CF47-4B46-4A9C-A433-1CD228D78A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8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시스템 개요</a:t>
            </a:r>
            <a:r>
              <a:rPr lang="en-US" altLang="ko-KR" dirty="0"/>
              <a:t>, 1</a:t>
            </a:r>
            <a:r>
              <a:rPr lang="ko-KR" altLang="en-US" dirty="0"/>
              <a:t>차 빌드 개요</a:t>
            </a:r>
            <a:r>
              <a:rPr lang="en-US" altLang="ko-KR" dirty="0"/>
              <a:t>, </a:t>
            </a:r>
            <a:r>
              <a:rPr lang="ko-KR" altLang="en-US" dirty="0"/>
              <a:t>테스트 목록과 개발 환경</a:t>
            </a:r>
            <a:r>
              <a:rPr lang="en-US" altLang="ko-KR" dirty="0"/>
              <a:t>, </a:t>
            </a:r>
            <a:r>
              <a:rPr lang="ko-KR" altLang="en-US" dirty="0"/>
              <a:t>기타 사항</a:t>
            </a:r>
            <a:r>
              <a:rPr lang="en-US" altLang="ko-KR" dirty="0"/>
              <a:t>, </a:t>
            </a:r>
            <a:r>
              <a:rPr lang="ko-KR" altLang="en-US" dirty="0"/>
              <a:t>모델 시현이 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8CF47-4B46-4A9C-A433-1CD228D78A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21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시스템 개요입니다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말씀 드렸듯이 인공지능을 이용한 성장기 청소년의 </a:t>
            </a:r>
            <a:r>
              <a:rPr lang="en-US" altLang="ko-KR" dirty="0"/>
              <a:t>BMI </a:t>
            </a:r>
            <a:r>
              <a:rPr lang="ko-KR" altLang="en-US" dirty="0"/>
              <a:t>예측 플랫폼입니다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시스템은 초등학생들의 생활 습관 데이터를 인공지능 모델에 적용해서 </a:t>
            </a:r>
            <a:r>
              <a:rPr lang="en-US" altLang="ko-KR" dirty="0"/>
              <a:t>BMI</a:t>
            </a:r>
            <a:r>
              <a:rPr lang="ko-KR" altLang="en-US" dirty="0"/>
              <a:t>를 예측한 후 비만도에 영향을 주는 인자들을 파악해서 건강 피드백을 제공하는 것이 주된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생활 습관 데이터는 초등학생들의 하루 총 </a:t>
            </a:r>
            <a:r>
              <a:rPr lang="ko-KR" altLang="en-US" dirty="0" err="1"/>
              <a:t>걸음수</a:t>
            </a:r>
            <a:r>
              <a:rPr lang="en-US" altLang="ko-KR" dirty="0"/>
              <a:t>, </a:t>
            </a:r>
            <a:r>
              <a:rPr lang="ko-KR" altLang="en-US" dirty="0"/>
              <a:t>먹은 칼로리</a:t>
            </a:r>
            <a:r>
              <a:rPr lang="en-US" altLang="ko-KR" dirty="0"/>
              <a:t>, </a:t>
            </a:r>
            <a:r>
              <a:rPr lang="ko-KR" altLang="en-US" dirty="0"/>
              <a:t>활동으로 태운 칼로리</a:t>
            </a:r>
            <a:r>
              <a:rPr lang="en-US" altLang="ko-KR" dirty="0"/>
              <a:t>, </a:t>
            </a:r>
            <a:r>
              <a:rPr lang="ko-KR" altLang="en-US" dirty="0"/>
              <a:t>잠자는 시간 등이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유형은 초등학생과 그 학부모입니다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운영은 데이터 수집은 스마트 웨어러블을 통해 할 생각이고 </a:t>
            </a:r>
            <a:r>
              <a:rPr lang="en-US" altLang="ko-KR" dirty="0"/>
              <a:t>BMI </a:t>
            </a:r>
            <a:r>
              <a:rPr lang="ko-KR" altLang="en-US" dirty="0"/>
              <a:t>예측은 </a:t>
            </a:r>
            <a:r>
              <a:rPr lang="en-US" altLang="ko-KR" dirty="0"/>
              <a:t>AI </a:t>
            </a:r>
            <a:r>
              <a:rPr lang="ko-KR" altLang="en-US" dirty="0"/>
              <a:t>모델을 활용하고 사용자가 모델을 사용할 수 있게 연결하는 방법은 웹을 사용할 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8CF47-4B46-4A9C-A433-1CD228D78A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7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1</a:t>
            </a:r>
            <a:r>
              <a:rPr lang="ko-KR" altLang="en-US" dirty="0"/>
              <a:t>차 빌드 개요입니다</a:t>
            </a:r>
            <a:r>
              <a:rPr lang="en-US" altLang="ko-KR" dirty="0"/>
              <a:t>. </a:t>
            </a:r>
            <a:r>
              <a:rPr lang="ko-KR" altLang="en-US" dirty="0"/>
              <a:t>저희는 이 프로젝트에서 가장 난이도가 높은 </a:t>
            </a:r>
            <a:r>
              <a:rPr lang="en-US" altLang="ko-KR" dirty="0"/>
              <a:t>BMI </a:t>
            </a:r>
            <a:r>
              <a:rPr lang="ko-KR" altLang="en-US" dirty="0"/>
              <a:t>예측을 </a:t>
            </a:r>
            <a:r>
              <a:rPr lang="en-US" altLang="ko-KR" dirty="0"/>
              <a:t>1</a:t>
            </a:r>
            <a:r>
              <a:rPr lang="ko-KR" altLang="en-US" dirty="0"/>
              <a:t>차 빌드에 구현 하려고 계획했습니다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8CF47-4B46-4A9C-A433-1CD228D78A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0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BMI </a:t>
            </a:r>
            <a:r>
              <a:rPr lang="ko-KR" altLang="en-US" dirty="0"/>
              <a:t>예측을 위해 한 </a:t>
            </a:r>
            <a:r>
              <a:rPr lang="en-US" altLang="ko-KR" dirty="0"/>
              <a:t>Task </a:t>
            </a:r>
            <a:r>
              <a:rPr lang="ko-KR" altLang="en-US" dirty="0"/>
              <a:t>목록입니다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AI </a:t>
            </a:r>
            <a:r>
              <a:rPr lang="ko-KR" altLang="en-US" dirty="0"/>
              <a:t>모델은 보통 데이터 수집 </a:t>
            </a:r>
            <a:r>
              <a:rPr lang="en-US" altLang="ko-KR" dirty="0"/>
              <a:t>-&gt;</a:t>
            </a:r>
            <a:r>
              <a:rPr lang="ko-KR" altLang="en-US" dirty="0"/>
              <a:t> 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모델 학습 </a:t>
            </a:r>
            <a:r>
              <a:rPr lang="en-US" altLang="ko-KR" dirty="0"/>
              <a:t>-&gt; </a:t>
            </a:r>
            <a:r>
              <a:rPr lang="ko-KR" altLang="en-US" dirty="0"/>
              <a:t>모델 평가 순으로 이루어집니다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데이터를 얻을 기회가 생겨서 이 프로젝트를 기획했기 때문에 데이터 전처리부터 시작했습니다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 데이터 전처리가 두 가지인 이유는 모델 구현이 두 가지가 있는데 </a:t>
            </a:r>
            <a:r>
              <a:rPr lang="en-US" altLang="ko-KR" dirty="0"/>
              <a:t>DNN </a:t>
            </a:r>
            <a:r>
              <a:rPr lang="ko-KR" altLang="en-US" dirty="0"/>
              <a:t>과 </a:t>
            </a:r>
            <a:r>
              <a:rPr lang="en-US" altLang="ko-KR" dirty="0"/>
              <a:t>LSTM</a:t>
            </a:r>
            <a:r>
              <a:rPr lang="ko-KR" altLang="en-US" dirty="0"/>
              <a:t>에서 사용하는 데이터의 형태가 다르기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다음으로 </a:t>
            </a:r>
            <a:r>
              <a:rPr lang="en-US" altLang="ko-KR" dirty="0"/>
              <a:t>DNN</a:t>
            </a:r>
            <a:r>
              <a:rPr lang="ko-KR" altLang="en-US" dirty="0"/>
              <a:t>과 </a:t>
            </a:r>
            <a:r>
              <a:rPr lang="en-US" altLang="ko-KR" dirty="0"/>
              <a:t>LSTM </a:t>
            </a:r>
            <a:r>
              <a:rPr lang="ko-KR" altLang="en-US" dirty="0"/>
              <a:t>두 가지 방향으로 시도했는데 </a:t>
            </a:r>
            <a:r>
              <a:rPr lang="en-US" altLang="ko-KR" dirty="0"/>
              <a:t>DNN</a:t>
            </a:r>
            <a:r>
              <a:rPr lang="ko-KR" altLang="en-US" dirty="0"/>
              <a:t>은 구현에 성공했고 </a:t>
            </a:r>
            <a:r>
              <a:rPr lang="en-US" altLang="ko-KR" dirty="0"/>
              <a:t>LSTM</a:t>
            </a:r>
            <a:r>
              <a:rPr lang="ko-KR" altLang="en-US" dirty="0"/>
              <a:t>은 거의 다 했는데 데이터 불균형을 맞추는 부분이 아직 덜 완성되었습니다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데이터 시각화는 발표를 위해서 예측이 어떤 식으로 진행되고 있는지를 구현 한 것이고요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코드는 이 딥러닝 모델들과 </a:t>
            </a:r>
            <a:r>
              <a:rPr lang="ko-KR" altLang="en-US" dirty="0" err="1"/>
              <a:t>머신러닝</a:t>
            </a:r>
            <a:r>
              <a:rPr lang="ko-KR" altLang="en-US" dirty="0"/>
              <a:t> 코드들의 정확도를 비교하기 위해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8CF47-4B46-4A9C-A433-1CD228D78A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79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기타 </a:t>
            </a:r>
            <a:r>
              <a:rPr lang="ko-KR" altLang="en-US" dirty="0" err="1"/>
              <a:t>사항중에</a:t>
            </a:r>
            <a:r>
              <a:rPr lang="ko-KR" altLang="en-US" dirty="0"/>
              <a:t> 개발 중 문제점입니다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수집한 데이터를 </a:t>
            </a:r>
            <a:r>
              <a:rPr lang="en-US" altLang="ko-KR" dirty="0"/>
              <a:t>1</a:t>
            </a:r>
            <a:r>
              <a:rPr lang="ko-KR" altLang="en-US" dirty="0"/>
              <a:t>일차와 </a:t>
            </a:r>
            <a:r>
              <a:rPr lang="en-US" altLang="ko-KR" dirty="0"/>
              <a:t>14</a:t>
            </a:r>
            <a:r>
              <a:rPr lang="ko-KR" altLang="en-US" dirty="0"/>
              <a:t>일차를 비교하여 라벨링을 진행했는데 몸무게를 유지한 친구들이 </a:t>
            </a:r>
            <a:r>
              <a:rPr lang="ko-KR" altLang="en-US" dirty="0" err="1"/>
              <a:t>대부분이였고</a:t>
            </a:r>
            <a:r>
              <a:rPr lang="ko-KR" altLang="en-US" dirty="0"/>
              <a:t> 증가한 친구와 감소한 친구들은 극소수였습니다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loss</a:t>
            </a:r>
            <a:r>
              <a:rPr lang="ko-KR" altLang="en-US" dirty="0"/>
              <a:t>를 뽑아 봤는데 과적합이 일어났습니다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8CF47-4B46-4A9C-A433-1CD228D78A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2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692652"/>
            <a:ext cx="9906000" cy="2860675"/>
          </a:xfrm>
          <a:custGeom>
            <a:avLst/>
            <a:gdLst/>
            <a:ahLst/>
            <a:cxnLst/>
            <a:rect l="l" t="t" r="r" b="b"/>
            <a:pathLst>
              <a:path w="9906000" h="2860675">
                <a:moveTo>
                  <a:pt x="9906000" y="0"/>
                </a:moveTo>
                <a:lnTo>
                  <a:pt x="0" y="0"/>
                </a:lnTo>
                <a:lnTo>
                  <a:pt x="0" y="2860548"/>
                </a:lnTo>
                <a:lnTo>
                  <a:pt x="9906000" y="2860548"/>
                </a:lnTo>
                <a:lnTo>
                  <a:pt x="9906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7537" y="1838070"/>
            <a:ext cx="8370925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8976"/>
            <a:ext cx="9906000" cy="6408420"/>
          </a:xfrm>
          <a:custGeom>
            <a:avLst/>
            <a:gdLst/>
            <a:ahLst/>
            <a:cxnLst/>
            <a:rect l="l" t="t" r="r" b="b"/>
            <a:pathLst>
              <a:path w="9906000" h="6408420">
                <a:moveTo>
                  <a:pt x="9906000" y="0"/>
                </a:moveTo>
                <a:lnTo>
                  <a:pt x="0" y="0"/>
                </a:lnTo>
                <a:lnTo>
                  <a:pt x="0" y="6408420"/>
                </a:lnTo>
                <a:lnTo>
                  <a:pt x="9906000" y="6408420"/>
                </a:lnTo>
                <a:lnTo>
                  <a:pt x="9906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8976"/>
            <a:ext cx="9906000" cy="1152525"/>
          </a:xfrm>
          <a:custGeom>
            <a:avLst/>
            <a:gdLst/>
            <a:ahLst/>
            <a:cxnLst/>
            <a:rect l="l" t="t" r="r" b="b"/>
            <a:pathLst>
              <a:path w="9906000" h="1152525">
                <a:moveTo>
                  <a:pt x="9906000" y="0"/>
                </a:moveTo>
                <a:lnTo>
                  <a:pt x="0" y="0"/>
                </a:lnTo>
                <a:lnTo>
                  <a:pt x="0" y="1152144"/>
                </a:lnTo>
                <a:lnTo>
                  <a:pt x="9906000" y="1152144"/>
                </a:lnTo>
                <a:lnTo>
                  <a:pt x="9906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5977" y="538734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4" h="399415">
                <a:moveTo>
                  <a:pt x="0" y="66293"/>
                </a:moveTo>
                <a:lnTo>
                  <a:pt x="5209" y="40505"/>
                </a:lnTo>
                <a:lnTo>
                  <a:pt x="19416" y="19430"/>
                </a:lnTo>
                <a:lnTo>
                  <a:pt x="40488" y="5214"/>
                </a:lnTo>
                <a:lnTo>
                  <a:pt x="66293" y="0"/>
                </a:lnTo>
                <a:lnTo>
                  <a:pt x="331469" y="0"/>
                </a:lnTo>
                <a:lnTo>
                  <a:pt x="357275" y="5214"/>
                </a:lnTo>
                <a:lnTo>
                  <a:pt x="378347" y="19430"/>
                </a:lnTo>
                <a:lnTo>
                  <a:pt x="392554" y="40505"/>
                </a:lnTo>
                <a:lnTo>
                  <a:pt x="397763" y="66293"/>
                </a:lnTo>
                <a:lnTo>
                  <a:pt x="397763" y="332993"/>
                </a:lnTo>
                <a:lnTo>
                  <a:pt x="392554" y="358782"/>
                </a:lnTo>
                <a:lnTo>
                  <a:pt x="378347" y="379856"/>
                </a:lnTo>
                <a:lnTo>
                  <a:pt x="357275" y="394073"/>
                </a:lnTo>
                <a:lnTo>
                  <a:pt x="331469" y="399288"/>
                </a:lnTo>
                <a:lnTo>
                  <a:pt x="66293" y="399288"/>
                </a:lnTo>
                <a:lnTo>
                  <a:pt x="40488" y="394073"/>
                </a:lnTo>
                <a:lnTo>
                  <a:pt x="19416" y="379857"/>
                </a:lnTo>
                <a:lnTo>
                  <a:pt x="5209" y="358782"/>
                </a:lnTo>
                <a:lnTo>
                  <a:pt x="0" y="332993"/>
                </a:lnTo>
                <a:lnTo>
                  <a:pt x="0" y="66293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3675" y="2867405"/>
            <a:ext cx="2898648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0288" y="1899983"/>
            <a:ext cx="8634730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97593" y="6419741"/>
            <a:ext cx="16065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67537" y="1565108"/>
            <a:ext cx="837092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03115" algn="l"/>
              </a:tabLst>
            </a:pPr>
            <a:r>
              <a:rPr lang="ko-KR" altLang="en-US" sz="4000" dirty="0">
                <a:latin typeface="UKIJ CJK"/>
                <a:cs typeface="UKIJ CJK"/>
              </a:rPr>
              <a:t>인공지능을 이용한 </a:t>
            </a:r>
            <a:br>
              <a:rPr lang="en-US" altLang="ko-KR" sz="4000" dirty="0">
                <a:latin typeface="UKIJ CJK"/>
                <a:cs typeface="UKIJ CJK"/>
              </a:rPr>
            </a:br>
            <a:r>
              <a:rPr lang="ko-KR" altLang="en-US" sz="4000" dirty="0">
                <a:latin typeface="UKIJ CJK"/>
                <a:cs typeface="UKIJ CJK"/>
              </a:rPr>
              <a:t>성장기 청소년의 </a:t>
            </a:r>
            <a:r>
              <a:rPr lang="en-US" altLang="ko-KR" sz="4000" spc="-40" dirty="0"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r>
              <a:rPr lang="en-US" altLang="ko-KR" sz="4000" spc="-40" dirty="0">
                <a:latin typeface="UKIJ CJK"/>
                <a:cs typeface="UKIJ CJK"/>
              </a:rPr>
              <a:t> </a:t>
            </a:r>
            <a:r>
              <a:rPr lang="ko-KR" altLang="en-US" sz="4000" dirty="0">
                <a:latin typeface="UKIJ CJK"/>
                <a:cs typeface="UKIJ CJK"/>
              </a:rPr>
              <a:t>예측</a:t>
            </a:r>
            <a:r>
              <a:rPr lang="ko-KR" altLang="en-US" sz="4000" spc="370" dirty="0">
                <a:latin typeface="UKIJ CJK"/>
                <a:cs typeface="UKIJ CJK"/>
              </a:rPr>
              <a:t> </a:t>
            </a:r>
            <a:r>
              <a:rPr lang="ko-KR" altLang="en-US" sz="4000" dirty="0">
                <a:latin typeface="UKIJ CJK"/>
                <a:cs typeface="UKIJ CJK"/>
              </a:rPr>
              <a:t>플랫폼</a:t>
            </a:r>
            <a:endParaRPr sz="4000" spc="-75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194" y="3962400"/>
            <a:ext cx="4076606" cy="1330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8575" algn="l"/>
                <a:tab pos="2585085" algn="l"/>
              </a:tabLst>
            </a:pPr>
            <a:r>
              <a:rPr lang="ko-KR" altLang="en-US" sz="2800" b="1" spc="220" dirty="0">
                <a:solidFill>
                  <a:srgbClr val="FFFFFF"/>
                </a:solidFill>
                <a:latin typeface="+mj-ea"/>
                <a:ea typeface="+mj-ea"/>
                <a:cs typeface="Noto Sans CJK HK"/>
              </a:rPr>
              <a:t>팀 </a:t>
            </a:r>
            <a:r>
              <a:rPr lang="en-US" altLang="ko-KR" sz="2800" b="1" spc="220" dirty="0">
                <a:solidFill>
                  <a:srgbClr val="FFFFFF"/>
                </a:solidFill>
                <a:latin typeface="+mj-ea"/>
                <a:ea typeface="+mj-ea"/>
                <a:cs typeface="Noto Sans CJK HK"/>
              </a:rPr>
              <a:t>: </a:t>
            </a:r>
            <a:r>
              <a:rPr lang="ko-KR" altLang="en-US" sz="2800" b="1" spc="220" dirty="0" err="1">
                <a:solidFill>
                  <a:srgbClr val="FFFFFF"/>
                </a:solidFill>
                <a:latin typeface="+mj-ea"/>
                <a:ea typeface="+mj-ea"/>
                <a:cs typeface="Noto Sans CJK HK"/>
              </a:rPr>
              <a:t>스패로우</a:t>
            </a:r>
            <a:endParaRPr lang="en-US" altLang="ko-KR" sz="2800" b="1" spc="220" dirty="0">
              <a:solidFill>
                <a:srgbClr val="FFFFFF"/>
              </a:solidFill>
              <a:latin typeface="+mj-ea"/>
              <a:ea typeface="+mj-ea"/>
              <a:cs typeface="Noto Sans CJK HK"/>
            </a:endParaRPr>
          </a:p>
          <a:p>
            <a:pPr marL="12700">
              <a:spcBef>
                <a:spcPts val="95"/>
              </a:spcBef>
              <a:tabLst>
                <a:tab pos="1298575" algn="l"/>
                <a:tab pos="2585085" algn="l"/>
              </a:tabLst>
            </a:pPr>
            <a:endParaRPr lang="en-US" altLang="ko-KR" sz="2800" b="1" spc="220" dirty="0">
              <a:solidFill>
                <a:srgbClr val="FFFFFF"/>
              </a:solidFill>
              <a:latin typeface="+mj-ea"/>
              <a:ea typeface="+mj-ea"/>
              <a:cs typeface="Noto Sans CJK HK"/>
            </a:endParaRPr>
          </a:p>
          <a:p>
            <a:pPr marL="12700">
              <a:spcBef>
                <a:spcPts val="95"/>
              </a:spcBef>
              <a:tabLst>
                <a:tab pos="1298575" algn="l"/>
                <a:tab pos="2585085" algn="l"/>
              </a:tabLst>
            </a:pPr>
            <a:r>
              <a:rPr lang="ko-KR" altLang="en-US" sz="2800" b="1" spc="220" dirty="0">
                <a:solidFill>
                  <a:srgbClr val="FFFFFF"/>
                </a:solidFill>
                <a:latin typeface="+mj-ea"/>
                <a:ea typeface="+mj-ea"/>
                <a:cs typeface="Noto Sans CJK HK"/>
              </a:rPr>
              <a:t>정재민</a:t>
            </a:r>
            <a:r>
              <a:rPr lang="en-US" altLang="ko-KR" sz="2800" b="1" spc="220" dirty="0">
                <a:solidFill>
                  <a:srgbClr val="FFFFFF"/>
                </a:solidFill>
                <a:latin typeface="+mj-ea"/>
                <a:ea typeface="+mj-ea"/>
                <a:cs typeface="Noto Sans CJK HK"/>
              </a:rPr>
              <a:t>, </a:t>
            </a:r>
            <a:r>
              <a:rPr sz="2800" b="1" spc="220" dirty="0" err="1">
                <a:solidFill>
                  <a:srgbClr val="FFFFFF"/>
                </a:solidFill>
                <a:latin typeface="+mj-ea"/>
                <a:ea typeface="+mj-ea"/>
                <a:cs typeface="Noto Sans CJK HK"/>
              </a:rPr>
              <a:t>노민성</a:t>
            </a:r>
            <a:r>
              <a:rPr lang="en-US" sz="2800" b="1" spc="-180" dirty="0">
                <a:solidFill>
                  <a:srgbClr val="FFFFFF"/>
                </a:solidFill>
                <a:latin typeface="+mj-ea"/>
                <a:ea typeface="+mj-ea"/>
                <a:cs typeface="Noto Sans CJK HK"/>
              </a:rPr>
              <a:t>, </a:t>
            </a:r>
            <a:r>
              <a:rPr sz="2800" b="1" spc="220" dirty="0">
                <a:solidFill>
                  <a:srgbClr val="FFFFFF"/>
                </a:solidFill>
                <a:latin typeface="+mj-ea"/>
                <a:ea typeface="+mj-ea"/>
                <a:cs typeface="Noto Sans CJK HK"/>
              </a:rPr>
              <a:t>이인</a:t>
            </a:r>
            <a:r>
              <a:rPr sz="2800" b="1" spc="215" dirty="0">
                <a:solidFill>
                  <a:srgbClr val="FFFFFF"/>
                </a:solidFill>
                <a:latin typeface="+mj-ea"/>
                <a:ea typeface="+mj-ea"/>
                <a:cs typeface="Noto Sans CJK HK"/>
              </a:rPr>
              <a:t>규</a:t>
            </a:r>
            <a:endParaRPr lang="en-US" sz="2800" b="1" spc="-180" dirty="0">
              <a:solidFill>
                <a:srgbClr val="FFFFFF"/>
              </a:solidFill>
              <a:latin typeface="+mj-ea"/>
              <a:ea typeface="+mj-ea"/>
              <a:cs typeface="Noto Sans CJK H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88976"/>
            <a:ext cx="1568450" cy="6480175"/>
          </a:xfrm>
          <a:custGeom>
            <a:avLst/>
            <a:gdLst/>
            <a:ahLst/>
            <a:cxnLst/>
            <a:rect l="l" t="t" r="r" b="b"/>
            <a:pathLst>
              <a:path w="1568450" h="6480175">
                <a:moveTo>
                  <a:pt x="1568196" y="0"/>
                </a:moveTo>
                <a:lnTo>
                  <a:pt x="0" y="0"/>
                </a:lnTo>
                <a:lnTo>
                  <a:pt x="0" y="6480048"/>
                </a:lnTo>
                <a:lnTo>
                  <a:pt x="1568196" y="6480048"/>
                </a:lnTo>
                <a:lnTo>
                  <a:pt x="1568196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63598" y="471043"/>
            <a:ext cx="2176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5" dirty="0">
                <a:solidFill>
                  <a:srgbClr val="000000"/>
                </a:solidFill>
              </a:rPr>
              <a:t>CONTENTS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819400" y="1752600"/>
            <a:ext cx="38252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3700" algn="l"/>
              </a:tabLst>
            </a:pPr>
            <a:r>
              <a:rPr sz="2400" b="1" spc="190" dirty="0" err="1">
                <a:latin typeface="+mn-ea"/>
                <a:cs typeface="Noto Sans CJK HK"/>
              </a:rPr>
              <a:t>시스템</a:t>
            </a:r>
            <a:r>
              <a:rPr sz="2400" b="1" spc="290" dirty="0">
                <a:latin typeface="+mn-ea"/>
                <a:cs typeface="Noto Sans CJK HK"/>
              </a:rPr>
              <a:t> </a:t>
            </a:r>
            <a:r>
              <a:rPr sz="2400" b="1" spc="190" dirty="0" err="1">
                <a:latin typeface="+mn-ea"/>
                <a:cs typeface="Noto Sans CJK HK"/>
              </a:rPr>
              <a:t>개요</a:t>
            </a:r>
            <a:endParaRPr sz="2400" dirty="0">
              <a:latin typeface="+mn-ea"/>
              <a:cs typeface="Noto Sans CJK H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6311" y="1811598"/>
            <a:ext cx="166370" cy="264160"/>
          </a:xfrm>
          <a:custGeom>
            <a:avLst/>
            <a:gdLst/>
            <a:ahLst/>
            <a:cxnLst/>
            <a:rect l="l" t="t" r="r" b="b"/>
            <a:pathLst>
              <a:path w="166369" h="264160">
                <a:moveTo>
                  <a:pt x="166116" y="0"/>
                </a:moveTo>
                <a:lnTo>
                  <a:pt x="0" y="0"/>
                </a:lnTo>
                <a:lnTo>
                  <a:pt x="0" y="263651"/>
                </a:lnTo>
                <a:lnTo>
                  <a:pt x="166116" y="263651"/>
                </a:lnTo>
                <a:lnTo>
                  <a:pt x="16611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5455" y="2877242"/>
            <a:ext cx="166370" cy="264160"/>
          </a:xfrm>
          <a:custGeom>
            <a:avLst/>
            <a:gdLst/>
            <a:ahLst/>
            <a:cxnLst/>
            <a:rect l="l" t="t" r="r" b="b"/>
            <a:pathLst>
              <a:path w="166369" h="264160">
                <a:moveTo>
                  <a:pt x="166116" y="0"/>
                </a:moveTo>
                <a:lnTo>
                  <a:pt x="0" y="0"/>
                </a:lnTo>
                <a:lnTo>
                  <a:pt x="0" y="263651"/>
                </a:lnTo>
                <a:lnTo>
                  <a:pt x="166116" y="263651"/>
                </a:lnTo>
                <a:lnTo>
                  <a:pt x="16611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05455" y="3932171"/>
            <a:ext cx="166370" cy="264160"/>
          </a:xfrm>
          <a:custGeom>
            <a:avLst/>
            <a:gdLst/>
            <a:ahLst/>
            <a:cxnLst/>
            <a:rect l="l" t="t" r="r" b="b"/>
            <a:pathLst>
              <a:path w="166369" h="264160">
                <a:moveTo>
                  <a:pt x="166116" y="0"/>
                </a:moveTo>
                <a:lnTo>
                  <a:pt x="0" y="0"/>
                </a:lnTo>
                <a:lnTo>
                  <a:pt x="0" y="263651"/>
                </a:lnTo>
                <a:lnTo>
                  <a:pt x="166116" y="263651"/>
                </a:lnTo>
                <a:lnTo>
                  <a:pt x="16611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5455" y="4989358"/>
            <a:ext cx="166370" cy="264160"/>
          </a:xfrm>
          <a:custGeom>
            <a:avLst/>
            <a:gdLst/>
            <a:ahLst/>
            <a:cxnLst/>
            <a:rect l="l" t="t" r="r" b="b"/>
            <a:pathLst>
              <a:path w="166369" h="264160">
                <a:moveTo>
                  <a:pt x="166116" y="0"/>
                </a:moveTo>
                <a:lnTo>
                  <a:pt x="0" y="0"/>
                </a:lnTo>
                <a:lnTo>
                  <a:pt x="0" y="263652"/>
                </a:lnTo>
                <a:lnTo>
                  <a:pt x="166116" y="263652"/>
                </a:lnTo>
                <a:lnTo>
                  <a:pt x="16611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2D0D0F73-51BB-650B-EFAE-8A394F9429CC}"/>
              </a:ext>
            </a:extLst>
          </p:cNvPr>
          <p:cNvSpPr txBox="1"/>
          <p:nvPr/>
        </p:nvSpPr>
        <p:spPr>
          <a:xfrm>
            <a:off x="2819400" y="2818244"/>
            <a:ext cx="38252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lang="en-US" sz="2400" b="1" spc="190" dirty="0">
                <a:latin typeface="+mn-ea"/>
                <a:cs typeface="Noto Sans CJK HK"/>
              </a:rPr>
              <a:t>2. 1</a:t>
            </a:r>
            <a:r>
              <a:rPr lang="ko-KR" altLang="en-US" sz="2400" b="1" spc="190" dirty="0">
                <a:latin typeface="+mn-ea"/>
                <a:cs typeface="Noto Sans CJK HK"/>
              </a:rPr>
              <a:t>차 빌드 개요</a:t>
            </a:r>
            <a:endParaRPr sz="2400" dirty="0">
              <a:latin typeface="+mn-ea"/>
              <a:cs typeface="Noto Sans CJK HK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3BE2CEC-CB74-4969-505D-A12B59298C0B}"/>
              </a:ext>
            </a:extLst>
          </p:cNvPr>
          <p:cNvSpPr txBox="1"/>
          <p:nvPr/>
        </p:nvSpPr>
        <p:spPr>
          <a:xfrm>
            <a:off x="2819400" y="3873173"/>
            <a:ext cx="419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lang="en-US" sz="2400" b="1" spc="190" dirty="0">
                <a:latin typeface="+mn-ea"/>
                <a:cs typeface="Noto Sans CJK HK"/>
              </a:rPr>
              <a:t>3. </a:t>
            </a:r>
            <a:r>
              <a:rPr lang="ko-KR" altLang="en-US" sz="2400" b="1" spc="190" dirty="0">
                <a:latin typeface="+mn-ea"/>
                <a:cs typeface="Noto Sans CJK HK"/>
              </a:rPr>
              <a:t>태스크 목록과 개발 환경</a:t>
            </a:r>
            <a:endParaRPr sz="2400" dirty="0">
              <a:latin typeface="+mn-ea"/>
              <a:cs typeface="Noto Sans CJK HK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B3286F25-B5AE-4323-4317-2A6B3D346F76}"/>
              </a:ext>
            </a:extLst>
          </p:cNvPr>
          <p:cNvSpPr txBox="1"/>
          <p:nvPr/>
        </p:nvSpPr>
        <p:spPr>
          <a:xfrm>
            <a:off x="2819400" y="4930360"/>
            <a:ext cx="38252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lang="en-US" sz="2400" b="1" spc="190" dirty="0">
                <a:latin typeface="+mn-ea"/>
                <a:cs typeface="Noto Sans CJK HK"/>
              </a:rPr>
              <a:t>4. </a:t>
            </a:r>
            <a:r>
              <a:rPr lang="ko-KR" altLang="en-US" sz="2400" b="1" spc="190" dirty="0">
                <a:latin typeface="+mn-ea"/>
                <a:cs typeface="Noto Sans CJK HK"/>
              </a:rPr>
              <a:t>기타 사항</a:t>
            </a:r>
            <a:endParaRPr sz="2400" dirty="0">
              <a:latin typeface="+mn-ea"/>
              <a:cs typeface="Noto Sans CJK HK"/>
            </a:endParaRPr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A8B46F50-1B70-D658-D661-E2C9DDB54A28}"/>
              </a:ext>
            </a:extLst>
          </p:cNvPr>
          <p:cNvSpPr/>
          <p:nvPr/>
        </p:nvSpPr>
        <p:spPr>
          <a:xfrm>
            <a:off x="2505455" y="6046545"/>
            <a:ext cx="166370" cy="264160"/>
          </a:xfrm>
          <a:custGeom>
            <a:avLst/>
            <a:gdLst/>
            <a:ahLst/>
            <a:cxnLst/>
            <a:rect l="l" t="t" r="r" b="b"/>
            <a:pathLst>
              <a:path w="166369" h="264160">
                <a:moveTo>
                  <a:pt x="166116" y="0"/>
                </a:moveTo>
                <a:lnTo>
                  <a:pt x="0" y="0"/>
                </a:lnTo>
                <a:lnTo>
                  <a:pt x="0" y="263652"/>
                </a:lnTo>
                <a:lnTo>
                  <a:pt x="166116" y="263652"/>
                </a:lnTo>
                <a:lnTo>
                  <a:pt x="16611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36ED859-63A5-C232-13BA-D7D28B7FCC08}"/>
              </a:ext>
            </a:extLst>
          </p:cNvPr>
          <p:cNvSpPr txBox="1"/>
          <p:nvPr/>
        </p:nvSpPr>
        <p:spPr>
          <a:xfrm>
            <a:off x="2819400" y="5987547"/>
            <a:ext cx="38252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lang="en-US" sz="2400" b="1" spc="190" dirty="0">
                <a:latin typeface="+mn-ea"/>
                <a:cs typeface="Noto Sans CJK HK"/>
              </a:rPr>
              <a:t>5. </a:t>
            </a:r>
            <a:r>
              <a:rPr lang="ko-KR" altLang="en-US" sz="2400" b="1" spc="190" dirty="0">
                <a:latin typeface="+mn-ea"/>
                <a:cs typeface="Noto Sans CJK HK"/>
              </a:rPr>
              <a:t>모델 시현</a:t>
            </a:r>
            <a:endParaRPr sz="2400" dirty="0">
              <a:latin typeface="+mn-ea"/>
              <a:cs typeface="Noto Sans CJK H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525" y="440182"/>
            <a:ext cx="2598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3685" algn="l"/>
              </a:tabLst>
            </a:pPr>
            <a:r>
              <a:rPr sz="3600" spc="285" dirty="0">
                <a:latin typeface="+mj-ea"/>
              </a:rPr>
              <a:t>시스템	개요</a:t>
            </a:r>
            <a:endParaRPr sz="3600" dirty="0">
              <a:latin typeface="+mj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1371600"/>
            <a:ext cx="9601200" cy="530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</a:pPr>
            <a:r>
              <a:rPr lang="ko-KR" altLang="en-US" sz="3000" b="1" spc="100" dirty="0">
                <a:latin typeface="UKIJ CJK"/>
                <a:cs typeface="UKIJ CJK"/>
              </a:rPr>
              <a:t>인공지능을 이용한 성장기 청소년의 </a:t>
            </a:r>
            <a:r>
              <a:rPr lang="en-US" altLang="ko-KR" sz="3000" b="1" spc="100" dirty="0">
                <a:latin typeface="UKIJ CJK"/>
                <a:cs typeface="UKIJ CJK"/>
              </a:rPr>
              <a:t>BMI </a:t>
            </a:r>
            <a:r>
              <a:rPr lang="ko-KR" altLang="en-US" sz="3000" b="1" spc="100" dirty="0">
                <a:latin typeface="UKIJ CJK"/>
                <a:cs typeface="UKIJ CJK"/>
              </a:rPr>
              <a:t>예측 플랫폼</a:t>
            </a:r>
            <a:endParaRPr lang="en-US" altLang="ko-KR" sz="3000" b="1" spc="1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</a:pPr>
            <a:endParaRPr lang="en-US" altLang="ko-KR" sz="2000" spc="100" dirty="0">
              <a:latin typeface="UKIJ CJK"/>
              <a:cs typeface="UKIJ CJK"/>
            </a:endParaRPr>
          </a:p>
          <a:p>
            <a:pPr marL="469900" indent="-457200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  <a:buFont typeface="+mj-lt"/>
              <a:buAutoNum type="arabicPeriod"/>
            </a:pPr>
            <a:r>
              <a:rPr lang="ko-KR" altLang="en-US" sz="2500" b="1" spc="100" dirty="0">
                <a:latin typeface="Noto Sans CJK HK"/>
                <a:cs typeface="UKIJ CJK"/>
              </a:rPr>
              <a:t>설명</a:t>
            </a:r>
            <a:endParaRPr lang="en-US" altLang="ko-KR" sz="2500" spc="100" dirty="0">
              <a:latin typeface="UKIJ CJK"/>
              <a:cs typeface="UKIJ CJK"/>
            </a:endParaRPr>
          </a:p>
          <a:p>
            <a:pPr marL="812800" lvl="1" indent="-342900">
              <a:spcBef>
                <a:spcPts val="13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latin typeface="UKIJ CJK"/>
                <a:cs typeface="UKIJ CJK"/>
              </a:rPr>
              <a:t>초등학생들의 </a:t>
            </a:r>
            <a:r>
              <a:rPr lang="ko-KR" altLang="en-US" sz="2000" b="1" spc="100" dirty="0">
                <a:solidFill>
                  <a:srgbClr val="0070C0"/>
                </a:solidFill>
                <a:latin typeface="UKIJ CJK"/>
                <a:cs typeface="UKIJ CJK"/>
              </a:rPr>
              <a:t>생활 습관 데이터를 인공지능 </a:t>
            </a:r>
            <a:r>
              <a:rPr lang="ko-KR" altLang="en-US" sz="2000" spc="100" dirty="0">
                <a:latin typeface="UKIJ CJK"/>
                <a:cs typeface="UKIJ CJK"/>
              </a:rPr>
              <a:t>모델에 적용 후 </a:t>
            </a:r>
            <a:r>
              <a:rPr lang="en-US" altLang="ko-KR" sz="2000" b="1" spc="100" dirty="0">
                <a:solidFill>
                  <a:srgbClr val="0070C0"/>
                </a:solidFill>
                <a:latin typeface="Arial"/>
                <a:cs typeface="Arial"/>
              </a:rPr>
              <a:t>BMI</a:t>
            </a:r>
            <a:r>
              <a:rPr lang="ko-KR" altLang="en-US" sz="2000" b="1" spc="100" dirty="0">
                <a:solidFill>
                  <a:srgbClr val="0070C0"/>
                </a:solidFill>
                <a:latin typeface="UKIJ CJK"/>
                <a:cs typeface="UKIJ CJK"/>
              </a:rPr>
              <a:t>를 예측</a:t>
            </a:r>
            <a:endParaRPr lang="en-US" altLang="ko-KR" sz="2000" spc="100" dirty="0">
              <a:latin typeface="UKIJ CJK"/>
              <a:cs typeface="UKIJ CJK"/>
            </a:endParaRPr>
          </a:p>
          <a:p>
            <a:pPr marL="812800" lvl="1" indent="-342900">
              <a:spcBef>
                <a:spcPts val="13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latin typeface="UKIJ CJK"/>
                <a:cs typeface="UKIJ CJK"/>
              </a:rPr>
              <a:t>비만도에 영향을 주는 인자들을 파악 후  </a:t>
            </a:r>
            <a:r>
              <a:rPr lang="ko-KR" altLang="en-US" sz="2000" b="1" spc="100" dirty="0">
                <a:solidFill>
                  <a:srgbClr val="0070C0"/>
                </a:solidFill>
                <a:latin typeface="UKIJ CJK"/>
                <a:cs typeface="UKIJ CJK"/>
              </a:rPr>
              <a:t>건강 피드백</a:t>
            </a:r>
            <a:r>
              <a:rPr lang="ko-KR" altLang="en-US" sz="2000" spc="100" dirty="0">
                <a:latin typeface="UKIJ CJK"/>
                <a:cs typeface="UKIJ CJK"/>
              </a:rPr>
              <a:t>을</a:t>
            </a:r>
            <a:r>
              <a:rPr lang="ko-KR" altLang="en-US" sz="2000" b="1" spc="100" dirty="0">
                <a:solidFill>
                  <a:srgbClr val="0070C0"/>
                </a:solidFill>
                <a:latin typeface="UKIJ CJK"/>
                <a:cs typeface="UKIJ CJK"/>
              </a:rPr>
              <a:t> </a:t>
            </a:r>
            <a:r>
              <a:rPr lang="ko-KR" altLang="en-US" sz="2000" spc="100" dirty="0">
                <a:latin typeface="UKIJ CJK"/>
                <a:cs typeface="UKIJ CJK"/>
              </a:rPr>
              <a:t>제공하는 플랫폼 </a:t>
            </a:r>
            <a:endParaRPr lang="en-US" altLang="ko-KR" sz="2000" spc="100" dirty="0">
              <a:latin typeface="UKIJ CJK"/>
              <a:cs typeface="UKIJ CJK"/>
            </a:endParaRPr>
          </a:p>
          <a:p>
            <a:pPr marL="12700">
              <a:spcBef>
                <a:spcPts val="130"/>
              </a:spcBef>
              <a:spcAft>
                <a:spcPts val="130"/>
              </a:spcAft>
            </a:pPr>
            <a:endParaRPr lang="en-US" altLang="ko-KR" sz="2000" spc="100" dirty="0">
              <a:latin typeface="Noto Sans CJK HK"/>
              <a:cs typeface="Noto Sans CJK HK"/>
            </a:endParaRPr>
          </a:p>
          <a:p>
            <a:pPr marL="12700">
              <a:lnSpc>
                <a:spcPct val="150000"/>
              </a:lnSpc>
              <a:spcBef>
                <a:spcPts val="130"/>
              </a:spcBef>
              <a:spcAft>
                <a:spcPts val="300"/>
              </a:spcAft>
            </a:pPr>
            <a:r>
              <a:rPr lang="en-US" altLang="ko-KR" sz="2500" b="1" spc="100" dirty="0">
                <a:latin typeface="Noto Sans CJK HK"/>
                <a:cs typeface="Noto Sans CJK HK"/>
              </a:rPr>
              <a:t>2. </a:t>
            </a:r>
            <a:r>
              <a:rPr lang="ko-KR" altLang="en-US" sz="2500" b="1" spc="100" dirty="0">
                <a:latin typeface="Noto Sans CJK HK"/>
                <a:cs typeface="Noto Sans CJK HK"/>
              </a:rPr>
              <a:t>사용자 유형</a:t>
            </a:r>
            <a:endParaRPr lang="en-US" altLang="ko-KR" sz="2500" b="1" spc="100" dirty="0">
              <a:latin typeface="Noto Sans CJK HK"/>
              <a:cs typeface="Noto Sans CJK HK"/>
            </a:endParaRPr>
          </a:p>
          <a:p>
            <a:pPr marL="812800" lvl="1" indent="-342900">
              <a:spcBef>
                <a:spcPts val="13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latin typeface="Noto Sans CJK HK"/>
                <a:cs typeface="Noto Sans CJK HK"/>
              </a:rPr>
              <a:t>초등학생 및 학부모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</a:pPr>
            <a:endParaRPr lang="en-US" altLang="ko-KR" sz="2000" spc="100" dirty="0">
              <a:latin typeface="UKIJ CJK"/>
              <a:cs typeface="Noto Sans CJK HK"/>
            </a:endParaRPr>
          </a:p>
          <a:p>
            <a:pPr marL="12700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altLang="ko-KR" sz="2500" b="1" spc="100" dirty="0">
                <a:latin typeface="Noto Sans CJK HK"/>
                <a:cs typeface="Noto Sans CJK HK"/>
              </a:rPr>
              <a:t>3. </a:t>
            </a:r>
            <a:r>
              <a:rPr lang="ko-KR" altLang="en-US" sz="2500" b="1" spc="100" dirty="0">
                <a:latin typeface="Noto Sans CJK HK"/>
                <a:cs typeface="Noto Sans CJK HK"/>
              </a:rPr>
              <a:t>운영 개념</a:t>
            </a:r>
            <a:endParaRPr lang="en-US" altLang="ko-KR" sz="2000" spc="100" dirty="0">
              <a:latin typeface="UKIJ CJK"/>
              <a:cs typeface="Noto Sans CJK HK"/>
            </a:endParaRPr>
          </a:p>
          <a:p>
            <a:pPr marL="812800" lvl="1" indent="-342900">
              <a:spcBef>
                <a:spcPts val="13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latin typeface="Noto Sans CJK HK"/>
                <a:cs typeface="Noto Sans CJK HK"/>
              </a:rPr>
              <a:t>데이터 수집 </a:t>
            </a:r>
            <a:r>
              <a:rPr lang="en-US" altLang="ko-KR" sz="2000" spc="100" dirty="0">
                <a:latin typeface="Noto Sans CJK HK"/>
                <a:cs typeface="Noto Sans CJK HK"/>
              </a:rPr>
              <a:t>	– </a:t>
            </a:r>
            <a:r>
              <a:rPr lang="ko-KR" altLang="en-US" sz="2000" spc="100" dirty="0">
                <a:latin typeface="Noto Sans CJK HK"/>
                <a:cs typeface="Noto Sans CJK HK"/>
              </a:rPr>
              <a:t>스마트 웨어러블</a:t>
            </a:r>
            <a:endParaRPr lang="en-US" altLang="ko-KR" sz="2000" spc="100" dirty="0">
              <a:latin typeface="Noto Sans CJK HK"/>
              <a:cs typeface="Noto Sans CJK HK"/>
            </a:endParaRPr>
          </a:p>
          <a:p>
            <a:pPr marL="812800" lvl="1" indent="-342900">
              <a:spcBef>
                <a:spcPts val="13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en-US" altLang="ko-KR" sz="2000" spc="100" dirty="0">
                <a:latin typeface="UKIJ CJK"/>
                <a:cs typeface="Noto Sans CJK HK"/>
              </a:rPr>
              <a:t>BMI </a:t>
            </a:r>
            <a:r>
              <a:rPr lang="ko-KR" altLang="en-US" sz="2000" spc="100" dirty="0">
                <a:latin typeface="UKIJ CJK"/>
                <a:cs typeface="Noto Sans CJK HK"/>
              </a:rPr>
              <a:t>예측 </a:t>
            </a:r>
            <a:r>
              <a:rPr lang="en-US" altLang="ko-KR" sz="2000" spc="100" dirty="0">
                <a:latin typeface="UKIJ CJK"/>
                <a:cs typeface="Noto Sans CJK HK"/>
              </a:rPr>
              <a:t>	– AI </a:t>
            </a:r>
            <a:r>
              <a:rPr lang="ko-KR" altLang="en-US" sz="2000" spc="100" dirty="0">
                <a:latin typeface="UKIJ CJK"/>
                <a:cs typeface="Noto Sans CJK HK"/>
              </a:rPr>
              <a:t>모델</a:t>
            </a:r>
            <a:endParaRPr lang="en-US" altLang="ko-KR" sz="2000" spc="100" dirty="0">
              <a:latin typeface="UKIJ CJK"/>
              <a:cs typeface="Noto Sans CJK HK"/>
            </a:endParaRPr>
          </a:p>
          <a:p>
            <a:pPr marL="812800" lvl="1" indent="-342900">
              <a:spcBef>
                <a:spcPts val="13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latin typeface="UKIJ CJK"/>
                <a:cs typeface="Noto Sans CJK HK"/>
              </a:rPr>
              <a:t>사용자와 연결 </a:t>
            </a:r>
            <a:r>
              <a:rPr lang="en-US" altLang="ko-KR" sz="2000" spc="100" dirty="0">
                <a:latin typeface="UKIJ CJK"/>
                <a:cs typeface="Noto Sans CJK HK"/>
              </a:rPr>
              <a:t>	– </a:t>
            </a:r>
            <a:r>
              <a:rPr lang="ko-KR" altLang="en-US" sz="2000" spc="100" dirty="0">
                <a:latin typeface="UKIJ CJK"/>
                <a:cs typeface="Noto Sans CJK HK"/>
              </a:rPr>
              <a:t>웹</a:t>
            </a:r>
            <a:endParaRPr lang="en-US" altLang="ko-KR" sz="2000" spc="100" dirty="0">
              <a:latin typeface="UKIJ CJK"/>
              <a:cs typeface="Noto Sans CJK HK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ABBEFD8-85E3-6530-E9E9-B34A5F5D0025}"/>
              </a:ext>
            </a:extLst>
          </p:cNvPr>
          <p:cNvSpPr txBox="1"/>
          <p:nvPr/>
        </p:nvSpPr>
        <p:spPr>
          <a:xfrm>
            <a:off x="685800" y="563292"/>
            <a:ext cx="18517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78E712-2C1F-FB50-404F-5E150353A174}"/>
              </a:ext>
            </a:extLst>
          </p:cNvPr>
          <p:cNvSpPr/>
          <p:nvPr/>
        </p:nvSpPr>
        <p:spPr>
          <a:xfrm>
            <a:off x="2743200" y="3581400"/>
            <a:ext cx="1191986" cy="762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65325AD1-8F30-5044-B4AF-6DBFDE1C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7" y="2136230"/>
            <a:ext cx="4233707" cy="429247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525" y="440182"/>
            <a:ext cx="3360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3685" algn="l"/>
              </a:tabLst>
            </a:pPr>
            <a:r>
              <a:rPr lang="en-US" sz="3600" spc="285" dirty="0">
                <a:latin typeface="+mj-ea"/>
              </a:rPr>
              <a:t>1</a:t>
            </a:r>
            <a:r>
              <a:rPr lang="ko-KR" altLang="en-US" sz="3600" spc="285" dirty="0">
                <a:latin typeface="+mj-ea"/>
              </a:rPr>
              <a:t>차 빌드 개요</a:t>
            </a:r>
            <a:endParaRPr sz="3600" dirty="0">
              <a:latin typeface="+mj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1C2C49-42DD-1808-3D93-6542913670CA}"/>
              </a:ext>
            </a:extLst>
          </p:cNvPr>
          <p:cNvCxnSpPr/>
          <p:nvPr/>
        </p:nvCxnSpPr>
        <p:spPr>
          <a:xfrm>
            <a:off x="3913414" y="3924300"/>
            <a:ext cx="2057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1DA5CBA9-2EDB-5D39-E238-3497B48CF40B}"/>
              </a:ext>
            </a:extLst>
          </p:cNvPr>
          <p:cNvSpPr/>
          <p:nvPr/>
        </p:nvSpPr>
        <p:spPr>
          <a:xfrm>
            <a:off x="6172200" y="3276600"/>
            <a:ext cx="2514600" cy="129540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BMI </a:t>
            </a:r>
            <a:r>
              <a:rPr lang="ko-KR" altLang="en-US" dirty="0"/>
              <a:t>예측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A2E1E14B-D5A1-DF60-6242-91C3F24AB2D9}"/>
              </a:ext>
            </a:extLst>
          </p:cNvPr>
          <p:cNvSpPr txBox="1"/>
          <p:nvPr/>
        </p:nvSpPr>
        <p:spPr>
          <a:xfrm>
            <a:off x="685800" y="563292"/>
            <a:ext cx="18517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EFCF37C0-737F-439F-D6D1-2F6D7B38EF1C}"/>
              </a:ext>
            </a:extLst>
          </p:cNvPr>
          <p:cNvSpPr txBox="1"/>
          <p:nvPr/>
        </p:nvSpPr>
        <p:spPr>
          <a:xfrm>
            <a:off x="457200" y="1486945"/>
            <a:ext cx="393979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68589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525" y="440182"/>
            <a:ext cx="6180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3685" algn="l"/>
              </a:tabLst>
            </a:pPr>
            <a:r>
              <a:rPr lang="ko-KR" altLang="en-US" sz="3600" spc="285" dirty="0">
                <a:latin typeface="+mj-ea"/>
              </a:rPr>
              <a:t>태스크 목록과 개발 환경</a:t>
            </a:r>
            <a:endParaRPr sz="3600" dirty="0">
              <a:latin typeface="+mj-ea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65447FD-0E64-EF13-9BB4-9ACBD12F14D1}"/>
              </a:ext>
            </a:extLst>
          </p:cNvPr>
          <p:cNvSpPr txBox="1"/>
          <p:nvPr/>
        </p:nvSpPr>
        <p:spPr>
          <a:xfrm>
            <a:off x="685800" y="563292"/>
            <a:ext cx="18517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FC6A263-DEB0-7F66-D0C4-F1C04890C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67892"/>
              </p:ext>
            </p:extLst>
          </p:nvPr>
        </p:nvGraphicFramePr>
        <p:xfrm>
          <a:off x="991393" y="1676400"/>
          <a:ext cx="7923213" cy="2620582"/>
        </p:xfrm>
        <a:graphic>
          <a:graphicData uri="http://schemas.openxmlformats.org/drawingml/2006/table">
            <a:tbl>
              <a:tblPr/>
              <a:tblGrid>
                <a:gridCol w="1584642">
                  <a:extLst>
                    <a:ext uri="{9D8B030D-6E8A-4147-A177-3AD203B41FA5}">
                      <a16:colId xmlns:a16="http://schemas.microsoft.com/office/drawing/2014/main" val="1025743229"/>
                    </a:ext>
                  </a:extLst>
                </a:gridCol>
                <a:gridCol w="2366261">
                  <a:extLst>
                    <a:ext uri="{9D8B030D-6E8A-4147-A177-3AD203B41FA5}">
                      <a16:colId xmlns:a16="http://schemas.microsoft.com/office/drawing/2014/main" val="2991459051"/>
                    </a:ext>
                  </a:extLst>
                </a:gridCol>
                <a:gridCol w="803024">
                  <a:extLst>
                    <a:ext uri="{9D8B030D-6E8A-4147-A177-3AD203B41FA5}">
                      <a16:colId xmlns:a16="http://schemas.microsoft.com/office/drawing/2014/main" val="3824644465"/>
                    </a:ext>
                  </a:extLst>
                </a:gridCol>
                <a:gridCol w="1188482">
                  <a:extLst>
                    <a:ext uri="{9D8B030D-6E8A-4147-A177-3AD203B41FA5}">
                      <a16:colId xmlns:a16="http://schemas.microsoft.com/office/drawing/2014/main" val="108890987"/>
                    </a:ext>
                  </a:extLst>
                </a:gridCol>
                <a:gridCol w="1188482">
                  <a:extLst>
                    <a:ext uri="{9D8B030D-6E8A-4147-A177-3AD203B41FA5}">
                      <a16:colId xmlns:a16="http://schemas.microsoft.com/office/drawing/2014/main" val="3309296895"/>
                    </a:ext>
                  </a:extLst>
                </a:gridCol>
                <a:gridCol w="792322">
                  <a:extLst>
                    <a:ext uri="{9D8B030D-6E8A-4147-A177-3AD203B41FA5}">
                      <a16:colId xmlns:a16="http://schemas.microsoft.com/office/drawing/2014/main" val="4246472312"/>
                    </a:ext>
                  </a:extLst>
                </a:gridCol>
              </a:tblGrid>
              <a:tr h="3497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Task No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Task Name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소요일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완료 여부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8772"/>
                  </a:ext>
                </a:extLst>
              </a:tr>
              <a:tr h="3497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FR1.01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전처리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정재민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10738"/>
                  </a:ext>
                </a:extLst>
              </a:tr>
              <a:tr h="3638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FR1.02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시계열 데이터 전처리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노민성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354596"/>
                  </a:ext>
                </a:extLst>
              </a:tr>
              <a:tr h="3638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FR1.03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DNN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코드 구현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이인규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937715"/>
                  </a:ext>
                </a:extLst>
              </a:tr>
              <a:tr h="3638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FR1.04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LSTM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코드 구현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노민성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36315"/>
                  </a:ext>
                </a:extLst>
              </a:tr>
              <a:tr h="3497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FR1.05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시각화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이인규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767557"/>
                  </a:ext>
                </a:extLst>
              </a:tr>
              <a:tr h="349725"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FR1.06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머신러닝 코드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정재민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58288"/>
                  </a:ext>
                </a:extLst>
              </a:tr>
            </a:tbl>
          </a:graphicData>
        </a:graphic>
      </p:graphicFrame>
      <p:sp>
        <p:nvSpPr>
          <p:cNvPr id="16" name="object 9">
            <a:extLst>
              <a:ext uri="{FF2B5EF4-FFF2-40B4-BE49-F238E27FC236}">
                <a16:creationId xmlns:a16="http://schemas.microsoft.com/office/drawing/2014/main" id="{DB1D4076-61FA-BD5D-1A72-74C620607313}"/>
              </a:ext>
            </a:extLst>
          </p:cNvPr>
          <p:cNvSpPr/>
          <p:nvPr/>
        </p:nvSpPr>
        <p:spPr>
          <a:xfrm>
            <a:off x="994204" y="4912897"/>
            <a:ext cx="2087880" cy="1389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10B8ED9F-7A58-52AD-DF06-713D3B17EB5B}"/>
              </a:ext>
            </a:extLst>
          </p:cNvPr>
          <p:cNvSpPr txBox="1"/>
          <p:nvPr/>
        </p:nvSpPr>
        <p:spPr>
          <a:xfrm>
            <a:off x="1657970" y="6424936"/>
            <a:ext cx="7603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n-ea"/>
                <a:cs typeface="UKIJ CJK"/>
              </a:rPr>
              <a:t>Python</a:t>
            </a:r>
            <a:endParaRPr dirty="0">
              <a:latin typeface="+mn-ea"/>
              <a:cs typeface="UKIJ CJK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95595777-C6AB-C328-7D22-222F6DB5F298}"/>
              </a:ext>
            </a:extLst>
          </p:cNvPr>
          <p:cNvSpPr/>
          <p:nvPr/>
        </p:nvSpPr>
        <p:spPr>
          <a:xfrm>
            <a:off x="7924800" y="5052548"/>
            <a:ext cx="1398616" cy="1333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A61A3605-DEFC-4DA8-8F9F-459A929DDE00}"/>
              </a:ext>
            </a:extLst>
          </p:cNvPr>
          <p:cNvSpPr txBox="1"/>
          <p:nvPr/>
        </p:nvSpPr>
        <p:spPr>
          <a:xfrm>
            <a:off x="8164179" y="6396047"/>
            <a:ext cx="11500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cs typeface="UKIJ CJK"/>
              </a:rPr>
              <a:t>Matplotlib</a:t>
            </a:r>
            <a:endParaRPr dirty="0">
              <a:cs typeface="UKIJ CJK"/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7F7D9AB2-4168-89FA-A0AE-2B1C62651833}"/>
              </a:ext>
            </a:extLst>
          </p:cNvPr>
          <p:cNvSpPr txBox="1"/>
          <p:nvPr/>
        </p:nvSpPr>
        <p:spPr>
          <a:xfrm>
            <a:off x="4967121" y="6396047"/>
            <a:ext cx="8483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latin typeface="+mn-ea"/>
                <a:cs typeface="UKIJ CJK"/>
              </a:rPr>
              <a:t>Keras</a:t>
            </a:r>
            <a:endParaRPr dirty="0">
              <a:latin typeface="+mn-ea"/>
              <a:cs typeface="UKIJ CJK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6C720A90-84E5-F72F-AD8F-A4A0F8470B63}"/>
              </a:ext>
            </a:extLst>
          </p:cNvPr>
          <p:cNvSpPr txBox="1"/>
          <p:nvPr/>
        </p:nvSpPr>
        <p:spPr>
          <a:xfrm>
            <a:off x="991392" y="4412121"/>
            <a:ext cx="34607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>
                <a:solidFill>
                  <a:srgbClr val="FF0000"/>
                </a:solidFill>
                <a:latin typeface="+mn-ea"/>
                <a:cs typeface="UKIJ CJK"/>
              </a:rPr>
              <a:t>계획대비 개발 </a:t>
            </a:r>
            <a:r>
              <a:rPr lang="ko-KR" altLang="en-US" dirty="0" err="1">
                <a:solidFill>
                  <a:srgbClr val="FF0000"/>
                </a:solidFill>
                <a:latin typeface="+mn-ea"/>
                <a:cs typeface="UKIJ CJK"/>
              </a:rPr>
              <a:t>진도율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UKIJ CJK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  <a:cs typeface="UKIJ CJK"/>
              </a:rPr>
              <a:t>: </a:t>
            </a:r>
            <a:r>
              <a:rPr lang="en-US" dirty="0">
                <a:solidFill>
                  <a:srgbClr val="FF0000"/>
                </a:solidFill>
                <a:latin typeface="+mn-ea"/>
                <a:cs typeface="UKIJ CJK"/>
              </a:rPr>
              <a:t>83%</a:t>
            </a:r>
            <a:endParaRPr dirty="0">
              <a:solidFill>
                <a:srgbClr val="FF0000"/>
              </a:solidFill>
              <a:latin typeface="+mn-ea"/>
              <a:cs typeface="UKIJ CJK"/>
            </a:endParaRPr>
          </a:p>
        </p:txBody>
      </p:sp>
      <p:pic>
        <p:nvPicPr>
          <p:cNvPr id="2050" name="Picture 2" descr="케라스 - 위키백과, 우리 모두의 백과사전">
            <a:extLst>
              <a:ext uri="{FF2B5EF4-FFF2-40B4-BE49-F238E27FC236}">
                <a16:creationId xmlns:a16="http://schemas.microsoft.com/office/drawing/2014/main" id="{67406DC6-4CC6-4B86-5787-EFCEA1C6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72" y="4912897"/>
            <a:ext cx="1333462" cy="13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8FEE90B-FFAF-162D-F7FD-E57E7E3C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658" y="4873504"/>
            <a:ext cx="1333462" cy="155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10">
            <a:extLst>
              <a:ext uri="{FF2B5EF4-FFF2-40B4-BE49-F238E27FC236}">
                <a16:creationId xmlns:a16="http://schemas.microsoft.com/office/drawing/2014/main" id="{3D68A873-64F4-826A-0927-DD12C5FB2301}"/>
              </a:ext>
            </a:extLst>
          </p:cNvPr>
          <p:cNvSpPr txBox="1"/>
          <p:nvPr/>
        </p:nvSpPr>
        <p:spPr>
          <a:xfrm>
            <a:off x="3000356" y="6396047"/>
            <a:ext cx="18560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latin typeface="+mn-ea"/>
                <a:cs typeface="UKIJ CJK"/>
              </a:rPr>
              <a:t>Jupyter</a:t>
            </a:r>
            <a:r>
              <a:rPr lang="ko-KR" altLang="en-US" dirty="0">
                <a:latin typeface="+mn-ea"/>
                <a:cs typeface="UKIJ CJK"/>
              </a:rPr>
              <a:t> </a:t>
            </a:r>
            <a:r>
              <a:rPr lang="en-US" altLang="ko-KR" dirty="0">
                <a:latin typeface="+mn-ea"/>
                <a:cs typeface="UKIJ CJK"/>
              </a:rPr>
              <a:t>notebook</a:t>
            </a:r>
            <a:endParaRPr dirty="0">
              <a:latin typeface="+mn-ea"/>
              <a:cs typeface="UKIJ CJK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0F7C44-792B-E51B-9F95-540A5CC26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940" y="4912897"/>
            <a:ext cx="1160353" cy="14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12">
            <a:extLst>
              <a:ext uri="{FF2B5EF4-FFF2-40B4-BE49-F238E27FC236}">
                <a16:creationId xmlns:a16="http://schemas.microsoft.com/office/drawing/2014/main" id="{FEE6AB14-003B-B132-FE9C-9A77FBF82841}"/>
              </a:ext>
            </a:extLst>
          </p:cNvPr>
          <p:cNvSpPr txBox="1"/>
          <p:nvPr/>
        </p:nvSpPr>
        <p:spPr>
          <a:xfrm>
            <a:off x="6513317" y="6396047"/>
            <a:ext cx="11500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cs typeface="UKIJ CJK"/>
              </a:rPr>
              <a:t>PyTorch</a:t>
            </a:r>
            <a:endParaRPr dirty="0"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118417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525" y="440182"/>
            <a:ext cx="6180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3685" algn="l"/>
              </a:tabLst>
            </a:pPr>
            <a:r>
              <a:rPr lang="ko-KR" altLang="en-US" sz="3600" spc="285" dirty="0">
                <a:latin typeface="+mj-ea"/>
              </a:rPr>
              <a:t>기타 사항</a:t>
            </a:r>
            <a:endParaRPr sz="3600" dirty="0">
              <a:latin typeface="+mj-ea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65447FD-0E64-EF13-9BB4-9ACBD12F14D1}"/>
              </a:ext>
            </a:extLst>
          </p:cNvPr>
          <p:cNvSpPr txBox="1"/>
          <p:nvPr/>
        </p:nvSpPr>
        <p:spPr>
          <a:xfrm>
            <a:off x="685800" y="563292"/>
            <a:ext cx="18517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874AEE44-E12F-D567-2F2F-08A857A3A358}"/>
              </a:ext>
            </a:extLst>
          </p:cNvPr>
          <p:cNvSpPr txBox="1"/>
          <p:nvPr/>
        </p:nvSpPr>
        <p:spPr>
          <a:xfrm>
            <a:off x="457200" y="1486945"/>
            <a:ext cx="393979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개발 중 문제점</a:t>
            </a:r>
            <a:endParaRPr lang="en-US" altLang="ko-K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0333E1C9-91F8-55B4-917B-EB5A54190537}"/>
              </a:ext>
            </a:extLst>
          </p:cNvPr>
          <p:cNvSpPr txBox="1"/>
          <p:nvPr/>
        </p:nvSpPr>
        <p:spPr>
          <a:xfrm>
            <a:off x="876300" y="2563845"/>
            <a:ext cx="25908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+mn-ea"/>
                <a:cs typeface="Noto Sans CJK HK"/>
              </a:rPr>
              <a:t>데이터 불균형</a:t>
            </a:r>
            <a:endParaRPr lang="en-US" altLang="ko-KR" sz="2500" dirty="0">
              <a:latin typeface="+mn-ea"/>
              <a:cs typeface="Noto Sans CJK HK"/>
            </a:endParaRP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7F98635A-ED7A-BC90-DDA2-B8DC58166B17}"/>
              </a:ext>
            </a:extLst>
          </p:cNvPr>
          <p:cNvSpPr txBox="1"/>
          <p:nvPr/>
        </p:nvSpPr>
        <p:spPr>
          <a:xfrm>
            <a:off x="5412877" y="2563845"/>
            <a:ext cx="32766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500" dirty="0" err="1">
                <a:latin typeface="+mn-ea"/>
                <a:cs typeface="Noto Sans CJK HK"/>
              </a:rPr>
              <a:t>과적합</a:t>
            </a:r>
            <a:r>
              <a:rPr lang="ko-KR" altLang="en-US" sz="2500" dirty="0">
                <a:latin typeface="+mn-ea"/>
                <a:cs typeface="Noto Sans CJK HK"/>
              </a:rPr>
              <a:t> </a:t>
            </a:r>
            <a:r>
              <a:rPr lang="en-US" altLang="ko-KR" sz="2500" dirty="0">
                <a:latin typeface="+mn-ea"/>
                <a:cs typeface="Noto Sans CJK HK"/>
              </a:rPr>
              <a:t>(Overfitting)</a:t>
            </a:r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7308D65F-703E-F2E9-2FC7-659E7010B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88700"/>
              </p:ext>
            </p:extLst>
          </p:nvPr>
        </p:nvGraphicFramePr>
        <p:xfrm>
          <a:off x="457200" y="3418858"/>
          <a:ext cx="3429000" cy="28758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504019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481170629"/>
                    </a:ext>
                  </a:extLst>
                </a:gridCol>
              </a:tblGrid>
              <a:tr h="71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</a:t>
                      </a:r>
                      <a:endParaRPr lang="ko-KR" alt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ko-KR" alt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81644"/>
                  </a:ext>
                </a:extLst>
              </a:tr>
              <a:tr h="71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Increasing</a:t>
                      </a:r>
                      <a:endParaRPr lang="ko-KR" alt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lang="ko-KR" alt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1157"/>
                  </a:ext>
                </a:extLst>
              </a:tr>
              <a:tr h="71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Maintaining</a:t>
                      </a:r>
                      <a:endParaRPr lang="ko-KR" alt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1755</a:t>
                      </a:r>
                      <a:endParaRPr lang="ko-KR" alt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40403"/>
                  </a:ext>
                </a:extLst>
              </a:tr>
              <a:tr h="71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Decreasing</a:t>
                      </a:r>
                      <a:endParaRPr lang="ko-KR" alt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  <a:endParaRPr lang="ko-KR" alt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46540"/>
                  </a:ext>
                </a:extLst>
              </a:tr>
            </a:tbl>
          </a:graphicData>
        </a:graphic>
      </p:graphicFrame>
      <p:pic>
        <p:nvPicPr>
          <p:cNvPr id="1026" name="Picture 2" descr="과적합 - 위키백과, 우리 모두의 백과사전">
            <a:extLst>
              <a:ext uri="{FF2B5EF4-FFF2-40B4-BE49-F238E27FC236}">
                <a16:creationId xmlns:a16="http://schemas.microsoft.com/office/drawing/2014/main" id="{C4EE29DC-F0B5-F78C-A895-3A608CD9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02591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1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100"/>
              </a:spcBef>
              <a:tabLst>
                <a:tab pos="1877060" algn="l"/>
              </a:tabLst>
            </a:pPr>
            <a:r>
              <a:rPr lang="ko-KR" altLang="en-US" spc="-110" dirty="0"/>
              <a:t>모델 시현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9222993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UKIJ CJK"/>
                <a:cs typeface="UKIJ CJK"/>
              </a:rPr>
              <a:t>7</a:t>
            </a:r>
            <a:endParaRPr sz="12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1877060" algn="l"/>
              </a:tabLst>
            </a:pPr>
            <a:r>
              <a:rPr lang="ko-KR" altLang="en-US" spc="-190" dirty="0"/>
              <a:t>감사합니다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9222993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UKIJ CJK"/>
                <a:cs typeface="UKIJ CJK"/>
              </a:rPr>
              <a:t>7</a:t>
            </a:r>
            <a:endParaRPr sz="12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63869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506</Words>
  <Application>Microsoft Office PowerPoint</Application>
  <PresentationFormat>A4 용지(210x297mm)</PresentationFormat>
  <Paragraphs>116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CJK HK</vt:lpstr>
      <vt:lpstr>UKIJ CJK</vt:lpstr>
      <vt:lpstr>맑은 고딕</vt:lpstr>
      <vt:lpstr>Arial</vt:lpstr>
      <vt:lpstr>Calibri</vt:lpstr>
      <vt:lpstr>Office Theme</vt:lpstr>
      <vt:lpstr>인공지능을 이용한  성장기 청소년의 BMI 예측 플랫폼</vt:lpstr>
      <vt:lpstr>CONTENTS</vt:lpstr>
      <vt:lpstr>시스템 개요</vt:lpstr>
      <vt:lpstr>1차 빌드 개요</vt:lpstr>
      <vt:lpstr>태스크 목록과 개발 환경</vt:lpstr>
      <vt:lpstr>기타 사항</vt:lpstr>
      <vt:lpstr>모델 시현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이인규</cp:lastModifiedBy>
  <cp:revision>75</cp:revision>
  <dcterms:created xsi:type="dcterms:W3CDTF">2022-11-10T05:03:46Z</dcterms:created>
  <dcterms:modified xsi:type="dcterms:W3CDTF">2022-11-11T05:56:08Z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2022-11-04T00:00:00Z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2022-11-10T00:00:00Z</vt:filetime>
  </property>
</Properties>
</file>