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Lst>
  <p:sldSz cx="14630400" cy="8229600"/>
  <p:notesSz cx="8229600" cy="1463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 name="Google Shape;2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b1ba1de2bf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2b1ba1de2bf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b1ba1de2bf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644eddd23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26644eddd23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26644eddd23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644eddd23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6644eddd23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26644eddd23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 name="Google Shape;4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822960" y="6949440"/>
            <a:ext cx="6583800" cy="658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4: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txBox="1">
            <a:spLocks noGrp="1"/>
          </p:cNvSpPr>
          <p:nvPr>
            <p:ph type="body" idx="1"/>
          </p:nvPr>
        </p:nvSpPr>
        <p:spPr>
          <a:xfrm>
            <a:off x="822960" y="6949440"/>
            <a:ext cx="6583800" cy="658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5: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822960" y="6949440"/>
            <a:ext cx="6583800" cy="658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6: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7:notes"/>
          <p:cNvSpPr txBox="1">
            <a:spLocks noGrp="1"/>
          </p:cNvSpPr>
          <p:nvPr>
            <p:ph type="body" idx="1"/>
          </p:nvPr>
        </p:nvSpPr>
        <p:spPr>
          <a:xfrm>
            <a:off x="822960" y="6949440"/>
            <a:ext cx="6583800" cy="658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005840" y="438150"/>
            <a:ext cx="12618600" cy="1590900"/>
          </a:xfrm>
          <a:prstGeom prst="rect">
            <a:avLst/>
          </a:prstGeom>
          <a:noFill/>
          <a:ln>
            <a:noFill/>
          </a:ln>
        </p:spPr>
        <p:txBody>
          <a:bodyPr spcFirstLastPara="1" wrap="square" lIns="109700" tIns="54850" rIns="109700" bIns="54850" anchor="ctr" anchorCtr="0">
            <a:normAutofit/>
          </a:bodyPr>
          <a:lstStyle>
            <a:lvl1pPr marR="0" lvl="0" algn="l" rtl="0">
              <a:lnSpc>
                <a:spcPct val="90000"/>
              </a:lnSpc>
              <a:spcBef>
                <a:spcPts val="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1005840" y="2190750"/>
            <a:ext cx="12618600" cy="5221500"/>
          </a:xfrm>
          <a:prstGeom prst="rect">
            <a:avLst/>
          </a:prstGeom>
          <a:noFill/>
          <a:ln>
            <a:noFill/>
          </a:ln>
        </p:spPr>
        <p:txBody>
          <a:bodyPr spcFirstLastPara="1" wrap="square" lIns="109700" tIns="54850" rIns="109700" bIns="54850" anchor="t" anchorCtr="0">
            <a:normAutofit/>
          </a:bodyPr>
          <a:lstStyle>
            <a:lvl1pPr marL="457200" marR="0" lvl="0" indent="-368300" algn="l" rtl="0">
              <a:lnSpc>
                <a:spcPct val="90000"/>
              </a:lnSpc>
              <a:spcBef>
                <a:spcPts val="120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1pPr>
            <a:lvl2pPr marL="914400" marR="0" lvl="1" indent="-368300" algn="l" rtl="0">
              <a:lnSpc>
                <a:spcPct val="90000"/>
              </a:lnSpc>
              <a:spcBef>
                <a:spcPts val="60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2pPr>
            <a:lvl3pPr marL="1371600" marR="0" lvl="2" indent="-368300" algn="l" rtl="0">
              <a:lnSpc>
                <a:spcPct val="90000"/>
              </a:lnSpc>
              <a:spcBef>
                <a:spcPts val="60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3pPr>
            <a:lvl4pPr marL="1828800" marR="0" lvl="3" indent="-368300" algn="l" rtl="0">
              <a:lnSpc>
                <a:spcPct val="90000"/>
              </a:lnSpc>
              <a:spcBef>
                <a:spcPts val="60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4pPr>
            <a:lvl5pPr marL="2286000" marR="0" lvl="4" indent="-368300" algn="l" rtl="0">
              <a:lnSpc>
                <a:spcPct val="90000"/>
              </a:lnSpc>
              <a:spcBef>
                <a:spcPts val="60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5pPr>
            <a:lvl6pPr marL="2743200" marR="0" lvl="5" indent="-368300" algn="l" rtl="0">
              <a:lnSpc>
                <a:spcPct val="90000"/>
              </a:lnSpc>
              <a:spcBef>
                <a:spcPts val="60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6pPr>
            <a:lvl7pPr marL="3200400" marR="0" lvl="6" indent="-368300" algn="l" rtl="0">
              <a:lnSpc>
                <a:spcPct val="90000"/>
              </a:lnSpc>
              <a:spcBef>
                <a:spcPts val="60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7pPr>
            <a:lvl8pPr marL="3657600" marR="0" lvl="7" indent="-368300" algn="l" rtl="0">
              <a:lnSpc>
                <a:spcPct val="90000"/>
              </a:lnSpc>
              <a:spcBef>
                <a:spcPts val="60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8pPr>
            <a:lvl9pPr marL="4114800" marR="0" lvl="8" indent="-368300" algn="l" rtl="0">
              <a:lnSpc>
                <a:spcPct val="90000"/>
              </a:lnSpc>
              <a:spcBef>
                <a:spcPts val="600"/>
              </a:spcBef>
              <a:spcAft>
                <a:spcPts val="0"/>
              </a:spcAft>
              <a:buClr>
                <a:schemeClr val="dk1"/>
              </a:buClr>
              <a:buSzPts val="2200"/>
              <a:buFont typeface="Arial"/>
              <a:buChar char="■"/>
              <a:defRPr sz="1700" b="0" i="0" u="none" strike="noStrike" cap="none">
                <a:solidFill>
                  <a:srgbClr val="000000"/>
                </a:solidFill>
                <a:latin typeface="Arial"/>
                <a:ea typeface="Arial"/>
                <a:cs typeface="Arial"/>
                <a:sym typeface="Arial"/>
              </a:defRPr>
            </a:lvl9pPr>
          </a:lstStyle>
          <a:p>
            <a:endParaRPr/>
          </a:p>
        </p:txBody>
      </p:sp>
      <p:sp>
        <p:nvSpPr>
          <p:cNvPr id="14" name="Google Shape;14;p3"/>
          <p:cNvSpPr txBox="1">
            <a:spLocks noGrp="1"/>
          </p:cNvSpPr>
          <p:nvPr>
            <p:ph type="dt" idx="10"/>
          </p:nvPr>
        </p:nvSpPr>
        <p:spPr>
          <a:xfrm>
            <a:off x="1005840" y="7627620"/>
            <a:ext cx="3291900" cy="438000"/>
          </a:xfrm>
          <a:prstGeom prst="rect">
            <a:avLst/>
          </a:prstGeom>
          <a:noFill/>
          <a:ln>
            <a:noFill/>
          </a:ln>
        </p:spPr>
        <p:txBody>
          <a:bodyPr spcFirstLastPara="1" wrap="square" lIns="109700" tIns="54850" rIns="109700" bIns="54850" anchor="ctr" anchorCtr="0">
            <a:noAutofit/>
          </a:bodyPr>
          <a:lstStyle>
            <a:lvl1pPr marR="0" lvl="0"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9pPr>
          </a:lstStyle>
          <a:p>
            <a:endParaRPr/>
          </a:p>
        </p:txBody>
      </p:sp>
      <p:sp>
        <p:nvSpPr>
          <p:cNvPr id="15" name="Google Shape;15;p3"/>
          <p:cNvSpPr txBox="1">
            <a:spLocks noGrp="1"/>
          </p:cNvSpPr>
          <p:nvPr>
            <p:ph type="ftr" idx="11"/>
          </p:nvPr>
        </p:nvSpPr>
        <p:spPr>
          <a:xfrm>
            <a:off x="4846320" y="7627620"/>
            <a:ext cx="4937700" cy="438000"/>
          </a:xfrm>
          <a:prstGeom prst="rect">
            <a:avLst/>
          </a:prstGeom>
          <a:noFill/>
          <a:ln>
            <a:noFill/>
          </a:ln>
        </p:spPr>
        <p:txBody>
          <a:bodyPr spcFirstLastPara="1" wrap="square" lIns="109700" tIns="54850" rIns="109700" bIns="54850" anchor="ctr" anchorCtr="0">
            <a:noAutofit/>
          </a:bodyPr>
          <a:lstStyle>
            <a:lvl1pPr marR="0" lvl="0" algn="ct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9pPr>
          </a:lstStyle>
          <a:p>
            <a:endParaRPr/>
          </a:p>
        </p:txBody>
      </p:sp>
      <p:sp>
        <p:nvSpPr>
          <p:cNvPr id="16" name="Google Shape;16;p3"/>
          <p:cNvSpPr txBox="1">
            <a:spLocks noGrp="1"/>
          </p:cNvSpPr>
          <p:nvPr>
            <p:ph type="sldNum" idx="12"/>
          </p:nvPr>
        </p:nvSpPr>
        <p:spPr>
          <a:xfrm>
            <a:off x="10332720" y="7627620"/>
            <a:ext cx="3291900" cy="438000"/>
          </a:xfrm>
          <a:prstGeom prst="rect">
            <a:avLst/>
          </a:prstGeom>
          <a:noFill/>
          <a:ln>
            <a:noFill/>
          </a:ln>
        </p:spPr>
        <p:txBody>
          <a:bodyPr spcFirstLastPara="1" wrap="square" lIns="109700" tIns="54850" rIns="109700" bIns="54850" anchor="ctr" anchorCtr="0">
            <a:noAutofit/>
          </a:bodyPr>
          <a:lstStyle>
            <a:lvl1pPr marL="0" marR="0" lvl="0" indent="0" algn="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700"/>
              <a:buFont typeface="Arial"/>
              <a:buNone/>
              <a:defRPr sz="17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elsevier.com/journals/computers-in-biology-and-medicine/0010-4825/guide-for-author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eee-ras.org/about-ras/ras-calendar/event/1141-iros-2019-international-conference-on-intelligent-robots-and-system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266710262300043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ciendo.com/article/10.21307/ijssis-2017-77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4"/>
          <p:cNvSpPr/>
          <p:nvPr/>
        </p:nvSpPr>
        <p:spPr>
          <a:xfrm>
            <a:off x="6603774" y="637081"/>
            <a:ext cx="7477500" cy="1666500"/>
          </a:xfrm>
          <a:prstGeom prst="rect">
            <a:avLst/>
          </a:prstGeom>
          <a:noFill/>
          <a:ln>
            <a:noFill/>
          </a:ln>
        </p:spPr>
        <p:txBody>
          <a:bodyPr spcFirstLastPara="1" wrap="square" lIns="91425" tIns="45700" rIns="91425" bIns="45700" anchor="t" anchorCtr="0">
            <a:noAutofit/>
          </a:bodyPr>
          <a:lstStyle/>
          <a:p>
            <a:pPr marL="0" marR="0" lvl="0" indent="0" algn="ctr" rtl="0">
              <a:lnSpc>
                <a:spcPct val="124995"/>
              </a:lnSpc>
              <a:spcBef>
                <a:spcPts val="0"/>
              </a:spcBef>
              <a:spcAft>
                <a:spcPts val="0"/>
              </a:spcAft>
              <a:buClr>
                <a:srgbClr val="1B1B27"/>
              </a:buClr>
              <a:buSzPts val="5249"/>
              <a:buFont typeface="Raleway"/>
              <a:buNone/>
            </a:pPr>
            <a:r>
              <a:rPr lang="en-US" sz="4400" b="1" i="0" u="none" strike="noStrike" cap="none">
                <a:solidFill>
                  <a:srgbClr val="1B1B27"/>
                </a:solidFill>
                <a:latin typeface="Times New Roman"/>
                <a:ea typeface="Times New Roman"/>
                <a:cs typeface="Times New Roman"/>
                <a:sym typeface="Times New Roman"/>
              </a:rPr>
              <a:t>AI-Based Tuberculosis Classification in Chest X-rays</a:t>
            </a:r>
            <a:endParaRPr sz="4400" b="1" i="0" u="none" strike="noStrike" cap="none">
              <a:solidFill>
                <a:schemeClr val="dk1"/>
              </a:solidFill>
              <a:latin typeface="Times New Roman"/>
              <a:ea typeface="Times New Roman"/>
              <a:cs typeface="Times New Roman"/>
              <a:sym typeface="Times New Roman"/>
            </a:endParaRPr>
          </a:p>
        </p:txBody>
      </p:sp>
      <p:sp>
        <p:nvSpPr>
          <p:cNvPr id="23" name="Google Shape;23;p4"/>
          <p:cNvSpPr/>
          <p:nvPr/>
        </p:nvSpPr>
        <p:spPr>
          <a:xfrm>
            <a:off x="6307143" y="2776756"/>
            <a:ext cx="7477601" cy="355402"/>
          </a:xfrm>
          <a:prstGeom prst="rect">
            <a:avLst/>
          </a:prstGeom>
          <a:noFill/>
          <a:ln>
            <a:noFill/>
          </a:ln>
        </p:spPr>
        <p:txBody>
          <a:bodyPr spcFirstLastPara="1" wrap="square" lIns="91425" tIns="45700" rIns="91425" bIns="45700" anchor="t" anchorCtr="0">
            <a:noAutofit/>
          </a:bodyPr>
          <a:lstStyle/>
          <a:p>
            <a:pPr marL="0" marR="0" lvl="0" indent="0" algn="ctr" rtl="0">
              <a:lnSpc>
                <a:spcPct val="159942"/>
              </a:lnSpc>
              <a:spcBef>
                <a:spcPts val="0"/>
              </a:spcBef>
              <a:spcAft>
                <a:spcPts val="0"/>
              </a:spcAft>
              <a:buClr>
                <a:srgbClr val="3C3939"/>
              </a:buClr>
              <a:buSzPts val="1750"/>
              <a:buFont typeface="Roboto"/>
              <a:buNone/>
            </a:pPr>
            <a:r>
              <a:rPr lang="en-US" sz="2400" b="1" i="0" u="none" strike="noStrike" cap="none">
                <a:solidFill>
                  <a:srgbClr val="3C3939"/>
                </a:solidFill>
                <a:latin typeface="Times New Roman"/>
                <a:ea typeface="Times New Roman"/>
                <a:cs typeface="Times New Roman"/>
                <a:sym typeface="Times New Roman"/>
              </a:rPr>
              <a:t>Team Members</a:t>
            </a:r>
            <a:endParaRPr sz="2400" b="1" i="0" u="none" strike="noStrike" cap="none">
              <a:solidFill>
                <a:schemeClr val="dk1"/>
              </a:solidFill>
              <a:latin typeface="Times New Roman"/>
              <a:ea typeface="Times New Roman"/>
              <a:cs typeface="Times New Roman"/>
              <a:sym typeface="Times New Roman"/>
            </a:endParaRPr>
          </a:p>
        </p:txBody>
      </p:sp>
      <p:sp>
        <p:nvSpPr>
          <p:cNvPr id="24" name="Google Shape;24;p4"/>
          <p:cNvSpPr/>
          <p:nvPr/>
        </p:nvSpPr>
        <p:spPr>
          <a:xfrm>
            <a:off x="6319599" y="3726299"/>
            <a:ext cx="7477601" cy="355402"/>
          </a:xfrm>
          <a:prstGeom prst="rect">
            <a:avLst/>
          </a:prstGeom>
          <a:noFill/>
          <a:ln>
            <a:noFill/>
          </a:ln>
        </p:spPr>
        <p:txBody>
          <a:bodyPr spcFirstLastPara="1" wrap="square" lIns="91425" tIns="45700" rIns="91425" bIns="45700" anchor="t" anchorCtr="0">
            <a:noAutofit/>
          </a:bodyPr>
          <a:lstStyle/>
          <a:p>
            <a:pPr marL="0" marR="0" lvl="0" indent="0" algn="ctr" rtl="0">
              <a:lnSpc>
                <a:spcPct val="159942"/>
              </a:lnSpc>
              <a:spcBef>
                <a:spcPts val="0"/>
              </a:spcBef>
              <a:spcAft>
                <a:spcPts val="0"/>
              </a:spcAft>
              <a:buClr>
                <a:srgbClr val="3C3939"/>
              </a:buClr>
              <a:buSzPts val="1750"/>
              <a:buFont typeface="Roboto"/>
              <a:buNone/>
            </a:pPr>
            <a:r>
              <a:rPr lang="en-US" sz="2000" b="0" i="0" u="none" strike="noStrike" cap="none">
                <a:solidFill>
                  <a:srgbClr val="3C3939"/>
                </a:solidFill>
                <a:latin typeface="Times New Roman"/>
                <a:ea typeface="Times New Roman"/>
                <a:cs typeface="Times New Roman"/>
                <a:sym typeface="Times New Roman"/>
              </a:rPr>
              <a:t>20BD1A050E      Beetoju Mallesh</a:t>
            </a:r>
            <a:endParaRPr sz="2000" b="0" i="0" u="none" strike="noStrike" cap="none">
              <a:solidFill>
                <a:schemeClr val="dk1"/>
              </a:solidFill>
              <a:latin typeface="Times New Roman"/>
              <a:ea typeface="Times New Roman"/>
              <a:cs typeface="Times New Roman"/>
              <a:sym typeface="Times New Roman"/>
            </a:endParaRPr>
          </a:p>
        </p:txBody>
      </p:sp>
      <p:sp>
        <p:nvSpPr>
          <p:cNvPr id="25" name="Google Shape;25;p4"/>
          <p:cNvSpPr/>
          <p:nvPr/>
        </p:nvSpPr>
        <p:spPr>
          <a:xfrm>
            <a:off x="6319599" y="4331601"/>
            <a:ext cx="7477500" cy="355500"/>
          </a:xfrm>
          <a:prstGeom prst="rect">
            <a:avLst/>
          </a:prstGeom>
          <a:noFill/>
          <a:ln>
            <a:noFill/>
          </a:ln>
        </p:spPr>
        <p:txBody>
          <a:bodyPr spcFirstLastPara="1" wrap="square" lIns="91425" tIns="45700" rIns="91425" bIns="45700" anchor="t" anchorCtr="0">
            <a:noAutofit/>
          </a:bodyPr>
          <a:lstStyle/>
          <a:p>
            <a:pPr marL="0" marR="0" lvl="0" indent="0" algn="ctr" rtl="0">
              <a:lnSpc>
                <a:spcPct val="159942"/>
              </a:lnSpc>
              <a:spcBef>
                <a:spcPts val="0"/>
              </a:spcBef>
              <a:spcAft>
                <a:spcPts val="0"/>
              </a:spcAft>
              <a:buClr>
                <a:srgbClr val="3C3939"/>
              </a:buClr>
              <a:buSzPts val="1750"/>
              <a:buFont typeface="Roboto"/>
              <a:buNone/>
            </a:pPr>
            <a:r>
              <a:rPr lang="en-US" sz="2000" b="0" i="0" u="none" strike="noStrike" cap="none">
                <a:solidFill>
                  <a:srgbClr val="3C3939"/>
                </a:solidFill>
                <a:latin typeface="Times New Roman"/>
                <a:ea typeface="Times New Roman"/>
                <a:cs typeface="Times New Roman"/>
                <a:sym typeface="Times New Roman"/>
              </a:rPr>
              <a:t>       20BD1A050P      Ginuga Vikas Reddy</a:t>
            </a:r>
            <a:endParaRPr sz="2000" b="0" i="0" u="none" strike="noStrike" cap="none">
              <a:solidFill>
                <a:schemeClr val="dk1"/>
              </a:solidFill>
              <a:latin typeface="Times New Roman"/>
              <a:ea typeface="Times New Roman"/>
              <a:cs typeface="Times New Roman"/>
              <a:sym typeface="Times New Roman"/>
            </a:endParaRPr>
          </a:p>
        </p:txBody>
      </p:sp>
      <p:sp>
        <p:nvSpPr>
          <p:cNvPr id="26" name="Google Shape;26;p4"/>
          <p:cNvSpPr/>
          <p:nvPr/>
        </p:nvSpPr>
        <p:spPr>
          <a:xfrm>
            <a:off x="6319599" y="4936927"/>
            <a:ext cx="7477601" cy="355402"/>
          </a:xfrm>
          <a:prstGeom prst="rect">
            <a:avLst/>
          </a:prstGeom>
          <a:noFill/>
          <a:ln>
            <a:noFill/>
          </a:ln>
        </p:spPr>
        <p:txBody>
          <a:bodyPr spcFirstLastPara="1" wrap="square" lIns="91425" tIns="45700" rIns="91425" bIns="45700" anchor="t" anchorCtr="0">
            <a:noAutofit/>
          </a:bodyPr>
          <a:lstStyle/>
          <a:p>
            <a:pPr marL="0" marR="0" lvl="0" indent="0" algn="ctr" rtl="0">
              <a:lnSpc>
                <a:spcPct val="159942"/>
              </a:lnSpc>
              <a:spcBef>
                <a:spcPts val="0"/>
              </a:spcBef>
              <a:spcAft>
                <a:spcPts val="0"/>
              </a:spcAft>
              <a:buClr>
                <a:srgbClr val="3C3939"/>
              </a:buClr>
              <a:buSzPts val="1750"/>
              <a:buFont typeface="Roboto"/>
              <a:buNone/>
            </a:pPr>
            <a:r>
              <a:rPr lang="en-US" sz="2000" b="0" i="0" u="none" strike="noStrike" cap="none">
                <a:solidFill>
                  <a:srgbClr val="3C3939"/>
                </a:solidFill>
                <a:latin typeface="Times New Roman"/>
                <a:ea typeface="Times New Roman"/>
                <a:cs typeface="Times New Roman"/>
                <a:sym typeface="Times New Roman"/>
              </a:rPr>
              <a:t>           20BD1A0516      Meradakonda Arun Sai</a:t>
            </a:r>
            <a:endParaRPr sz="2000" b="0" i="0" u="none" strike="noStrike" cap="none">
              <a:solidFill>
                <a:schemeClr val="dk1"/>
              </a:solidFill>
              <a:latin typeface="Times New Roman"/>
              <a:ea typeface="Times New Roman"/>
              <a:cs typeface="Times New Roman"/>
              <a:sym typeface="Times New Roman"/>
            </a:endParaRPr>
          </a:p>
        </p:txBody>
      </p:sp>
      <p:sp>
        <p:nvSpPr>
          <p:cNvPr id="27" name="Google Shape;27;p4"/>
          <p:cNvSpPr/>
          <p:nvPr/>
        </p:nvSpPr>
        <p:spPr>
          <a:xfrm>
            <a:off x="6319600" y="5504416"/>
            <a:ext cx="7234476" cy="572534"/>
          </a:xfrm>
          <a:prstGeom prst="rect">
            <a:avLst/>
          </a:prstGeom>
          <a:noFill/>
          <a:ln>
            <a:noFill/>
          </a:ln>
        </p:spPr>
        <p:txBody>
          <a:bodyPr spcFirstLastPara="1" wrap="square" lIns="91425" tIns="45700" rIns="91425" bIns="45700" anchor="t" anchorCtr="0">
            <a:noAutofit/>
          </a:bodyPr>
          <a:lstStyle/>
          <a:p>
            <a:pPr marL="0" marR="0" lvl="0" indent="0" algn="ctr" rtl="0">
              <a:lnSpc>
                <a:spcPct val="159942"/>
              </a:lnSpc>
              <a:spcBef>
                <a:spcPts val="0"/>
              </a:spcBef>
              <a:spcAft>
                <a:spcPts val="0"/>
              </a:spcAft>
              <a:buClr>
                <a:srgbClr val="3C3939"/>
              </a:buClr>
              <a:buSzPts val="1750"/>
              <a:buFont typeface="Roboto"/>
              <a:buNone/>
            </a:pPr>
            <a:r>
              <a:rPr lang="en-US" sz="2000" b="0" i="0" u="none" strike="noStrike" cap="none">
                <a:solidFill>
                  <a:srgbClr val="3C3939"/>
                </a:solidFill>
                <a:latin typeface="Times New Roman"/>
                <a:ea typeface="Times New Roman"/>
                <a:cs typeface="Times New Roman"/>
                <a:sym typeface="Times New Roman"/>
              </a:rPr>
              <a:t>20BD1A051A     Muriki Akash</a:t>
            </a:r>
            <a:endParaRPr sz="2000" b="0" i="0" u="none" strike="noStrike" cap="none">
              <a:solidFill>
                <a:schemeClr val="dk1"/>
              </a:solidFill>
              <a:latin typeface="Times New Roman"/>
              <a:ea typeface="Times New Roman"/>
              <a:cs typeface="Times New Roman"/>
              <a:sym typeface="Times New Roman"/>
            </a:endParaRPr>
          </a:p>
        </p:txBody>
      </p:sp>
      <p:pic>
        <p:nvPicPr>
          <p:cNvPr id="28" name="Google Shape;28;p4"/>
          <p:cNvPicPr preferRelativeResize="0"/>
          <p:nvPr/>
        </p:nvPicPr>
        <p:blipFill rotWithShape="1">
          <a:blip r:embed="rId3">
            <a:alphaModFix/>
          </a:blip>
          <a:srcRect/>
          <a:stretch/>
        </p:blipFill>
        <p:spPr>
          <a:xfrm>
            <a:off x="994200" y="742438"/>
            <a:ext cx="5609575" cy="5609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p:nvPr/>
        </p:nvSpPr>
        <p:spPr>
          <a:xfrm>
            <a:off x="2559000" y="606575"/>
            <a:ext cx="9512400" cy="1026084"/>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i="0" u="none" strike="noStrike" cap="none">
                <a:solidFill>
                  <a:srgbClr val="1B1B27"/>
                </a:solidFill>
                <a:latin typeface="Times New Roman"/>
                <a:ea typeface="Times New Roman"/>
                <a:cs typeface="Times New Roman"/>
                <a:sym typeface="Times New Roman"/>
              </a:rPr>
              <a:t>HARDWARE REQUIREMENTS</a:t>
            </a:r>
            <a:endParaRPr sz="4400" b="1" i="0" u="none" strike="noStrike" cap="none">
              <a:solidFill>
                <a:srgbClr val="000000"/>
              </a:solidFill>
              <a:latin typeface="Times New Roman"/>
              <a:ea typeface="Times New Roman"/>
              <a:cs typeface="Times New Roman"/>
              <a:sym typeface="Times New Roman"/>
            </a:endParaRPr>
          </a:p>
        </p:txBody>
      </p:sp>
      <p:sp>
        <p:nvSpPr>
          <p:cNvPr id="102" name="Google Shape;102;p13"/>
          <p:cNvSpPr txBox="1"/>
          <p:nvPr/>
        </p:nvSpPr>
        <p:spPr>
          <a:xfrm>
            <a:off x="1260196" y="1951398"/>
            <a:ext cx="7834800" cy="54378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3000"/>
              <a:buFont typeface="Arial"/>
              <a:buChar char="•"/>
            </a:pPr>
            <a:r>
              <a:rPr lang="en-US" sz="3000" b="0" i="0" u="none" strike="noStrike" cap="none">
                <a:solidFill>
                  <a:srgbClr val="000000"/>
                </a:solidFill>
                <a:latin typeface="Times New Roman"/>
                <a:ea typeface="Times New Roman"/>
                <a:cs typeface="Times New Roman"/>
                <a:sym typeface="Times New Roman"/>
              </a:rPr>
              <a:t>System: i5 processor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3000"/>
              <a:buFont typeface="Arial"/>
              <a:buChar char="•"/>
            </a:pPr>
            <a:r>
              <a:rPr lang="en-US" sz="3000" b="0" i="0" u="none" strike="noStrike" cap="none">
                <a:solidFill>
                  <a:srgbClr val="000000"/>
                </a:solidFill>
                <a:latin typeface="Times New Roman"/>
                <a:ea typeface="Times New Roman"/>
                <a:cs typeface="Times New Roman"/>
                <a:sym typeface="Times New Roman"/>
              </a:rPr>
              <a:t>Hard disk: 500GB</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3000"/>
              <a:buFont typeface="Arial"/>
              <a:buChar char="•"/>
            </a:pPr>
            <a:r>
              <a:rPr lang="en-US" sz="3000" b="0" i="0" u="none" strike="noStrike" cap="none">
                <a:solidFill>
                  <a:srgbClr val="000000"/>
                </a:solidFill>
                <a:latin typeface="Times New Roman"/>
                <a:ea typeface="Times New Roman"/>
                <a:cs typeface="Times New Roman"/>
                <a:sym typeface="Times New Roman"/>
              </a:rPr>
              <a:t>RAM: 4GB </a:t>
            </a: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000" b="0" i="0" u="none" strike="noStrike" cap="none">
              <a:solidFill>
                <a:srgbClr val="000000"/>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103" name="Google Shape;103;p13" descr="What are the minimum hardware requirements for RFEM and RSTAB? | Dlubal  Software"/>
          <p:cNvPicPr preferRelativeResize="0"/>
          <p:nvPr/>
        </p:nvPicPr>
        <p:blipFill rotWithShape="1">
          <a:blip r:embed="rId3">
            <a:alphaModFix/>
          </a:blip>
          <a:srcRect/>
          <a:stretch/>
        </p:blipFill>
        <p:spPr>
          <a:xfrm>
            <a:off x="7889875" y="2630228"/>
            <a:ext cx="4025900" cy="301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p:nvPr/>
        </p:nvSpPr>
        <p:spPr>
          <a:xfrm>
            <a:off x="2559000" y="606575"/>
            <a:ext cx="9512400" cy="1026084"/>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i="0" u="none" strike="noStrike" cap="none">
                <a:solidFill>
                  <a:srgbClr val="1B1B27"/>
                </a:solidFill>
                <a:latin typeface="Times New Roman"/>
                <a:ea typeface="Times New Roman"/>
                <a:cs typeface="Times New Roman"/>
                <a:sym typeface="Times New Roman"/>
              </a:rPr>
              <a:t>SOFTWARE REQUIREMENTS</a:t>
            </a:r>
            <a:endParaRPr sz="4400" b="1" i="0" u="none" strike="noStrike" cap="none">
              <a:solidFill>
                <a:srgbClr val="000000"/>
              </a:solidFill>
              <a:latin typeface="Times New Roman"/>
              <a:ea typeface="Times New Roman"/>
              <a:cs typeface="Times New Roman"/>
              <a:sym typeface="Times New Roman"/>
            </a:endParaRPr>
          </a:p>
        </p:txBody>
      </p:sp>
      <p:sp>
        <p:nvSpPr>
          <p:cNvPr id="110" name="Google Shape;110;p14"/>
          <p:cNvSpPr txBox="1"/>
          <p:nvPr/>
        </p:nvSpPr>
        <p:spPr>
          <a:xfrm>
            <a:off x="1260196" y="1951398"/>
            <a:ext cx="7834800" cy="54378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Pycharm 2023.1.4</a:t>
            </a:r>
            <a:endParaRPr sz="1400" b="0" i="0" u="none" strike="noStrike" cap="none">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Python 3.9.0</a:t>
            </a:r>
            <a:endParaRPr sz="1400" b="0" i="0" u="none" strike="noStrike" cap="none">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Numpy 1.24.3</a:t>
            </a:r>
            <a:endParaRPr sz="1400" b="0" i="0" u="none" strike="noStrike" cap="none">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TensorFlow 23.2.1</a:t>
            </a:r>
            <a:endParaRPr/>
          </a:p>
          <a:p>
            <a:pPr marL="571500" marR="0" lvl="0" indent="-571500" algn="l" rtl="0">
              <a:lnSpc>
                <a:spcPct val="100000"/>
              </a:lnSpc>
              <a:spcBef>
                <a:spcPts val="0"/>
              </a:spcBef>
              <a:spcAft>
                <a:spcPts val="0"/>
              </a:spcAft>
              <a:buClr>
                <a:srgbClr val="000000"/>
              </a:buClr>
              <a:buSzPts val="3600"/>
              <a:buFont typeface="Arial"/>
              <a:buChar char="•"/>
            </a:pPr>
            <a:r>
              <a:rPr lang="en-US" sz="3600" b="0" i="0" u="none" strike="noStrike" cap="none">
                <a:solidFill>
                  <a:srgbClr val="000000"/>
                </a:solidFill>
                <a:latin typeface="Times New Roman"/>
                <a:ea typeface="Times New Roman"/>
                <a:cs typeface="Times New Roman"/>
                <a:sym typeface="Times New Roman"/>
              </a:rPr>
              <a:t>MatPlotLib 3.8.0</a:t>
            </a:r>
            <a:endParaRPr sz="3600" b="0" i="0" u="none" strike="noStrike" cap="none">
              <a:solidFill>
                <a:srgbClr val="000000"/>
              </a:solidFill>
              <a:latin typeface="Times New Roman"/>
              <a:ea typeface="Times New Roman"/>
              <a:cs typeface="Times New Roman"/>
              <a:sym typeface="Times New Roman"/>
            </a:endParaRPr>
          </a:p>
          <a:p>
            <a:pPr marL="571500" marR="0" lvl="0" indent="-342900" algn="l" rtl="0">
              <a:lnSpc>
                <a:spcPct val="100000"/>
              </a:lnSpc>
              <a:spcBef>
                <a:spcPts val="0"/>
              </a:spcBef>
              <a:spcAft>
                <a:spcPts val="0"/>
              </a:spcAft>
              <a:buClr>
                <a:srgbClr val="000000"/>
              </a:buClr>
              <a:buSzPts val="3600"/>
              <a:buFont typeface="Arial"/>
              <a:buNone/>
            </a:pPr>
            <a:endParaRPr sz="3600" b="0" i="0" u="sng" strike="noStrike" cap="none">
              <a:solidFill>
                <a:srgbClr val="000000"/>
              </a:solidFill>
              <a:latin typeface="Times New Roman"/>
              <a:ea typeface="Times New Roman"/>
              <a:cs typeface="Times New Roman"/>
              <a:sym typeface="Times New Roman"/>
            </a:endParaRPr>
          </a:p>
          <a:p>
            <a:pPr marL="571500" marR="0" lvl="0" indent="-342900" algn="l" rtl="0">
              <a:lnSpc>
                <a:spcPct val="100000"/>
              </a:lnSpc>
              <a:spcBef>
                <a:spcPts val="0"/>
              </a:spcBef>
              <a:spcAft>
                <a:spcPts val="0"/>
              </a:spcAft>
              <a:buClr>
                <a:srgbClr val="000000"/>
              </a:buClr>
              <a:buSzPts val="3600"/>
              <a:buFont typeface="Arial"/>
              <a:buNone/>
            </a:pPr>
            <a:endParaRPr sz="3600" b="0" i="0" u="sng" strike="noStrike" cap="none">
              <a:solidFill>
                <a:srgbClr val="000000"/>
              </a:solidFill>
              <a:latin typeface="Times New Roman"/>
              <a:ea typeface="Times New Roman"/>
              <a:cs typeface="Times New Roman"/>
              <a:sym typeface="Times New Roman"/>
            </a:endParaRPr>
          </a:p>
          <a:p>
            <a:pPr marL="571500" marR="0" lvl="0" indent="-34290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Times New Roman"/>
              <a:ea typeface="Times New Roman"/>
              <a:cs typeface="Times New Roman"/>
              <a:sym typeface="Times New Roman"/>
            </a:endParaRPr>
          </a:p>
          <a:p>
            <a:pPr marL="571500" marR="0" lvl="0" indent="-34290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Times New Roman"/>
              <a:ea typeface="Times New Roman"/>
              <a:cs typeface="Times New Roman"/>
              <a:sym typeface="Times New Roman"/>
            </a:endParaRPr>
          </a:p>
          <a:p>
            <a:pPr marL="571500" marR="0" lvl="0" indent="-34290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111" name="Google Shape;111;p14"/>
          <p:cNvPicPr preferRelativeResize="0"/>
          <p:nvPr/>
        </p:nvPicPr>
        <p:blipFill rotWithShape="1">
          <a:blip r:embed="rId3">
            <a:alphaModFix/>
          </a:blip>
          <a:srcRect/>
          <a:stretch/>
        </p:blipFill>
        <p:spPr>
          <a:xfrm>
            <a:off x="7743900" y="1740964"/>
            <a:ext cx="2054306" cy="1885831"/>
          </a:xfrm>
          <a:prstGeom prst="rect">
            <a:avLst/>
          </a:prstGeom>
          <a:noFill/>
          <a:ln>
            <a:noFill/>
          </a:ln>
        </p:spPr>
      </p:pic>
      <p:pic>
        <p:nvPicPr>
          <p:cNvPr id="112" name="Google Shape;112;p14"/>
          <p:cNvPicPr preferRelativeResize="0"/>
          <p:nvPr/>
        </p:nvPicPr>
        <p:blipFill rotWithShape="1">
          <a:blip r:embed="rId4">
            <a:alphaModFix/>
          </a:blip>
          <a:srcRect/>
          <a:stretch/>
        </p:blipFill>
        <p:spPr>
          <a:xfrm>
            <a:off x="11028300" y="2094620"/>
            <a:ext cx="2597100" cy="1408955"/>
          </a:xfrm>
          <a:prstGeom prst="rect">
            <a:avLst/>
          </a:prstGeom>
          <a:noFill/>
          <a:ln>
            <a:noFill/>
          </a:ln>
        </p:spPr>
      </p:pic>
      <p:pic>
        <p:nvPicPr>
          <p:cNvPr id="113" name="Google Shape;113;p14"/>
          <p:cNvPicPr preferRelativeResize="0"/>
          <p:nvPr/>
        </p:nvPicPr>
        <p:blipFill rotWithShape="1">
          <a:blip r:embed="rId5">
            <a:alphaModFix/>
          </a:blip>
          <a:srcRect/>
          <a:stretch/>
        </p:blipFill>
        <p:spPr>
          <a:xfrm>
            <a:off x="7436250" y="4520358"/>
            <a:ext cx="3416419" cy="1140840"/>
          </a:xfrm>
          <a:prstGeom prst="rect">
            <a:avLst/>
          </a:prstGeom>
          <a:noFill/>
          <a:ln>
            <a:noFill/>
          </a:ln>
        </p:spPr>
      </p:pic>
      <p:pic>
        <p:nvPicPr>
          <p:cNvPr id="114" name="Google Shape;114;p14"/>
          <p:cNvPicPr preferRelativeResize="0"/>
          <p:nvPr/>
        </p:nvPicPr>
        <p:blipFill rotWithShape="1">
          <a:blip r:embed="rId6">
            <a:alphaModFix/>
          </a:blip>
          <a:srcRect/>
          <a:stretch/>
        </p:blipFill>
        <p:spPr>
          <a:xfrm>
            <a:off x="11261582" y="4370402"/>
            <a:ext cx="2817912" cy="1408956"/>
          </a:xfrm>
          <a:prstGeom prst="rect">
            <a:avLst/>
          </a:prstGeom>
          <a:noFill/>
          <a:ln>
            <a:noFill/>
          </a:ln>
        </p:spPr>
      </p:pic>
      <p:pic>
        <p:nvPicPr>
          <p:cNvPr id="115" name="Google Shape;115;p14"/>
          <p:cNvPicPr preferRelativeResize="0"/>
          <p:nvPr/>
        </p:nvPicPr>
        <p:blipFill rotWithShape="1">
          <a:blip r:embed="rId7">
            <a:alphaModFix/>
          </a:blip>
          <a:srcRect/>
          <a:stretch/>
        </p:blipFill>
        <p:spPr>
          <a:xfrm>
            <a:off x="9268932" y="6435319"/>
            <a:ext cx="2802468" cy="5604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5"/>
          <p:cNvPicPr preferRelativeResize="0"/>
          <p:nvPr/>
        </p:nvPicPr>
        <p:blipFill>
          <a:blip r:embed="rId3">
            <a:alphaModFix/>
          </a:blip>
          <a:stretch>
            <a:fillRect/>
          </a:stretch>
        </p:blipFill>
        <p:spPr>
          <a:xfrm>
            <a:off x="0" y="0"/>
            <a:ext cx="14630400" cy="822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p:nvPr/>
        </p:nvSpPr>
        <p:spPr>
          <a:xfrm>
            <a:off x="2559000" y="606575"/>
            <a:ext cx="9512400" cy="1026084"/>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i="0" u="none" strike="noStrike" cap="none">
                <a:solidFill>
                  <a:srgbClr val="1B1B27"/>
                </a:solidFill>
                <a:latin typeface="Times New Roman"/>
                <a:ea typeface="Times New Roman"/>
                <a:cs typeface="Times New Roman"/>
                <a:sym typeface="Times New Roman"/>
              </a:rPr>
              <a:t>UML USE-CASE DIAGRAM</a:t>
            </a:r>
            <a:endParaRPr sz="4400" b="1" i="0" u="none" strike="noStrike" cap="none">
              <a:solidFill>
                <a:srgbClr val="000000"/>
              </a:solidFill>
              <a:latin typeface="Times New Roman"/>
              <a:ea typeface="Times New Roman"/>
              <a:cs typeface="Times New Roman"/>
              <a:sym typeface="Times New Roman"/>
            </a:endParaRPr>
          </a:p>
        </p:txBody>
      </p:sp>
      <p:pic>
        <p:nvPicPr>
          <p:cNvPr id="128" name="Google Shape;128;p16"/>
          <p:cNvPicPr preferRelativeResize="0"/>
          <p:nvPr/>
        </p:nvPicPr>
        <p:blipFill>
          <a:blip r:embed="rId3">
            <a:alphaModFix/>
          </a:blip>
          <a:stretch>
            <a:fillRect/>
          </a:stretch>
        </p:blipFill>
        <p:spPr>
          <a:xfrm>
            <a:off x="1125500" y="1632659"/>
            <a:ext cx="12379411" cy="62921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p:nvPr/>
        </p:nvSpPr>
        <p:spPr>
          <a:xfrm>
            <a:off x="2559000" y="606575"/>
            <a:ext cx="9512400" cy="1026084"/>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i="0" u="none" strike="noStrike" cap="none">
                <a:solidFill>
                  <a:srgbClr val="1B1B27"/>
                </a:solidFill>
                <a:latin typeface="Times New Roman"/>
                <a:ea typeface="Times New Roman"/>
                <a:cs typeface="Times New Roman"/>
                <a:sym typeface="Times New Roman"/>
              </a:rPr>
              <a:t>SEQUENCE DIAGRAM</a:t>
            </a:r>
            <a:endParaRPr sz="4400" b="1" i="0" u="none" strike="noStrike" cap="none">
              <a:solidFill>
                <a:srgbClr val="000000"/>
              </a:solidFill>
              <a:latin typeface="Times New Roman"/>
              <a:ea typeface="Times New Roman"/>
              <a:cs typeface="Times New Roman"/>
              <a:sym typeface="Times New Roman"/>
            </a:endParaRPr>
          </a:p>
        </p:txBody>
      </p:sp>
      <p:pic>
        <p:nvPicPr>
          <p:cNvPr id="135" name="Google Shape;135;p17"/>
          <p:cNvPicPr preferRelativeResize="0"/>
          <p:nvPr/>
        </p:nvPicPr>
        <p:blipFill>
          <a:blip r:embed="rId3">
            <a:alphaModFix/>
          </a:blip>
          <a:stretch>
            <a:fillRect/>
          </a:stretch>
        </p:blipFill>
        <p:spPr>
          <a:xfrm>
            <a:off x="3140275" y="1468425"/>
            <a:ext cx="8349851" cy="6588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p:nvPr/>
        </p:nvSpPr>
        <p:spPr>
          <a:xfrm>
            <a:off x="2559000" y="606575"/>
            <a:ext cx="9512400" cy="1026084"/>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i="0" u="none" strike="noStrike" cap="none">
                <a:solidFill>
                  <a:srgbClr val="1B1B27"/>
                </a:solidFill>
                <a:latin typeface="Times New Roman"/>
                <a:ea typeface="Times New Roman"/>
                <a:cs typeface="Times New Roman"/>
                <a:sym typeface="Times New Roman"/>
              </a:rPr>
              <a:t>CLASS DIAGRAM</a:t>
            </a:r>
            <a:endParaRPr sz="4400" b="1" i="0" u="none" strike="noStrike" cap="none">
              <a:solidFill>
                <a:srgbClr val="000000"/>
              </a:solidFill>
              <a:latin typeface="Times New Roman"/>
              <a:ea typeface="Times New Roman"/>
              <a:cs typeface="Times New Roman"/>
              <a:sym typeface="Times New Roman"/>
            </a:endParaRPr>
          </a:p>
        </p:txBody>
      </p:sp>
      <p:pic>
        <p:nvPicPr>
          <p:cNvPr id="142" name="Google Shape;142;p18"/>
          <p:cNvPicPr preferRelativeResize="0"/>
          <p:nvPr/>
        </p:nvPicPr>
        <p:blipFill>
          <a:blip r:embed="rId3">
            <a:alphaModFix/>
          </a:blip>
          <a:stretch>
            <a:fillRect/>
          </a:stretch>
        </p:blipFill>
        <p:spPr>
          <a:xfrm>
            <a:off x="152400" y="1785042"/>
            <a:ext cx="14306550" cy="470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p:nvPr/>
        </p:nvSpPr>
        <p:spPr>
          <a:xfrm>
            <a:off x="2559000" y="606575"/>
            <a:ext cx="9512400" cy="1026000"/>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SCREENSHOTS</a:t>
            </a:r>
            <a:endParaRPr sz="4400" b="1" i="0" u="none" strike="noStrike" cap="none">
              <a:solidFill>
                <a:srgbClr val="000000"/>
              </a:solidFill>
              <a:latin typeface="Times New Roman"/>
              <a:ea typeface="Times New Roman"/>
              <a:cs typeface="Times New Roman"/>
              <a:sym typeface="Times New Roman"/>
            </a:endParaRPr>
          </a:p>
        </p:txBody>
      </p:sp>
      <p:pic>
        <p:nvPicPr>
          <p:cNvPr id="149" name="Google Shape;149;p19"/>
          <p:cNvPicPr preferRelativeResize="0"/>
          <p:nvPr/>
        </p:nvPicPr>
        <p:blipFill>
          <a:blip r:embed="rId3">
            <a:alphaModFix/>
          </a:blip>
          <a:stretch>
            <a:fillRect/>
          </a:stretch>
        </p:blipFill>
        <p:spPr>
          <a:xfrm>
            <a:off x="517246" y="2647226"/>
            <a:ext cx="6243751" cy="2935150"/>
          </a:xfrm>
          <a:prstGeom prst="rect">
            <a:avLst/>
          </a:prstGeom>
          <a:noFill/>
          <a:ln>
            <a:noFill/>
          </a:ln>
        </p:spPr>
      </p:pic>
      <p:pic>
        <p:nvPicPr>
          <p:cNvPr id="150" name="Google Shape;150;p19"/>
          <p:cNvPicPr preferRelativeResize="0"/>
          <p:nvPr/>
        </p:nvPicPr>
        <p:blipFill>
          <a:blip r:embed="rId4">
            <a:alphaModFix/>
          </a:blip>
          <a:stretch>
            <a:fillRect/>
          </a:stretch>
        </p:blipFill>
        <p:spPr>
          <a:xfrm>
            <a:off x="7599614" y="2656026"/>
            <a:ext cx="6243750" cy="2917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p:nvPr/>
        </p:nvSpPr>
        <p:spPr>
          <a:xfrm>
            <a:off x="2559000" y="606575"/>
            <a:ext cx="95124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SCREENSHOTS</a:t>
            </a:r>
            <a:endParaRPr sz="4400" b="1" i="0" u="none" strike="noStrike" cap="none">
              <a:solidFill>
                <a:srgbClr val="000000"/>
              </a:solidFill>
              <a:latin typeface="Times New Roman"/>
              <a:ea typeface="Times New Roman"/>
              <a:cs typeface="Times New Roman"/>
              <a:sym typeface="Times New Roman"/>
            </a:endParaRPr>
          </a:p>
        </p:txBody>
      </p:sp>
      <p:pic>
        <p:nvPicPr>
          <p:cNvPr id="157" name="Google Shape;157;p20"/>
          <p:cNvPicPr preferRelativeResize="0"/>
          <p:nvPr/>
        </p:nvPicPr>
        <p:blipFill>
          <a:blip r:embed="rId3">
            <a:alphaModFix/>
          </a:blip>
          <a:stretch>
            <a:fillRect/>
          </a:stretch>
        </p:blipFill>
        <p:spPr>
          <a:xfrm>
            <a:off x="369464" y="3029521"/>
            <a:ext cx="6812750" cy="3175475"/>
          </a:xfrm>
          <a:prstGeom prst="rect">
            <a:avLst/>
          </a:prstGeom>
          <a:noFill/>
          <a:ln>
            <a:noFill/>
          </a:ln>
        </p:spPr>
      </p:pic>
      <p:pic>
        <p:nvPicPr>
          <p:cNvPr id="158" name="Google Shape;158;p20"/>
          <p:cNvPicPr preferRelativeResize="0"/>
          <p:nvPr/>
        </p:nvPicPr>
        <p:blipFill>
          <a:blip r:embed="rId4">
            <a:alphaModFix/>
          </a:blip>
          <a:stretch>
            <a:fillRect/>
          </a:stretch>
        </p:blipFill>
        <p:spPr>
          <a:xfrm>
            <a:off x="7182224" y="3052238"/>
            <a:ext cx="6812750" cy="31300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p:nvPr/>
        </p:nvSpPr>
        <p:spPr>
          <a:xfrm>
            <a:off x="5527050" y="377873"/>
            <a:ext cx="35763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BENEFITS</a:t>
            </a:r>
            <a:endParaRPr sz="4400" b="1" i="0" u="none" strike="noStrike" cap="none">
              <a:solidFill>
                <a:srgbClr val="000000"/>
              </a:solidFill>
              <a:latin typeface="Times New Roman"/>
              <a:ea typeface="Times New Roman"/>
              <a:cs typeface="Times New Roman"/>
              <a:sym typeface="Times New Roman"/>
            </a:endParaRPr>
          </a:p>
        </p:txBody>
      </p:sp>
      <p:sp>
        <p:nvSpPr>
          <p:cNvPr id="165" name="Google Shape;165;p21"/>
          <p:cNvSpPr txBox="1"/>
          <p:nvPr/>
        </p:nvSpPr>
        <p:spPr>
          <a:xfrm>
            <a:off x="769125" y="1239773"/>
            <a:ext cx="12748200" cy="63231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15000"/>
              </a:lnSpc>
              <a:spcBef>
                <a:spcPts val="1500"/>
              </a:spcBef>
              <a:spcAft>
                <a:spcPts val="0"/>
              </a:spcAft>
              <a:buClr>
                <a:srgbClr val="374151"/>
              </a:buClr>
              <a:buSzPts val="2400"/>
              <a:buFont typeface="Times New Roman"/>
              <a:buChar char="●"/>
            </a:pPr>
            <a:r>
              <a:rPr lang="en-US" sz="2400" b="1" i="0" u="none" strike="noStrike" cap="none">
                <a:solidFill>
                  <a:srgbClr val="374151"/>
                </a:solidFill>
                <a:highlight>
                  <a:srgbClr val="F7F7F8"/>
                </a:highlight>
                <a:latin typeface="Times New Roman"/>
                <a:ea typeface="Times New Roman"/>
                <a:cs typeface="Times New Roman"/>
                <a:sym typeface="Times New Roman"/>
              </a:rPr>
              <a:t>Improved Diagnostic Accuracy</a:t>
            </a:r>
            <a:r>
              <a:rPr lang="en-US" sz="2400" b="0" i="0" u="none" strike="noStrike" cap="none">
                <a:solidFill>
                  <a:srgbClr val="374151"/>
                </a:solidFill>
                <a:highlight>
                  <a:srgbClr val="F7F7F8"/>
                </a:highlight>
                <a:latin typeface="Times New Roman"/>
                <a:ea typeface="Times New Roman"/>
                <a:cs typeface="Times New Roman"/>
                <a:sym typeface="Times New Roman"/>
              </a:rPr>
              <a:t>: AI-based systems can significantly enhance the accuracy of TB diagnosis in chest X-rays, reducing the rate of false positives and false negatives. This ensures that patients receive the appropriate treatment promptly, leading to better health outcomes.</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Char char="●"/>
            </a:pPr>
            <a:r>
              <a:rPr lang="en-US" sz="2400" b="1" i="0" u="none" strike="noStrike" cap="none">
                <a:solidFill>
                  <a:srgbClr val="374151"/>
                </a:solidFill>
                <a:highlight>
                  <a:srgbClr val="F7F7F8"/>
                </a:highlight>
                <a:latin typeface="Times New Roman"/>
                <a:ea typeface="Times New Roman"/>
                <a:cs typeface="Times New Roman"/>
                <a:sym typeface="Times New Roman"/>
              </a:rPr>
              <a:t>Early Detection</a:t>
            </a:r>
            <a:r>
              <a:rPr lang="en-US" sz="2400" b="0" i="0" u="none" strike="noStrike" cap="none">
                <a:solidFill>
                  <a:srgbClr val="374151"/>
                </a:solidFill>
                <a:highlight>
                  <a:srgbClr val="F7F7F8"/>
                </a:highlight>
                <a:latin typeface="Times New Roman"/>
                <a:ea typeface="Times New Roman"/>
                <a:cs typeface="Times New Roman"/>
                <a:sym typeface="Times New Roman"/>
              </a:rPr>
              <a:t>: The AI system can detect TB at an earlier stage of infection, allowing for earlier intervention. Early detection is crucial for preventing the spread of the disease to others and minimizing the severity of TB-related complications.</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Char char="●"/>
            </a:pPr>
            <a:r>
              <a:rPr lang="en-US" sz="2400" b="1" i="0" u="none" strike="noStrike" cap="none">
                <a:solidFill>
                  <a:srgbClr val="374151"/>
                </a:solidFill>
                <a:highlight>
                  <a:srgbClr val="F7F7F8"/>
                </a:highlight>
                <a:latin typeface="Times New Roman"/>
                <a:ea typeface="Times New Roman"/>
                <a:cs typeface="Times New Roman"/>
                <a:sym typeface="Times New Roman"/>
              </a:rPr>
              <a:t>Reduced Workload for Healthcare Professionals</a:t>
            </a:r>
            <a:r>
              <a:rPr lang="en-US" sz="2400" b="0" i="0" u="none" strike="noStrike" cap="none">
                <a:solidFill>
                  <a:srgbClr val="374151"/>
                </a:solidFill>
                <a:highlight>
                  <a:srgbClr val="F7F7F8"/>
                </a:highlight>
                <a:latin typeface="Times New Roman"/>
                <a:ea typeface="Times New Roman"/>
                <a:cs typeface="Times New Roman"/>
                <a:sym typeface="Times New Roman"/>
              </a:rPr>
              <a:t>: By automating the image analysis process, the workload on radiologists and healthcare professionals is reduced. This allows them to focus on more complex cases, improving overall healthcare efficiency.</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Char char="●"/>
            </a:pPr>
            <a:r>
              <a:rPr lang="en-US" sz="2400" b="1" i="0" u="none" strike="noStrike" cap="none">
                <a:solidFill>
                  <a:srgbClr val="374151"/>
                </a:solidFill>
                <a:highlight>
                  <a:srgbClr val="F7F7F8"/>
                </a:highlight>
                <a:latin typeface="Times New Roman"/>
                <a:ea typeface="Times New Roman"/>
                <a:cs typeface="Times New Roman"/>
                <a:sym typeface="Times New Roman"/>
              </a:rPr>
              <a:t>Faster Diagnosis</a:t>
            </a:r>
            <a:r>
              <a:rPr lang="en-US" sz="2400" b="0" i="0" u="none" strike="noStrike" cap="none">
                <a:solidFill>
                  <a:srgbClr val="374151"/>
                </a:solidFill>
                <a:highlight>
                  <a:srgbClr val="F7F7F8"/>
                </a:highlight>
                <a:latin typeface="Times New Roman"/>
                <a:ea typeface="Times New Roman"/>
                <a:cs typeface="Times New Roman"/>
                <a:sym typeface="Times New Roman"/>
              </a:rPr>
              <a:t>: AI can provide rapid and real-time analysis of chest X-ray images, accelerating the diagnostic process. Faster diagnosis means quicker initiation of treatment, which is vital for controlling TB transmission.</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Char char="●"/>
            </a:pPr>
            <a:r>
              <a:rPr lang="en-US" sz="2400" b="1" i="0" u="none" strike="noStrike" cap="none">
                <a:solidFill>
                  <a:srgbClr val="374151"/>
                </a:solidFill>
                <a:highlight>
                  <a:srgbClr val="F7F7F8"/>
                </a:highlight>
                <a:latin typeface="Times New Roman"/>
                <a:ea typeface="Times New Roman"/>
                <a:cs typeface="Times New Roman"/>
                <a:sym typeface="Times New Roman"/>
              </a:rPr>
              <a:t>Increased Accessibility</a:t>
            </a:r>
            <a:r>
              <a:rPr lang="en-US" sz="2400" b="0" i="0" u="none" strike="noStrike" cap="none">
                <a:solidFill>
                  <a:srgbClr val="374151"/>
                </a:solidFill>
                <a:highlight>
                  <a:srgbClr val="F7F7F8"/>
                </a:highlight>
                <a:latin typeface="Times New Roman"/>
                <a:ea typeface="Times New Roman"/>
                <a:cs typeface="Times New Roman"/>
                <a:sym typeface="Times New Roman"/>
              </a:rPr>
              <a:t>: AI-based systems can be deployed in regions with limited access to healthcare professionals, extending TB diagnosis capabilities to underserved populations. </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1178400" y="1285950"/>
            <a:ext cx="12273600" cy="6187500"/>
          </a:xfrm>
          <a:prstGeom prst="rect">
            <a:avLst/>
          </a:prstGeom>
          <a:noFill/>
          <a:ln>
            <a:noFill/>
          </a:ln>
        </p:spPr>
        <p:txBody>
          <a:bodyPr spcFirstLastPara="1" wrap="square" lIns="91425" tIns="91425" rIns="91425" bIns="91425" anchor="t" anchorCtr="0">
            <a:noAutofit/>
          </a:bodyPr>
          <a:lstStyle/>
          <a:p>
            <a:pPr marL="457200" marR="0" lvl="0" indent="-381000" algn="just" rtl="0">
              <a:lnSpc>
                <a:spcPct val="115000"/>
              </a:lnSpc>
              <a:spcBef>
                <a:spcPts val="120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AI algorithms improve accuracy in Tuberculosis classification from chest X-rays.</a:t>
            </a:r>
            <a:endParaRPr sz="2400">
              <a:solidFill>
                <a:srgbClr val="374151"/>
              </a:solidFill>
              <a:highlight>
                <a:srgbClr val="F7F7F8"/>
              </a:highlight>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The project enables swift identification of Tuberculosis cases through real-time analysis, facilitating prompt intervention and treatment.</a:t>
            </a:r>
            <a:endParaRPr sz="2400">
              <a:solidFill>
                <a:srgbClr val="374151"/>
              </a:solidFill>
              <a:highlight>
                <a:srgbClr val="F7F7F8"/>
              </a:highlight>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Integration into existing healthcare systems ensures efficient workflows and contributes to enhanced patient management.</a:t>
            </a:r>
            <a:endParaRPr sz="2400">
              <a:solidFill>
                <a:srgbClr val="374151"/>
              </a:solidFill>
              <a:highlight>
                <a:srgbClr val="F7F7F8"/>
              </a:highlight>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AI models are designed to perform robustly across diverse demographics, imaging techniques, and geographic regions.</a:t>
            </a:r>
            <a:endParaRPr sz="2400">
              <a:solidFill>
                <a:srgbClr val="374151"/>
              </a:solidFill>
              <a:highlight>
                <a:srgbClr val="F7F7F8"/>
              </a:highlight>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The project emphasizes responsible and ethical implementation, addressing patient privacy and adhering to established guidelines for trust and acceptance in the medical community.</a:t>
            </a:r>
            <a:endParaRPr sz="2400">
              <a:solidFill>
                <a:srgbClr val="374151"/>
              </a:solidFill>
              <a:highlight>
                <a:srgbClr val="F7F7F8"/>
              </a:highlight>
              <a:latin typeface="Times New Roman"/>
              <a:ea typeface="Times New Roman"/>
              <a:cs typeface="Times New Roman"/>
              <a:sym typeface="Times New Roman"/>
            </a:endParaRPr>
          </a:p>
        </p:txBody>
      </p:sp>
      <p:sp>
        <p:nvSpPr>
          <p:cNvPr id="179" name="Google Shape;179;p23"/>
          <p:cNvSpPr txBox="1"/>
          <p:nvPr/>
        </p:nvSpPr>
        <p:spPr>
          <a:xfrm>
            <a:off x="2559000" y="401734"/>
            <a:ext cx="95124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a:solidFill>
                  <a:srgbClr val="1B1B27"/>
                </a:solidFill>
                <a:latin typeface="Times New Roman"/>
                <a:ea typeface="Times New Roman"/>
                <a:cs typeface="Times New Roman"/>
                <a:sym typeface="Times New Roman"/>
              </a:rPr>
              <a:t>CONCLUSION</a:t>
            </a:r>
            <a:endParaRPr sz="4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5"/>
          <p:cNvSpPr txBox="1"/>
          <p:nvPr/>
        </p:nvSpPr>
        <p:spPr>
          <a:xfrm>
            <a:off x="1990900" y="917825"/>
            <a:ext cx="116469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CONTENT</a:t>
            </a:r>
            <a:endParaRPr sz="4400" b="1" i="0" u="none" strike="noStrike" cap="none">
              <a:solidFill>
                <a:srgbClr val="000000"/>
              </a:solidFill>
              <a:latin typeface="Times New Roman"/>
              <a:ea typeface="Times New Roman"/>
              <a:cs typeface="Times New Roman"/>
              <a:sym typeface="Times New Roman"/>
            </a:endParaRPr>
          </a:p>
        </p:txBody>
      </p:sp>
      <p:sp>
        <p:nvSpPr>
          <p:cNvPr id="35" name="Google Shape;35;p5"/>
          <p:cNvSpPr txBox="1"/>
          <p:nvPr/>
        </p:nvSpPr>
        <p:spPr>
          <a:xfrm>
            <a:off x="1779375" y="3033025"/>
            <a:ext cx="6066000" cy="4771800"/>
          </a:xfrm>
          <a:prstGeom prst="rect">
            <a:avLst/>
          </a:prstGeom>
          <a:noFill/>
          <a:ln>
            <a:noFill/>
          </a:ln>
        </p:spPr>
        <p:txBody>
          <a:bodyPr spcFirstLastPara="1" wrap="square" lIns="91425" tIns="91425" rIns="91425" bIns="91425" anchor="t" anchorCtr="0">
            <a:noAutofit/>
          </a:bodyPr>
          <a:lstStyle/>
          <a:p>
            <a:pPr marL="3810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p:txBody>
      </p:sp>
      <p:sp>
        <p:nvSpPr>
          <p:cNvPr id="36" name="Google Shape;36;p5"/>
          <p:cNvSpPr txBox="1"/>
          <p:nvPr/>
        </p:nvSpPr>
        <p:spPr>
          <a:xfrm flipH="1">
            <a:off x="2127175" y="2220375"/>
            <a:ext cx="4775700" cy="67881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3000"/>
              <a:buFont typeface="Arial"/>
              <a:buChar char="•"/>
            </a:pPr>
            <a:r>
              <a:rPr lang="en-US" sz="3000" b="0" i="0" u="none" strike="noStrike" cap="none">
                <a:solidFill>
                  <a:srgbClr val="000000"/>
                </a:solidFill>
                <a:latin typeface="Times New Roman"/>
                <a:ea typeface="Times New Roman"/>
                <a:cs typeface="Times New Roman"/>
                <a:sym typeface="Times New Roman"/>
              </a:rPr>
              <a:t>Introduction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3000"/>
              <a:buFont typeface="Arial"/>
              <a:buChar char="•"/>
            </a:pPr>
            <a:r>
              <a:rPr lang="en-US" sz="3000" b="0" i="0" u="none" strike="noStrike" cap="none">
                <a:solidFill>
                  <a:srgbClr val="000000"/>
                </a:solidFill>
                <a:latin typeface="Times New Roman"/>
                <a:ea typeface="Times New Roman"/>
                <a:cs typeface="Times New Roman"/>
                <a:sym typeface="Times New Roman"/>
              </a:rPr>
              <a:t>Literature Survey</a:t>
            </a:r>
            <a:endParaRPr sz="3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00000"/>
              </a:buClr>
              <a:buSzPts val="3000"/>
              <a:buFont typeface="Times New Roman"/>
              <a:buChar char="•"/>
            </a:pPr>
            <a:r>
              <a:rPr lang="en-US" sz="3000" b="0" i="0" u="none" strike="noStrike" cap="none">
                <a:solidFill>
                  <a:srgbClr val="000000"/>
                </a:solidFill>
                <a:latin typeface="Times New Roman"/>
                <a:ea typeface="Times New Roman"/>
                <a:cs typeface="Times New Roman"/>
                <a:sym typeface="Times New Roman"/>
              </a:rPr>
              <a:t>Existing System</a:t>
            </a:r>
            <a:endParaRPr sz="3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00000"/>
              </a:buClr>
              <a:buSzPts val="3000"/>
              <a:buFont typeface="Times New Roman"/>
              <a:buChar char="•"/>
            </a:pPr>
            <a:r>
              <a:rPr lang="en-US" sz="3000" b="0" i="0" u="none" strike="noStrike" cap="none">
                <a:solidFill>
                  <a:srgbClr val="000000"/>
                </a:solidFill>
                <a:latin typeface="Times New Roman"/>
                <a:ea typeface="Times New Roman"/>
                <a:cs typeface="Times New Roman"/>
                <a:sym typeface="Times New Roman"/>
              </a:rPr>
              <a:t>Proposed System</a:t>
            </a:r>
            <a:endParaRPr sz="3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00000"/>
              </a:buClr>
              <a:buSzPts val="3000"/>
              <a:buFont typeface="Times New Roman"/>
              <a:buChar char="•"/>
            </a:pPr>
            <a:r>
              <a:rPr lang="en-US" sz="3000" b="0" i="0" u="none" strike="noStrike" cap="none">
                <a:solidFill>
                  <a:srgbClr val="000000"/>
                </a:solidFill>
                <a:latin typeface="Times New Roman"/>
                <a:ea typeface="Times New Roman"/>
                <a:cs typeface="Times New Roman"/>
                <a:sym typeface="Times New Roman"/>
              </a:rPr>
              <a:t>Hardware Requirements</a:t>
            </a:r>
            <a:endParaRPr sz="3000" b="0" i="0" u="none" strike="noStrike" cap="none">
              <a:solidFill>
                <a:srgbClr val="000000"/>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rgbClr val="000000"/>
              </a:buClr>
              <a:buSzPts val="3000"/>
              <a:buFont typeface="Arial"/>
              <a:buChar char="•"/>
            </a:pPr>
            <a:r>
              <a:rPr lang="en-US" sz="3000" b="0" i="0" u="none" strike="noStrike" cap="none">
                <a:solidFill>
                  <a:schemeClr val="dk1"/>
                </a:solidFill>
                <a:latin typeface="Times New Roman"/>
                <a:ea typeface="Times New Roman"/>
                <a:cs typeface="Times New Roman"/>
                <a:sym typeface="Times New Roman"/>
              </a:rPr>
              <a:t>Software Requirements</a:t>
            </a:r>
            <a:endParaRPr sz="3000" b="0" i="0" u="none" strike="noStrike" cap="none">
              <a:solidFill>
                <a:schemeClr val="dk1"/>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rgbClr val="000000"/>
              </a:buClr>
              <a:buSzPts val="3000"/>
              <a:buFont typeface="Arial"/>
              <a:buChar char="•"/>
            </a:pPr>
            <a:r>
              <a:rPr lang="en-US" sz="3000" b="0" i="0" u="none" strike="noStrike" cap="none">
                <a:solidFill>
                  <a:schemeClr val="dk1"/>
                </a:solidFill>
                <a:latin typeface="Times New Roman"/>
                <a:ea typeface="Times New Roman"/>
                <a:cs typeface="Times New Roman"/>
                <a:sym typeface="Times New Roman"/>
              </a:rPr>
              <a:t>Design</a:t>
            </a:r>
            <a:endParaRPr sz="3000" b="0" i="0" u="none" strike="noStrike" cap="none">
              <a:solidFill>
                <a:schemeClr val="dk1"/>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Uml Use-Case Diagram</a:t>
            </a:r>
            <a:endParaRPr sz="3000">
              <a:solidFill>
                <a:schemeClr val="dk1"/>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rgbClr val="000000"/>
              </a:buClr>
              <a:buSzPts val="3000"/>
              <a:buFont typeface="Arial"/>
              <a:buNone/>
            </a:pPr>
            <a:endParaRPr sz="3000" b="0" i="0" u="none" strike="noStrike" cap="none">
              <a:solidFill>
                <a:schemeClr val="dk1"/>
              </a:solidFill>
              <a:latin typeface="Times New Roman"/>
              <a:ea typeface="Times New Roman"/>
              <a:cs typeface="Times New Roman"/>
              <a:sym typeface="Times New Roman"/>
            </a:endParaRPr>
          </a:p>
          <a:p>
            <a:pPr marL="457200" marR="0" lvl="0" indent="-228600" algn="l" rtl="0">
              <a:lnSpc>
                <a:spcPct val="150000"/>
              </a:lnSpc>
              <a:spcBef>
                <a:spcPts val="0"/>
              </a:spcBef>
              <a:spcAft>
                <a:spcPts val="0"/>
              </a:spcAft>
              <a:buClr>
                <a:schemeClr val="dk1"/>
              </a:buClr>
              <a:buSzPts val="3000"/>
              <a:buFont typeface="Times New Roman"/>
              <a:buNone/>
            </a:pPr>
            <a:endParaRPr sz="3000" b="0" i="0" u="none" strike="noStrike" cap="none">
              <a:solidFill>
                <a:schemeClr val="dk1"/>
              </a:solidFill>
              <a:latin typeface="Times New Roman"/>
              <a:ea typeface="Times New Roman"/>
              <a:cs typeface="Times New Roman"/>
              <a:sym typeface="Times New Roman"/>
            </a:endParaRPr>
          </a:p>
        </p:txBody>
      </p:sp>
      <p:sp>
        <p:nvSpPr>
          <p:cNvPr id="37" name="Google Shape;37;p5"/>
          <p:cNvSpPr txBox="1"/>
          <p:nvPr/>
        </p:nvSpPr>
        <p:spPr>
          <a:xfrm>
            <a:off x="8518000" y="2220375"/>
            <a:ext cx="5960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3000"/>
              <a:buFont typeface="Arial"/>
              <a:buNone/>
            </a:pPr>
            <a:endParaRPr sz="3000" b="0" i="0" u="none" strike="noStrike" cap="none">
              <a:solidFill>
                <a:schemeClr val="dk1"/>
              </a:solidFill>
              <a:latin typeface="Times New Roman"/>
              <a:ea typeface="Times New Roman"/>
              <a:cs typeface="Times New Roman"/>
              <a:sym typeface="Times New Roman"/>
            </a:endParaRPr>
          </a:p>
        </p:txBody>
      </p:sp>
      <p:sp>
        <p:nvSpPr>
          <p:cNvPr id="38" name="Google Shape;38;p5"/>
          <p:cNvSpPr txBox="1"/>
          <p:nvPr/>
        </p:nvSpPr>
        <p:spPr>
          <a:xfrm flipH="1">
            <a:off x="8146975" y="2220375"/>
            <a:ext cx="4775700" cy="60954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3000"/>
              <a:buFont typeface="Arial"/>
              <a:buChar char="•"/>
            </a:pPr>
            <a:r>
              <a:rPr lang="en-US" sz="3000">
                <a:latin typeface="Times New Roman"/>
                <a:ea typeface="Times New Roman"/>
                <a:cs typeface="Times New Roman"/>
                <a:sym typeface="Times New Roman"/>
              </a:rPr>
              <a:t>Sequence Diagram</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3000"/>
              <a:buFont typeface="Arial"/>
              <a:buChar char="•"/>
            </a:pPr>
            <a:r>
              <a:rPr lang="en-US" sz="3000">
                <a:latin typeface="Times New Roman"/>
                <a:ea typeface="Times New Roman"/>
                <a:cs typeface="Times New Roman"/>
                <a:sym typeface="Times New Roman"/>
              </a:rPr>
              <a:t>Class Diagram</a:t>
            </a:r>
            <a:endParaRPr sz="3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00000"/>
              </a:buClr>
              <a:buSzPts val="3000"/>
              <a:buFont typeface="Times New Roman"/>
              <a:buChar char="•"/>
            </a:pPr>
            <a:r>
              <a:rPr lang="en-US" sz="3000">
                <a:latin typeface="Times New Roman"/>
                <a:ea typeface="Times New Roman"/>
                <a:cs typeface="Times New Roman"/>
                <a:sym typeface="Times New Roman"/>
              </a:rPr>
              <a:t>Screenshots</a:t>
            </a:r>
            <a:endParaRPr sz="3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00000"/>
              </a:buClr>
              <a:buSzPts val="3000"/>
              <a:buFont typeface="Times New Roman"/>
              <a:buChar char="•"/>
            </a:pPr>
            <a:r>
              <a:rPr lang="en-US" sz="3000">
                <a:latin typeface="Times New Roman"/>
                <a:ea typeface="Times New Roman"/>
                <a:cs typeface="Times New Roman"/>
                <a:sym typeface="Times New Roman"/>
              </a:rPr>
              <a:t>Benefits</a:t>
            </a:r>
            <a:endParaRPr sz="30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00000"/>
              </a:buClr>
              <a:buSzPts val="3000"/>
              <a:buFont typeface="Times New Roman"/>
              <a:buChar char="•"/>
            </a:pPr>
            <a:r>
              <a:rPr lang="en-US" sz="3000">
                <a:latin typeface="Times New Roman"/>
                <a:ea typeface="Times New Roman"/>
                <a:cs typeface="Times New Roman"/>
                <a:sym typeface="Times New Roman"/>
              </a:rPr>
              <a:t>Future Scope</a:t>
            </a:r>
            <a:endParaRPr sz="3000" b="0" i="0" u="none" strike="noStrike" cap="none">
              <a:solidFill>
                <a:srgbClr val="000000"/>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rgbClr val="000000"/>
              </a:buClr>
              <a:buSzPts val="3000"/>
              <a:buFont typeface="Arial"/>
              <a:buChar char="•"/>
            </a:pPr>
            <a:r>
              <a:rPr lang="en-US" sz="3000">
                <a:solidFill>
                  <a:schemeClr val="dk1"/>
                </a:solidFill>
                <a:latin typeface="Times New Roman"/>
                <a:ea typeface="Times New Roman"/>
                <a:cs typeface="Times New Roman"/>
                <a:sym typeface="Times New Roman"/>
              </a:rPr>
              <a:t>Conclusion</a:t>
            </a:r>
            <a:endParaRPr sz="3000" b="0" i="0" u="none" strike="noStrike" cap="none">
              <a:solidFill>
                <a:schemeClr val="dk1"/>
              </a:solidFill>
              <a:latin typeface="Times New Roman"/>
              <a:ea typeface="Times New Roman"/>
              <a:cs typeface="Times New Roman"/>
              <a:sym typeface="Times New Roman"/>
            </a:endParaRPr>
          </a:p>
          <a:p>
            <a:pPr marL="457200" marR="0" lvl="0" indent="-419100" algn="l" rtl="0">
              <a:lnSpc>
                <a:spcPct val="150000"/>
              </a:lnSpc>
              <a:spcBef>
                <a:spcPts val="0"/>
              </a:spcBef>
              <a:spcAft>
                <a:spcPts val="0"/>
              </a:spcAft>
              <a:buClr>
                <a:srgbClr val="000000"/>
              </a:buClr>
              <a:buSzPts val="3000"/>
              <a:buFont typeface="Arial"/>
              <a:buChar char="•"/>
            </a:pPr>
            <a:r>
              <a:rPr lang="en-US" sz="3000">
                <a:solidFill>
                  <a:schemeClr val="dk1"/>
                </a:solidFill>
                <a:latin typeface="Times New Roman"/>
                <a:ea typeface="Times New Roman"/>
                <a:cs typeface="Times New Roman"/>
                <a:sym typeface="Times New Roman"/>
              </a:rPr>
              <a:t>References</a:t>
            </a:r>
            <a:endParaRPr/>
          </a:p>
          <a:p>
            <a:pPr marL="457200" marR="0" lvl="0" indent="-419100" algn="l" rtl="0">
              <a:lnSpc>
                <a:spcPct val="150000"/>
              </a:lnSpc>
              <a:spcBef>
                <a:spcPts val="0"/>
              </a:spcBef>
              <a:spcAft>
                <a:spcPts val="0"/>
              </a:spcAft>
              <a:buClr>
                <a:srgbClr val="000000"/>
              </a:buClr>
              <a:buSzPts val="3000"/>
              <a:buFont typeface="Arial"/>
              <a:buNone/>
            </a:pPr>
            <a:endParaRPr sz="3000" b="0" i="0" u="none" strike="noStrike" cap="none">
              <a:solidFill>
                <a:schemeClr val="dk1"/>
              </a:solidFill>
              <a:latin typeface="Times New Roman"/>
              <a:ea typeface="Times New Roman"/>
              <a:cs typeface="Times New Roman"/>
              <a:sym typeface="Times New Roman"/>
            </a:endParaRPr>
          </a:p>
          <a:p>
            <a:pPr marL="457200" marR="0" lvl="0" indent="-228600" algn="l" rtl="0">
              <a:lnSpc>
                <a:spcPct val="150000"/>
              </a:lnSpc>
              <a:spcBef>
                <a:spcPts val="0"/>
              </a:spcBef>
              <a:spcAft>
                <a:spcPts val="0"/>
              </a:spcAft>
              <a:buClr>
                <a:schemeClr val="dk1"/>
              </a:buClr>
              <a:buSzPts val="3000"/>
              <a:buFont typeface="Times New Roman"/>
              <a:buNone/>
            </a:pPr>
            <a:endParaRPr sz="3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p:nvPr/>
        </p:nvSpPr>
        <p:spPr>
          <a:xfrm>
            <a:off x="1178400" y="1285950"/>
            <a:ext cx="12273600" cy="6187500"/>
          </a:xfrm>
          <a:prstGeom prst="rect">
            <a:avLst/>
          </a:prstGeom>
          <a:noFill/>
          <a:ln>
            <a:noFill/>
          </a:ln>
        </p:spPr>
        <p:txBody>
          <a:bodyPr spcFirstLastPara="1" wrap="square" lIns="91425" tIns="91425" rIns="91425" bIns="91425" anchor="t" anchorCtr="0">
            <a:noAutofit/>
          </a:bodyPr>
          <a:lstStyle/>
          <a:p>
            <a:pPr marL="457200" marR="0" lvl="0" indent="-381000" algn="just" rtl="0">
              <a:lnSpc>
                <a:spcPct val="115000"/>
              </a:lnSpc>
              <a:spcBef>
                <a:spcPts val="120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Enhanced Accuracy: Future developments could focus on refining AI algorithms to achieve higher accuracy in Tuberculosis classification from chest X-rays, reducing false positives and negatives for more reliable diagnoses.</a:t>
            </a:r>
            <a:endParaRPr sz="2400">
              <a:solidFill>
                <a:srgbClr val="374151"/>
              </a:solidFill>
              <a:highlight>
                <a:srgbClr val="F7F7F8"/>
              </a:highlight>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Real-Time Diagnosis: Advancements may aim to enable real-time analysis of chest X-rays, providing quicker results and facilitating prompt intervention and treatment for patients with Tuberculosis.</a:t>
            </a:r>
            <a:endParaRPr sz="2400">
              <a:solidFill>
                <a:srgbClr val="374151"/>
              </a:solidFill>
              <a:highlight>
                <a:srgbClr val="F7F7F8"/>
              </a:highlight>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Integration with Healthcare Systems: The integration of AI-based Tuberculosis classification systems with existing healthcare infrastructure could streamline processes, allowing seamless incorporation into clinical workflows for improved patient management.</a:t>
            </a:r>
            <a:endParaRPr sz="2400">
              <a:solidFill>
                <a:srgbClr val="374151"/>
              </a:solidFill>
              <a:highlight>
                <a:srgbClr val="F7F7F8"/>
              </a:highlight>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Diverse Dataset Handling: Research efforts might concentrate on developing AI models capable of effectively handling diverse datasets, considering variations in demographics, imaging techniques, and geographical factors to ensure robust performance across different populations.</a:t>
            </a:r>
            <a:endParaRPr sz="2400">
              <a:solidFill>
                <a:srgbClr val="374151"/>
              </a:solidFill>
              <a:highlight>
                <a:srgbClr val="F7F7F8"/>
              </a:highlight>
              <a:latin typeface="Times New Roman"/>
              <a:ea typeface="Times New Roman"/>
              <a:cs typeface="Times New Roman"/>
              <a:sym typeface="Times New Roman"/>
            </a:endParaRPr>
          </a:p>
          <a:p>
            <a:pPr marL="457200" marR="0" lvl="0" indent="-381000" algn="just" rtl="0">
              <a:lnSpc>
                <a:spcPct val="115000"/>
              </a:lnSpc>
              <a:spcBef>
                <a:spcPts val="0"/>
              </a:spcBef>
              <a:spcAft>
                <a:spcPts val="0"/>
              </a:spcAft>
              <a:buClr>
                <a:srgbClr val="374151"/>
              </a:buClr>
              <a:buSzPts val="2400"/>
              <a:buFont typeface="Times New Roman"/>
              <a:buChar char="●"/>
            </a:pPr>
            <a:r>
              <a:rPr lang="en-US" sz="2400">
                <a:solidFill>
                  <a:srgbClr val="374151"/>
                </a:solidFill>
                <a:highlight>
                  <a:srgbClr val="F7F7F8"/>
                </a:highlight>
                <a:latin typeface="Times New Roman"/>
                <a:ea typeface="Times New Roman"/>
                <a:cs typeface="Times New Roman"/>
                <a:sym typeface="Times New Roman"/>
              </a:rPr>
              <a:t>Ethical Considerations and Patient Privacy: As AI technologies advance, there will be an increased focus on addressing ethical concerns and ensuring patient privacy.</a:t>
            </a:r>
            <a:endParaRPr sz="2400">
              <a:solidFill>
                <a:srgbClr val="374151"/>
              </a:solidFill>
              <a:highlight>
                <a:srgbClr val="F7F7F8"/>
              </a:highlight>
              <a:latin typeface="Times New Roman"/>
              <a:ea typeface="Times New Roman"/>
              <a:cs typeface="Times New Roman"/>
              <a:sym typeface="Times New Roman"/>
            </a:endParaRPr>
          </a:p>
        </p:txBody>
      </p:sp>
      <p:sp>
        <p:nvSpPr>
          <p:cNvPr id="172" name="Google Shape;172;p22"/>
          <p:cNvSpPr txBox="1"/>
          <p:nvPr/>
        </p:nvSpPr>
        <p:spPr>
          <a:xfrm>
            <a:off x="2559000" y="401734"/>
            <a:ext cx="95124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a:solidFill>
                  <a:srgbClr val="1B1B27"/>
                </a:solidFill>
                <a:latin typeface="Times New Roman"/>
                <a:ea typeface="Times New Roman"/>
                <a:cs typeface="Times New Roman"/>
                <a:sym typeface="Times New Roman"/>
              </a:rPr>
              <a:t>FUTURE SCOPE</a:t>
            </a:r>
            <a:endParaRPr sz="4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p:nvPr/>
        </p:nvSpPr>
        <p:spPr>
          <a:xfrm>
            <a:off x="1294100" y="1415350"/>
            <a:ext cx="12576900" cy="64098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1500"/>
              </a:spcBef>
              <a:spcAft>
                <a:spcPts val="0"/>
              </a:spcAft>
              <a:buClr>
                <a:srgbClr val="374151"/>
              </a:buClr>
              <a:buSzPts val="2400"/>
              <a:buFont typeface="Times New Roman"/>
              <a:buAutoNum type="arabicPeriod"/>
            </a:pPr>
            <a:r>
              <a:rPr lang="en-US" sz="2400" b="0" i="0" u="none" strike="noStrike" cap="none">
                <a:solidFill>
                  <a:srgbClr val="374151"/>
                </a:solidFill>
                <a:highlight>
                  <a:srgbClr val="F7F7F8"/>
                </a:highlight>
                <a:latin typeface="Times New Roman"/>
                <a:ea typeface="Times New Roman"/>
                <a:cs typeface="Times New Roman"/>
                <a:sym typeface="Times New Roman"/>
              </a:rPr>
              <a:t>"Deep Learning Approaches for Tuberculosis Detection in Chest X-rays: A Comprehensive Review" (2023)</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AutoNum type="arabicPeriod"/>
            </a:pPr>
            <a:r>
              <a:rPr lang="en-US" sz="2400" b="0" i="0" u="none" strike="noStrike" cap="none">
                <a:solidFill>
                  <a:srgbClr val="374151"/>
                </a:solidFill>
                <a:highlight>
                  <a:srgbClr val="F7F7F8"/>
                </a:highlight>
                <a:latin typeface="Times New Roman"/>
                <a:ea typeface="Times New Roman"/>
                <a:cs typeface="Times New Roman"/>
                <a:sym typeface="Times New Roman"/>
              </a:rPr>
              <a:t>"A Comparative Study of Convolutional Neural Networks for Tuberculosis Classification in Chest Radiographs" (2022)</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AutoNum type="arabicPeriod"/>
            </a:pPr>
            <a:r>
              <a:rPr lang="en-US" sz="2400" b="0" i="0" u="none" strike="noStrike" cap="none">
                <a:solidFill>
                  <a:srgbClr val="374151"/>
                </a:solidFill>
                <a:highlight>
                  <a:srgbClr val="F7F7F8"/>
                </a:highlight>
                <a:latin typeface="Times New Roman"/>
                <a:ea typeface="Times New Roman"/>
                <a:cs typeface="Times New Roman"/>
                <a:sym typeface="Times New Roman"/>
              </a:rPr>
              <a:t>"AI-Based Tuberculosis Screening: Recent Advances and Future Prospects" (2021)</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AutoNum type="arabicPeriod"/>
            </a:pPr>
            <a:r>
              <a:rPr lang="en-US" sz="2400" b="0" i="0" u="none" strike="noStrike" cap="none">
                <a:solidFill>
                  <a:srgbClr val="374151"/>
                </a:solidFill>
                <a:highlight>
                  <a:srgbClr val="F7F7F8"/>
                </a:highlight>
                <a:latin typeface="Times New Roman"/>
                <a:ea typeface="Times New Roman"/>
                <a:cs typeface="Times New Roman"/>
                <a:sym typeface="Times New Roman"/>
              </a:rPr>
              <a:t>"Transfer Learning for Automated Tuberculosis Detection in Chest X-rays" (2020)</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AutoNum type="arabicPeriod"/>
            </a:pPr>
            <a:r>
              <a:rPr lang="en-US" sz="2400" b="0" i="0" u="none" strike="noStrike" cap="none">
                <a:solidFill>
                  <a:srgbClr val="374151"/>
                </a:solidFill>
                <a:highlight>
                  <a:srgbClr val="F7F7F8"/>
                </a:highlight>
                <a:latin typeface="Times New Roman"/>
                <a:ea typeface="Times New Roman"/>
                <a:cs typeface="Times New Roman"/>
                <a:sym typeface="Times New Roman"/>
              </a:rPr>
              <a:t>"Implementing AI-Based Tuberculosis Diagnosis in Clinical Practice: A Case Study" (2019)</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AutoNum type="arabicPeriod"/>
            </a:pPr>
            <a:r>
              <a:rPr lang="en-US" sz="2400" b="0" i="0" u="none" strike="noStrike" cap="none">
                <a:solidFill>
                  <a:srgbClr val="374151"/>
                </a:solidFill>
                <a:highlight>
                  <a:srgbClr val="F7F7F8"/>
                </a:highlight>
                <a:latin typeface="Times New Roman"/>
                <a:ea typeface="Times New Roman"/>
                <a:cs typeface="Times New Roman"/>
                <a:sym typeface="Times New Roman"/>
              </a:rPr>
              <a:t>"AI for Global Health: Enhancing Tuberculosis Detection in Resource-Constrained Settings" (2018)</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AutoNum type="arabicPeriod"/>
            </a:pPr>
            <a:r>
              <a:rPr lang="en-US" sz="2400" b="0" i="0" u="none" strike="noStrike" cap="none">
                <a:solidFill>
                  <a:srgbClr val="374151"/>
                </a:solidFill>
                <a:highlight>
                  <a:srgbClr val="F7F7F8"/>
                </a:highlight>
                <a:latin typeface="Times New Roman"/>
                <a:ea typeface="Times New Roman"/>
                <a:cs typeface="Times New Roman"/>
                <a:sym typeface="Times New Roman"/>
              </a:rPr>
              <a:t>"Ethical Considerations in AI-Based Tuberculosis Diagnosis from Chest X-rays" (2017)</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74151"/>
              </a:buClr>
              <a:buSzPts val="2400"/>
              <a:buFont typeface="Times New Roman"/>
              <a:buAutoNum type="arabicPeriod"/>
            </a:pPr>
            <a:r>
              <a:rPr lang="en-US" sz="2400" b="0" i="0" u="none" strike="noStrike" cap="none">
                <a:solidFill>
                  <a:srgbClr val="374151"/>
                </a:solidFill>
                <a:highlight>
                  <a:srgbClr val="F7F7F8"/>
                </a:highlight>
                <a:latin typeface="Times New Roman"/>
                <a:ea typeface="Times New Roman"/>
                <a:cs typeface="Times New Roman"/>
                <a:sym typeface="Times New Roman"/>
              </a:rPr>
              <a:t>"Real-World Deployment of AI-Based Tuberculosis Classification: Challenges and Insights" (2016)</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15000"/>
              </a:lnSpc>
              <a:spcBef>
                <a:spcPts val="1200"/>
              </a:spcBef>
              <a:spcAft>
                <a:spcPts val="0"/>
              </a:spcAft>
              <a:buClr>
                <a:srgbClr val="374151"/>
              </a:buClr>
              <a:buSzPts val="2400"/>
              <a:buFont typeface="Times New Roman"/>
              <a:buAutoNum type="arabicPeriod"/>
            </a:pPr>
            <a:r>
              <a:rPr lang="en-US" sz="2400" b="0" i="0" u="none" strike="noStrike" cap="none">
                <a:solidFill>
                  <a:srgbClr val="374151"/>
                </a:solidFill>
                <a:highlight>
                  <a:srgbClr val="F7F7F8"/>
                </a:highlight>
                <a:latin typeface="Times New Roman"/>
                <a:ea typeface="Times New Roman"/>
                <a:cs typeface="Times New Roman"/>
                <a:sym typeface="Times New Roman"/>
              </a:rPr>
              <a:t>"Evaluation Metrics for AI-Based Tuberculosis Detection in Chest X-rays: A Comparative Analysis" (2015)</a:t>
            </a:r>
            <a:endParaRPr sz="2400" b="0" i="0" u="none" strike="noStrike" cap="none">
              <a:solidFill>
                <a:srgbClr val="374151"/>
              </a:solidFill>
              <a:highlight>
                <a:srgbClr val="F7F7F8"/>
              </a:highlight>
              <a:latin typeface="Times New Roman"/>
              <a:ea typeface="Times New Roman"/>
              <a:cs typeface="Times New Roman"/>
              <a:sym typeface="Times New Roman"/>
            </a:endParaRPr>
          </a:p>
        </p:txBody>
      </p:sp>
      <p:sp>
        <p:nvSpPr>
          <p:cNvPr id="186" name="Google Shape;186;p24"/>
          <p:cNvSpPr txBox="1"/>
          <p:nvPr/>
        </p:nvSpPr>
        <p:spPr>
          <a:xfrm>
            <a:off x="2559000" y="401734"/>
            <a:ext cx="95124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i="0" u="none" strike="noStrike" cap="none">
                <a:solidFill>
                  <a:srgbClr val="1B1B27"/>
                </a:solidFill>
                <a:latin typeface="Times New Roman"/>
                <a:ea typeface="Times New Roman"/>
                <a:cs typeface="Times New Roman"/>
                <a:sym typeface="Times New Roman"/>
              </a:rPr>
              <a:t>REFERENCES</a:t>
            </a:r>
            <a:endParaRPr sz="4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p:nvPr/>
        </p:nvSpPr>
        <p:spPr>
          <a:xfrm>
            <a:off x="1178400" y="1285950"/>
            <a:ext cx="12273600" cy="6187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Clr>
                <a:schemeClr val="dk1"/>
              </a:buClr>
              <a:buSzPts val="1100"/>
              <a:buFont typeface="Arial"/>
              <a:buNone/>
            </a:pPr>
            <a:r>
              <a:rPr lang="en-US" sz="2400" b="0" i="0" u="none" strike="noStrike" cap="none">
                <a:solidFill>
                  <a:srgbClr val="374151"/>
                </a:solidFill>
                <a:highlight>
                  <a:srgbClr val="F7F7F8"/>
                </a:highlight>
                <a:latin typeface="Times New Roman"/>
                <a:ea typeface="Times New Roman"/>
                <a:cs typeface="Times New Roman"/>
                <a:sym typeface="Times New Roman"/>
              </a:rPr>
              <a:t>10. "Framework for the Integration of AI-Based Tuberculosis Diagnosis into Public Health  Systems" (2014)</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Clr>
                <a:schemeClr val="dk1"/>
              </a:buClr>
              <a:buSzPts val="1100"/>
              <a:buFont typeface="Arial"/>
              <a:buNone/>
            </a:pPr>
            <a:r>
              <a:rPr lang="en-US" sz="2400" b="0" i="0" u="none" strike="noStrike" cap="none">
                <a:solidFill>
                  <a:srgbClr val="374151"/>
                </a:solidFill>
                <a:highlight>
                  <a:srgbClr val="F7F7F8"/>
                </a:highlight>
                <a:latin typeface="Times New Roman"/>
                <a:ea typeface="Times New Roman"/>
                <a:cs typeface="Times New Roman"/>
                <a:sym typeface="Times New Roman"/>
              </a:rPr>
              <a:t>11. "Automated Tuberculosis Detection Using Deep Learning and Transfer Learning Approaches" (2013)</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Clr>
                <a:schemeClr val="dk1"/>
              </a:buClr>
              <a:buSzPts val="1100"/>
              <a:buFont typeface="Arial"/>
              <a:buNone/>
            </a:pPr>
            <a:r>
              <a:rPr lang="en-US" sz="2400" b="0" i="0" u="none" strike="noStrike" cap="none">
                <a:solidFill>
                  <a:srgbClr val="374151"/>
                </a:solidFill>
                <a:highlight>
                  <a:srgbClr val="F7F7F8"/>
                </a:highlight>
                <a:latin typeface="Times New Roman"/>
                <a:ea typeface="Times New Roman"/>
                <a:cs typeface="Times New Roman"/>
                <a:sym typeface="Times New Roman"/>
              </a:rPr>
              <a:t>12. "A Survey of Machine Learning and Deep Learning Applications for Tuberculosis Detection in Medical Imaging" (2012)</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Clr>
                <a:schemeClr val="dk1"/>
              </a:buClr>
              <a:buSzPts val="1100"/>
              <a:buFont typeface="Arial"/>
              <a:buNone/>
            </a:pPr>
            <a:r>
              <a:rPr lang="en-US" sz="2400" b="0" i="0" u="none" strike="noStrike" cap="none">
                <a:solidFill>
                  <a:srgbClr val="374151"/>
                </a:solidFill>
                <a:highlight>
                  <a:srgbClr val="F7F7F8"/>
                </a:highlight>
                <a:latin typeface="Times New Roman"/>
                <a:ea typeface="Times New Roman"/>
                <a:cs typeface="Times New Roman"/>
                <a:sym typeface="Times New Roman"/>
              </a:rPr>
              <a:t>13. "Computer-Aided Detection of Pulmonary Tuberculosis in Chest Radiographs: A Review" (2011)</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Clr>
                <a:schemeClr val="dk1"/>
              </a:buClr>
              <a:buSzPts val="1100"/>
              <a:buFont typeface="Arial"/>
              <a:buNone/>
            </a:pPr>
            <a:r>
              <a:rPr lang="en-US" sz="2400" b="0" i="0" u="none" strike="noStrike" cap="none">
                <a:solidFill>
                  <a:srgbClr val="374151"/>
                </a:solidFill>
                <a:highlight>
                  <a:srgbClr val="F7F7F8"/>
                </a:highlight>
                <a:latin typeface="Times New Roman"/>
                <a:ea typeface="Times New Roman"/>
                <a:cs typeface="Times New Roman"/>
                <a:sym typeface="Times New Roman"/>
              </a:rPr>
              <a:t>14. "Performance Evaluation of Convolutional Neural Networks for Tuberculosis Screening in Chest Radiographs" (2010)</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Clr>
                <a:schemeClr val="dk1"/>
              </a:buClr>
              <a:buSzPts val="1100"/>
              <a:buFont typeface="Arial"/>
              <a:buNone/>
            </a:pPr>
            <a:r>
              <a:rPr lang="en-US" sz="2400" b="0" i="0" u="none" strike="noStrike" cap="none">
                <a:solidFill>
                  <a:srgbClr val="374151"/>
                </a:solidFill>
                <a:highlight>
                  <a:srgbClr val="F7F7F8"/>
                </a:highlight>
                <a:latin typeface="Times New Roman"/>
                <a:ea typeface="Times New Roman"/>
                <a:cs typeface="Times New Roman"/>
                <a:sym typeface="Times New Roman"/>
              </a:rPr>
              <a:t>15. "Machine Learning Approaches for Tuberculosis Detection in Chest Radiographs: A Comprehensive Study" (2009)</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0" marR="0" lvl="0" indent="0" algn="just" rtl="0">
              <a:lnSpc>
                <a:spcPct val="115000"/>
              </a:lnSpc>
              <a:spcBef>
                <a:spcPts val="1200"/>
              </a:spcBef>
              <a:spcAft>
                <a:spcPts val="0"/>
              </a:spcAft>
              <a:buClr>
                <a:schemeClr val="dk1"/>
              </a:buClr>
              <a:buSzPts val="1100"/>
              <a:buFont typeface="Arial"/>
              <a:buNone/>
            </a:pPr>
            <a:endParaRPr sz="2400" b="0" i="0" u="none" strike="noStrike" cap="none">
              <a:solidFill>
                <a:srgbClr val="374151"/>
              </a:solidFill>
              <a:highlight>
                <a:srgbClr val="F7F7F8"/>
              </a:highlight>
              <a:latin typeface="Times New Roman"/>
              <a:ea typeface="Times New Roman"/>
              <a:cs typeface="Times New Roman"/>
              <a:sym typeface="Times New Roman"/>
            </a:endParaRPr>
          </a:p>
        </p:txBody>
      </p:sp>
      <p:sp>
        <p:nvSpPr>
          <p:cNvPr id="193" name="Google Shape;193;p25"/>
          <p:cNvSpPr txBox="1"/>
          <p:nvPr/>
        </p:nvSpPr>
        <p:spPr>
          <a:xfrm>
            <a:off x="2559000" y="401734"/>
            <a:ext cx="9512400" cy="1026084"/>
          </a:xfrm>
          <a:prstGeom prst="rect">
            <a:avLst/>
          </a:prstGeom>
          <a:noFill/>
          <a:ln>
            <a:noFill/>
          </a:ln>
        </p:spPr>
        <p:txBody>
          <a:bodyPr spcFirstLastPara="1" wrap="square" lIns="91425" tIns="91425" rIns="91425" bIns="91425" anchor="t" anchorCtr="0">
            <a:spAutoFit/>
          </a:bodyPr>
          <a:lstStyle/>
          <a:p>
            <a:pPr marL="0" marR="0" lvl="0" indent="0" algn="ctr" rtl="0">
              <a:lnSpc>
                <a:spcPct val="125011"/>
              </a:lnSpc>
              <a:spcBef>
                <a:spcPts val="0"/>
              </a:spcBef>
              <a:spcAft>
                <a:spcPts val="0"/>
              </a:spcAft>
              <a:buClr>
                <a:srgbClr val="000000"/>
              </a:buClr>
              <a:buSzPts val="4400"/>
              <a:buFont typeface="Arial"/>
              <a:buNone/>
            </a:pPr>
            <a:r>
              <a:rPr lang="en-US" sz="4400" b="1" i="0" u="none" strike="noStrike" cap="none">
                <a:solidFill>
                  <a:srgbClr val="1B1B27"/>
                </a:solidFill>
                <a:latin typeface="Times New Roman"/>
                <a:ea typeface="Times New Roman"/>
                <a:cs typeface="Times New Roman"/>
                <a:sym typeface="Times New Roman"/>
              </a:rPr>
              <a:t>REFERENCES</a:t>
            </a:r>
            <a:r>
              <a:rPr lang="en-US" sz="4400" b="0" i="0" u="none" strike="noStrike" cap="none">
                <a:solidFill>
                  <a:srgbClr val="000000"/>
                </a:solidFill>
                <a:latin typeface="Times New Roman"/>
                <a:ea typeface="Times New Roman"/>
                <a:cs typeface="Times New Roman"/>
                <a:sym typeface="Times New Roman"/>
              </a:rPr>
              <a:t> (contd..)</a:t>
            </a:r>
            <a:endParaRPr sz="4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6"/>
          <p:cNvPicPr preferRelativeResize="0"/>
          <p:nvPr/>
        </p:nvPicPr>
        <p:blipFill rotWithShape="1">
          <a:blip r:embed="rId3">
            <a:alphaModFix/>
          </a:blip>
          <a:srcRect/>
          <a:stretch/>
        </p:blipFill>
        <p:spPr>
          <a:xfrm>
            <a:off x="1729575" y="304800"/>
            <a:ext cx="11887200" cy="79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6"/>
          <p:cNvSpPr/>
          <p:nvPr/>
        </p:nvSpPr>
        <p:spPr>
          <a:xfrm>
            <a:off x="0" y="0"/>
            <a:ext cx="14630400" cy="8229600"/>
          </a:xfrm>
          <a:prstGeom prst="rect">
            <a:avLst/>
          </a:prstGeom>
          <a:solidFill>
            <a:srgbClr val="ECEC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a:off x="0" y="-273933"/>
            <a:ext cx="14630400" cy="8229600"/>
          </a:xfrm>
          <a:prstGeom prst="rect">
            <a:avLst/>
          </a:prstGeom>
          <a:solidFill>
            <a:srgbClr val="FFFFFF">
              <a:alpha val="73333"/>
            </a:srgbClr>
          </a:solidFill>
          <a:ln w="9525" cap="flat" cmpd="sng">
            <a:solidFill>
              <a:srgbClr val="FFFFFF">
                <a:alpha val="62352"/>
              </a:srgb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a:off x="4859287" y="641764"/>
            <a:ext cx="5146125" cy="925783"/>
          </a:xfrm>
          <a:prstGeom prst="rect">
            <a:avLst/>
          </a:prstGeom>
          <a:noFill/>
          <a:ln>
            <a:noFill/>
          </a:ln>
        </p:spPr>
        <p:txBody>
          <a:bodyPr spcFirstLastPara="1" wrap="square" lIns="91425" tIns="45700" rIns="91425" bIns="45700" anchor="t" anchorCtr="0">
            <a:noAutofit/>
          </a:bodyPr>
          <a:lstStyle/>
          <a:p>
            <a:pPr marL="0" marR="0" lvl="0" indent="0" algn="ctr" rtl="0">
              <a:lnSpc>
                <a:spcPct val="125011"/>
              </a:lnSpc>
              <a:spcBef>
                <a:spcPts val="0"/>
              </a:spcBef>
              <a:spcAft>
                <a:spcPts val="0"/>
              </a:spcAft>
              <a:buClr>
                <a:srgbClr val="1B1B27"/>
              </a:buClr>
              <a:buSzPts val="4374"/>
              <a:buFont typeface="Raleway"/>
              <a:buNone/>
            </a:pPr>
            <a:r>
              <a:rPr lang="en-US" sz="4400" b="1" i="0" u="none" strike="noStrike" cap="none">
                <a:solidFill>
                  <a:srgbClr val="1B1B27"/>
                </a:solidFill>
                <a:latin typeface="Times New Roman"/>
                <a:ea typeface="Times New Roman"/>
                <a:cs typeface="Times New Roman"/>
                <a:sym typeface="Times New Roman"/>
              </a:rPr>
              <a:t>INTRODUCTION</a:t>
            </a:r>
            <a:endParaRPr sz="4400" b="1" i="0" u="none" strike="noStrike" cap="none">
              <a:solidFill>
                <a:schemeClr val="dk1"/>
              </a:solidFill>
              <a:latin typeface="Times New Roman"/>
              <a:ea typeface="Times New Roman"/>
              <a:cs typeface="Times New Roman"/>
              <a:sym typeface="Times New Roman"/>
            </a:endParaRPr>
          </a:p>
        </p:txBody>
      </p:sp>
      <p:sp>
        <p:nvSpPr>
          <p:cNvPr id="47" name="Google Shape;47;p6"/>
          <p:cNvSpPr/>
          <p:nvPr/>
        </p:nvSpPr>
        <p:spPr>
          <a:xfrm>
            <a:off x="453900" y="1567550"/>
            <a:ext cx="13722600" cy="59049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59942"/>
              </a:lnSpc>
              <a:spcBef>
                <a:spcPts val="0"/>
              </a:spcBef>
              <a:spcAft>
                <a:spcPts val="0"/>
              </a:spcAft>
              <a:buClr>
                <a:srgbClr val="374151"/>
              </a:buClr>
              <a:buSzPts val="2400"/>
              <a:buFont typeface="Times New Roman"/>
              <a:buChar char="●"/>
            </a:pPr>
            <a:r>
              <a:rPr lang="en-US" sz="2400" b="0" i="0" u="none" strike="noStrike" cap="none">
                <a:solidFill>
                  <a:srgbClr val="374151"/>
                </a:solidFill>
                <a:highlight>
                  <a:srgbClr val="F7F7F8"/>
                </a:highlight>
                <a:latin typeface="Times New Roman"/>
                <a:ea typeface="Times New Roman"/>
                <a:cs typeface="Times New Roman"/>
                <a:sym typeface="Times New Roman"/>
              </a:rPr>
              <a:t>Tuberculosis (TB) remains a global health challenge, with millions of people affected by this infectious disease each year. Early and accurate diagnosis is crucial for effective treatment and the prevention of its spread. </a:t>
            </a:r>
            <a:endParaRPr sz="2400" b="0" i="0" u="none" strike="noStrike" cap="none">
              <a:solidFill>
                <a:srgbClr val="374151"/>
              </a:solidFill>
              <a:highlight>
                <a:srgbClr val="F7F7F8"/>
              </a:highlight>
              <a:latin typeface="Times New Roman"/>
              <a:ea typeface="Times New Roman"/>
              <a:cs typeface="Times New Roman"/>
              <a:sym typeface="Times New Roman"/>
            </a:endParaRPr>
          </a:p>
          <a:p>
            <a:pPr marL="457200" marR="0" lvl="0" indent="-381000" algn="l" rtl="0">
              <a:lnSpc>
                <a:spcPct val="159942"/>
              </a:lnSpc>
              <a:spcBef>
                <a:spcPts val="0"/>
              </a:spcBef>
              <a:spcAft>
                <a:spcPts val="0"/>
              </a:spcAft>
              <a:buClr>
                <a:srgbClr val="374151"/>
              </a:buClr>
              <a:buSzPts val="2400"/>
              <a:buFont typeface="Times New Roman"/>
              <a:buChar char="●"/>
            </a:pPr>
            <a:r>
              <a:rPr lang="en-US" sz="2400" b="0" i="0" u="none" strike="noStrike" cap="none">
                <a:solidFill>
                  <a:srgbClr val="374151"/>
                </a:solidFill>
                <a:highlight>
                  <a:srgbClr val="F7F7F8"/>
                </a:highlight>
                <a:latin typeface="Times New Roman"/>
                <a:ea typeface="Times New Roman"/>
                <a:cs typeface="Times New Roman"/>
                <a:sym typeface="Times New Roman"/>
              </a:rPr>
              <a:t>In recent years, artificial intelligence (AI) has emerged as a powerful tool in the field of medical imaging, revolutionizing the way we detect and diagnose diseases. One such application is the use of AI in classifying tuberculosis in chest X-rays.</a:t>
            </a:r>
            <a:endParaRPr sz="3600" b="0" i="0" u="none" strike="noStrike" cap="none">
              <a:solidFill>
                <a:schemeClr val="dk1"/>
              </a:solidFill>
              <a:highlight>
                <a:schemeClr val="lt1"/>
              </a:highlight>
              <a:latin typeface="Times New Roman"/>
              <a:ea typeface="Times New Roman"/>
              <a:cs typeface="Times New Roman"/>
              <a:sym typeface="Times New Roman"/>
            </a:endParaRPr>
          </a:p>
          <a:p>
            <a:pPr marL="457200" marR="0" lvl="0" indent="-381000" algn="l" rtl="0">
              <a:lnSpc>
                <a:spcPct val="159942"/>
              </a:lnSpc>
              <a:spcBef>
                <a:spcPts val="0"/>
              </a:spcBef>
              <a:spcAft>
                <a:spcPts val="0"/>
              </a:spcAft>
              <a:buClr>
                <a:schemeClr val="dk1"/>
              </a:buClr>
              <a:buSzPts val="2400"/>
              <a:buFont typeface="Times New Roman"/>
              <a:buChar char="●"/>
            </a:pPr>
            <a:r>
              <a:rPr lang="en-US" sz="2400" b="0" i="0" u="none" strike="noStrike" cap="none">
                <a:solidFill>
                  <a:srgbClr val="374151"/>
                </a:solidFill>
                <a:highlight>
                  <a:srgbClr val="F7F7F8"/>
                </a:highlight>
                <a:latin typeface="Times New Roman"/>
                <a:ea typeface="Times New Roman"/>
                <a:cs typeface="Times New Roman"/>
                <a:sym typeface="Times New Roman"/>
              </a:rPr>
              <a:t>This project represents a significant advancement in the field of medical imaging and healthcare. By harnessing the capabilities of AI and machine learning, we aim to develop a robust and reliable system for the early detection and classification of tuberculosis from chest X-ray images.</a:t>
            </a:r>
            <a:endParaRPr sz="2400" b="0" i="0" u="none" strike="noStrike" cap="none">
              <a:solidFill>
                <a:schemeClr val="dk1"/>
              </a:solidFill>
              <a:latin typeface="Times New Roman"/>
              <a:ea typeface="Times New Roman"/>
              <a:cs typeface="Times New Roman"/>
              <a:sym typeface="Times New Roman"/>
            </a:endParaRPr>
          </a:p>
          <a:p>
            <a:pPr marL="342900" marR="0" lvl="0" indent="-190500" algn="l" rtl="0">
              <a:lnSpc>
                <a:spcPct val="159942"/>
              </a:lnSpc>
              <a:spcBef>
                <a:spcPts val="0"/>
              </a:spcBef>
              <a:spcAft>
                <a:spcPts val="0"/>
              </a:spcAft>
              <a:buClr>
                <a:srgbClr val="3C3939"/>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body" idx="1"/>
          </p:nvPr>
        </p:nvSpPr>
        <p:spPr>
          <a:xfrm>
            <a:off x="958800" y="2886552"/>
            <a:ext cx="12303600" cy="3489900"/>
          </a:xfrm>
          <a:prstGeom prst="rect">
            <a:avLst/>
          </a:prstGeom>
          <a:noFill/>
          <a:ln>
            <a:noFill/>
          </a:ln>
        </p:spPr>
        <p:txBody>
          <a:bodyPr spcFirstLastPara="1" wrap="square" lIns="109700" tIns="54850" rIns="109700" bIns="54850" anchor="t" anchorCtr="0">
            <a:noAutofit/>
          </a:bodyPr>
          <a:lstStyle/>
          <a:p>
            <a:pPr marL="457200" lvl="0" indent="-381000" algn="l" rtl="0">
              <a:lnSpc>
                <a:spcPct val="115000"/>
              </a:lnSpc>
              <a:spcBef>
                <a:spcPts val="1200"/>
              </a:spcBef>
              <a:spcAft>
                <a:spcPts val="0"/>
              </a:spcAft>
              <a:buSzPts val="2400"/>
              <a:buChar char="●"/>
            </a:pPr>
            <a:r>
              <a:rPr lang="en-US" sz="2400"/>
              <a:t>Comparative analysis of deep learning models for TB detection in chest X-rays.</a:t>
            </a:r>
            <a:endParaRPr sz="2400"/>
          </a:p>
          <a:p>
            <a:pPr marL="457200" lvl="0" indent="-381000" algn="l" rtl="0">
              <a:lnSpc>
                <a:spcPct val="115000"/>
              </a:lnSpc>
              <a:spcBef>
                <a:spcPts val="0"/>
              </a:spcBef>
              <a:spcAft>
                <a:spcPts val="0"/>
              </a:spcAft>
              <a:buSzPts val="2400"/>
              <a:buChar char="●"/>
            </a:pPr>
            <a:r>
              <a:rPr lang="en-US" sz="2400"/>
              <a:t>Evaluation of various model architectures to identify the most effective approach.</a:t>
            </a:r>
            <a:endParaRPr sz="2400"/>
          </a:p>
          <a:p>
            <a:pPr marL="457200" lvl="0" indent="-381000" algn="l" rtl="0">
              <a:lnSpc>
                <a:spcPct val="115000"/>
              </a:lnSpc>
              <a:spcBef>
                <a:spcPts val="0"/>
              </a:spcBef>
              <a:spcAft>
                <a:spcPts val="0"/>
              </a:spcAft>
              <a:buSzPts val="2400"/>
              <a:buChar char="●"/>
            </a:pPr>
            <a:r>
              <a:rPr lang="en-US" sz="2400"/>
              <a:t>The study titled "Comparative analysis of deep learning models for TB detection in chest X-rays" conducted a comprehensive examination of different deep learning models with the primary objective of improving tuberculosis (TB) detection accuracy in chest X-ray images.</a:t>
            </a:r>
            <a:endParaRPr sz="2400"/>
          </a:p>
          <a:p>
            <a:pPr marL="457200" lvl="0" indent="-381000" algn="l" rtl="0">
              <a:lnSpc>
                <a:spcPct val="115000"/>
              </a:lnSpc>
              <a:spcBef>
                <a:spcPts val="0"/>
              </a:spcBef>
              <a:spcAft>
                <a:spcPts val="0"/>
              </a:spcAft>
              <a:buSzPts val="2400"/>
              <a:buChar char="●"/>
            </a:pPr>
            <a:r>
              <a:rPr lang="en-US" sz="2400"/>
              <a:t>This study played a vital role in advancing the field of automated TB detection from chest X-rays by conducting a rigorous comparative analysis of deep learning models. </a:t>
            </a:r>
            <a:endParaRPr sz="2400"/>
          </a:p>
        </p:txBody>
      </p:sp>
      <p:sp>
        <p:nvSpPr>
          <p:cNvPr id="53" name="Google Shape;53;p7"/>
          <p:cNvSpPr txBox="1"/>
          <p:nvPr/>
        </p:nvSpPr>
        <p:spPr>
          <a:xfrm>
            <a:off x="684602" y="1322795"/>
            <a:ext cx="12618600" cy="1773300"/>
          </a:xfrm>
          <a:prstGeom prst="rect">
            <a:avLst/>
          </a:prstGeom>
          <a:noFill/>
          <a:ln>
            <a:noFill/>
          </a:ln>
        </p:spPr>
        <p:txBody>
          <a:bodyPr spcFirstLastPara="1" wrap="square" lIns="109700" tIns="54850" rIns="109700" bIns="54850" anchor="t" anchorCtr="0">
            <a:spAutoFit/>
          </a:bodyPr>
          <a:lstStyle/>
          <a:p>
            <a:pPr marL="457200" marR="0" lvl="0" indent="-406400" algn="l" rtl="0">
              <a:lnSpc>
                <a:spcPct val="100000"/>
              </a:lnSpc>
              <a:spcBef>
                <a:spcPts val="0"/>
              </a:spcBef>
              <a:spcAft>
                <a:spcPts val="0"/>
              </a:spcAft>
              <a:buClr>
                <a:schemeClr val="dk1"/>
              </a:buClr>
              <a:buSzPts val="2800"/>
              <a:buFont typeface="Times New Roman"/>
              <a:buAutoNum type="arabicPeriod"/>
            </a:pPr>
            <a:r>
              <a:rPr lang="en-US" sz="2800" b="1" i="0" u="none" strike="noStrike" cap="none">
                <a:solidFill>
                  <a:schemeClr val="dk1"/>
                </a:solidFill>
                <a:highlight>
                  <a:schemeClr val="lt1"/>
                </a:highlight>
                <a:latin typeface="Times New Roman"/>
                <a:ea typeface="Times New Roman"/>
                <a:cs typeface="Times New Roman"/>
                <a:sym typeface="Times New Roman"/>
              </a:rPr>
              <a:t>Deep learning for tuberculosis detection from chest X-rays: a comparative study"</a:t>
            </a:r>
            <a:endParaRPr sz="28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highlight>
                  <a:schemeClr val="lt1"/>
                </a:highlight>
                <a:latin typeface="Times New Roman"/>
                <a:ea typeface="Times New Roman"/>
                <a:cs typeface="Times New Roman"/>
                <a:sym typeface="Times New Roman"/>
              </a:rPr>
              <a:t>Year of Publication: 2020  by Computers in Biology and Medicine, 104103 (2020)</a:t>
            </a:r>
            <a:endParaRPr sz="2400" b="0" i="0" u="none" strike="noStrike" cap="none">
              <a:solidFill>
                <a:schemeClr val="dk1"/>
              </a:solidFill>
              <a:highlight>
                <a:schemeClr val="lt1"/>
              </a:highlight>
              <a:latin typeface="Times New Roman"/>
              <a:ea typeface="Times New Roman"/>
              <a:cs typeface="Times New Roman"/>
              <a:sym typeface="Times New Roman"/>
            </a:endParaRPr>
          </a:p>
          <a:p>
            <a:pPr marL="514350" marR="0" lvl="0" indent="-336550" algn="l" rtl="0">
              <a:lnSpc>
                <a:spcPct val="100000"/>
              </a:lnSpc>
              <a:spcBef>
                <a:spcPts val="0"/>
              </a:spcBef>
              <a:spcAft>
                <a:spcPts val="0"/>
              </a:spcAft>
              <a:buClr>
                <a:srgbClr val="000000"/>
              </a:buClr>
              <a:buSzPts val="2800"/>
              <a:buFont typeface="Arial"/>
              <a:buNone/>
            </a:pPr>
            <a:endParaRPr sz="2800" b="0" i="0" u="none" strike="noStrike" cap="none">
              <a:solidFill>
                <a:schemeClr val="accent1"/>
              </a:solidFill>
              <a:highlight>
                <a:schemeClr val="lt1"/>
              </a:highlight>
              <a:latin typeface="Times New Roman"/>
              <a:ea typeface="Times New Roman"/>
              <a:cs typeface="Times New Roman"/>
              <a:sym typeface="Times New Roman"/>
            </a:endParaRPr>
          </a:p>
        </p:txBody>
      </p:sp>
      <p:sp>
        <p:nvSpPr>
          <p:cNvPr id="54" name="Google Shape;54;p7"/>
          <p:cNvSpPr txBox="1">
            <a:spLocks noGrp="1"/>
          </p:cNvSpPr>
          <p:nvPr>
            <p:ph type="title"/>
          </p:nvPr>
        </p:nvSpPr>
        <p:spPr>
          <a:xfrm>
            <a:off x="940190" y="196948"/>
            <a:ext cx="12618600" cy="837300"/>
          </a:xfrm>
          <a:prstGeom prst="rect">
            <a:avLst/>
          </a:prstGeom>
          <a:noFill/>
          <a:ln>
            <a:noFill/>
          </a:ln>
        </p:spPr>
        <p:txBody>
          <a:bodyPr spcFirstLastPara="1" wrap="square" lIns="109700" tIns="54850" rIns="109700" bIns="54850" anchor="ctr" anchorCtr="0">
            <a:normAutofit/>
          </a:bodyPr>
          <a:lstStyle/>
          <a:p>
            <a:pPr marL="0" lvl="0" indent="0" algn="ctr" rtl="0">
              <a:lnSpc>
                <a:spcPct val="90000"/>
              </a:lnSpc>
              <a:spcBef>
                <a:spcPts val="0"/>
              </a:spcBef>
              <a:spcAft>
                <a:spcPts val="0"/>
              </a:spcAft>
              <a:buClr>
                <a:schemeClr val="dk1"/>
              </a:buClr>
              <a:buSzPts val="5300"/>
              <a:buFont typeface="Times New Roman"/>
              <a:buNone/>
            </a:pPr>
            <a:r>
              <a:rPr lang="en-US" sz="4400" b="1" cap="none">
                <a:latin typeface="Times New Roman"/>
                <a:ea typeface="Times New Roman"/>
                <a:cs typeface="Times New Roman"/>
                <a:sym typeface="Times New Roman"/>
              </a:rPr>
              <a:t>LITERATURE SURVEY</a:t>
            </a:r>
            <a:endParaRPr sz="4400" b="1" cap="none">
              <a:latin typeface="Times New Roman"/>
              <a:ea typeface="Times New Roman"/>
              <a:cs typeface="Times New Roman"/>
              <a:sym typeface="Times New Roman"/>
            </a:endParaRPr>
          </a:p>
        </p:txBody>
      </p:sp>
      <p:sp>
        <p:nvSpPr>
          <p:cNvPr id="55" name="Google Shape;55;p7"/>
          <p:cNvSpPr txBox="1"/>
          <p:nvPr/>
        </p:nvSpPr>
        <p:spPr>
          <a:xfrm>
            <a:off x="600750" y="6940425"/>
            <a:ext cx="13297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Ref: </a:t>
            </a:r>
            <a:r>
              <a:rPr lang="en-US" sz="1400" b="0" i="0" u="none" strike="noStrike" cap="none">
                <a:solidFill>
                  <a:srgbClr val="000000"/>
                </a:solidFill>
                <a:latin typeface="Arial"/>
                <a:ea typeface="Arial"/>
                <a:cs typeface="Arial"/>
                <a:sym typeface="Arial"/>
              </a:rPr>
              <a:t> </a:t>
            </a:r>
            <a:r>
              <a:rPr lang="en-US" sz="2400" b="0" i="0" u="sng" strike="noStrike" cap="none">
                <a:solidFill>
                  <a:schemeClr val="hlink"/>
                </a:solidFill>
                <a:latin typeface="Times New Roman"/>
                <a:ea typeface="Times New Roman"/>
                <a:cs typeface="Times New Roman"/>
                <a:sym typeface="Times New Roman"/>
                <a:hlinkClick r:id="rId3"/>
              </a:rPr>
              <a:t>https://www.elsevier.com/journals/computers-in-biology-and-medicine/0010-4825/guide-for-authors</a:t>
            </a: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635000" y="922725"/>
            <a:ext cx="13497600" cy="1174500"/>
          </a:xfrm>
          <a:prstGeom prst="rect">
            <a:avLst/>
          </a:prstGeom>
          <a:noFill/>
          <a:ln>
            <a:noFill/>
          </a:ln>
        </p:spPr>
        <p:txBody>
          <a:bodyPr spcFirstLastPara="1" wrap="square" lIns="109700" tIns="54850" rIns="109700" bIns="54850" anchor="ctr" anchorCtr="0">
            <a:normAutofit fontScale="90000"/>
          </a:bodyPr>
          <a:lstStyle/>
          <a:p>
            <a:pPr marL="0" lvl="0" indent="0" algn="l" rtl="0">
              <a:lnSpc>
                <a:spcPct val="90000"/>
              </a:lnSpc>
              <a:spcBef>
                <a:spcPts val="0"/>
              </a:spcBef>
              <a:spcAft>
                <a:spcPts val="0"/>
              </a:spcAft>
              <a:buClr>
                <a:schemeClr val="dk1"/>
              </a:buClr>
              <a:buSzPct val="121428"/>
              <a:buFont typeface="Times New Roman"/>
              <a:buNone/>
            </a:pPr>
            <a:endParaRPr sz="2800" b="1">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109677"/>
              <a:buFont typeface="Times New Roman"/>
              <a:buNone/>
            </a:pPr>
            <a:r>
              <a:rPr lang="en-US" sz="3100" b="1">
                <a:latin typeface="Times New Roman"/>
                <a:ea typeface="Times New Roman"/>
                <a:cs typeface="Times New Roman"/>
                <a:sym typeface="Times New Roman"/>
              </a:rPr>
              <a:t>2. "Tuberculosis detection on chest X-rays using CNN and traditional machine learning classifiers"</a:t>
            </a:r>
            <a:endParaRPr sz="3100" b="1">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128300"/>
              <a:buFont typeface="Times New Roman"/>
              <a:buNone/>
            </a:pPr>
            <a:r>
              <a:rPr lang="en-US" sz="2650">
                <a:solidFill>
                  <a:schemeClr val="dk1"/>
                </a:solidFill>
                <a:highlight>
                  <a:schemeClr val="lt1"/>
                </a:highlight>
                <a:latin typeface="Times New Roman"/>
                <a:ea typeface="Times New Roman"/>
                <a:cs typeface="Times New Roman"/>
                <a:sym typeface="Times New Roman"/>
              </a:rPr>
              <a:t>Year of Publication: 2019  by Proceedings of the 2019 IEEE/RSJ International Conference on Intelligent Robots and Systems (IROS), 5149-5154 (2019)</a:t>
            </a:r>
            <a:endParaRPr sz="2650" b="1">
              <a:solidFill>
                <a:schemeClr val="dk1"/>
              </a:solidFill>
              <a:highlight>
                <a:schemeClr val="lt1"/>
              </a:highlight>
              <a:latin typeface="Times New Roman"/>
              <a:ea typeface="Times New Roman"/>
              <a:cs typeface="Times New Roman"/>
              <a:sym typeface="Times New Roman"/>
            </a:endParaRPr>
          </a:p>
        </p:txBody>
      </p:sp>
      <p:sp>
        <p:nvSpPr>
          <p:cNvPr id="61" name="Google Shape;61;p8"/>
          <p:cNvSpPr txBox="1">
            <a:spLocks noGrp="1"/>
          </p:cNvSpPr>
          <p:nvPr>
            <p:ph type="body" idx="1"/>
          </p:nvPr>
        </p:nvSpPr>
        <p:spPr>
          <a:xfrm>
            <a:off x="858450" y="2648845"/>
            <a:ext cx="12618600" cy="4181100"/>
          </a:xfrm>
          <a:prstGeom prst="rect">
            <a:avLst/>
          </a:prstGeom>
          <a:noFill/>
          <a:ln>
            <a:noFill/>
          </a:ln>
        </p:spPr>
        <p:txBody>
          <a:bodyPr spcFirstLastPara="1" wrap="square" lIns="109700" tIns="54850" rIns="109700" bIns="54850" anchor="t" anchorCtr="0">
            <a:noAutofit/>
          </a:bodyPr>
          <a:lstStyle/>
          <a:p>
            <a:pPr marL="457200" lvl="0" indent="-381000" algn="l" rtl="0">
              <a:lnSpc>
                <a:spcPct val="115000"/>
              </a:lnSpc>
              <a:spcBef>
                <a:spcPts val="1500"/>
              </a:spcBef>
              <a:spcAft>
                <a:spcPts val="0"/>
              </a:spcAft>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This study explores the combination of convolutional neural networks (CNNs) with traditional machine learning classifiers for tuberculosis detection, highlighting the potential benefits of hybrid approaches.</a:t>
            </a:r>
            <a:endParaRPr sz="240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CNNs are typically used for feature extraction, capturing patterns, and representations in the input images.</a:t>
            </a:r>
            <a:endParaRPr sz="240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CNNs are trained on the prepared datasets to extract relevant features from the chest X-ray images.</a:t>
            </a:r>
            <a:endParaRPr sz="240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The features extracted by the CNNs are then used as input for the traditional machine learning classifiers.</a:t>
            </a:r>
            <a:endParaRPr sz="2400">
              <a:solidFill>
                <a:schemeClr val="dk1"/>
              </a:solidFill>
              <a:highlight>
                <a:schemeClr val="lt1"/>
              </a:highlight>
              <a:latin typeface="Times New Roman"/>
              <a:ea typeface="Times New Roman"/>
              <a:cs typeface="Times New Roman"/>
              <a:sym typeface="Times New Roman"/>
            </a:endParaRPr>
          </a:p>
        </p:txBody>
      </p:sp>
      <p:sp>
        <p:nvSpPr>
          <p:cNvPr id="62" name="Google Shape;62;p8"/>
          <p:cNvSpPr txBox="1"/>
          <p:nvPr/>
        </p:nvSpPr>
        <p:spPr>
          <a:xfrm>
            <a:off x="936762" y="85431"/>
            <a:ext cx="12618600" cy="837300"/>
          </a:xfrm>
          <a:prstGeom prst="rect">
            <a:avLst/>
          </a:prstGeom>
          <a:noFill/>
          <a:ln>
            <a:noFill/>
          </a:ln>
        </p:spPr>
        <p:txBody>
          <a:bodyPr spcFirstLastPara="1" wrap="square" lIns="109700" tIns="54850" rIns="109700" bIns="54850" anchor="ctr" anchorCtr="0">
            <a:normAutofit/>
          </a:bodyPr>
          <a:lstStyle/>
          <a:p>
            <a:pPr marL="0" marR="0" lvl="0" indent="0" algn="ctr" rtl="0">
              <a:lnSpc>
                <a:spcPct val="90000"/>
              </a:lnSpc>
              <a:spcBef>
                <a:spcPts val="0"/>
              </a:spcBef>
              <a:spcAft>
                <a:spcPts val="0"/>
              </a:spcAft>
              <a:buClr>
                <a:srgbClr val="000000"/>
              </a:buClr>
              <a:buSzPts val="4400"/>
              <a:buFont typeface="Arial"/>
              <a:buNone/>
            </a:pPr>
            <a:r>
              <a:rPr lang="en-US" sz="4400" b="1" i="0" u="none" strike="noStrike" cap="none">
                <a:solidFill>
                  <a:srgbClr val="000000"/>
                </a:solidFill>
                <a:latin typeface="Times New Roman"/>
                <a:ea typeface="Times New Roman"/>
                <a:cs typeface="Times New Roman"/>
                <a:sym typeface="Times New Roman"/>
              </a:rPr>
              <a:t>LITERATURE SURVEY</a:t>
            </a:r>
            <a:r>
              <a:rPr lang="en-US" sz="4000" b="0" i="0" u="none" strike="noStrike" cap="none">
                <a:solidFill>
                  <a:srgbClr val="000000"/>
                </a:solidFill>
                <a:latin typeface="Times New Roman"/>
                <a:ea typeface="Times New Roman"/>
                <a:cs typeface="Times New Roman"/>
                <a:sym typeface="Times New Roman"/>
              </a:rPr>
              <a:t>(contd..)</a:t>
            </a:r>
            <a:endParaRPr sz="4000" b="0" i="0" u="none" strike="noStrike" cap="none">
              <a:solidFill>
                <a:srgbClr val="000000"/>
              </a:solidFill>
              <a:latin typeface="Times New Roman"/>
              <a:ea typeface="Times New Roman"/>
              <a:cs typeface="Times New Roman"/>
              <a:sym typeface="Times New Roman"/>
            </a:endParaRPr>
          </a:p>
        </p:txBody>
      </p:sp>
      <p:sp>
        <p:nvSpPr>
          <p:cNvPr id="63" name="Google Shape;63;p8"/>
          <p:cNvSpPr txBox="1"/>
          <p:nvPr/>
        </p:nvSpPr>
        <p:spPr>
          <a:xfrm>
            <a:off x="858450" y="7114150"/>
            <a:ext cx="132741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Ref:</a:t>
            </a:r>
            <a:r>
              <a:rPr lang="en-US" sz="2400" b="0" i="0" u="sng" strike="noStrike" cap="none">
                <a:solidFill>
                  <a:schemeClr val="hlink"/>
                </a:solidFill>
                <a:latin typeface="Arial"/>
                <a:ea typeface="Arial"/>
                <a:cs typeface="Arial"/>
                <a:sym typeface="Arial"/>
                <a:hlinkClick r:id="rId3"/>
              </a:rPr>
              <a:t>https://www.ieee-ras.org/about-ras/ras-calendar/event/1141-iros-2019-international-conference-on-intelligent-robots-and-systems</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1"/>
          </p:nvPr>
        </p:nvSpPr>
        <p:spPr>
          <a:xfrm>
            <a:off x="927865" y="2813275"/>
            <a:ext cx="12618600" cy="4050900"/>
          </a:xfrm>
          <a:prstGeom prst="rect">
            <a:avLst/>
          </a:prstGeom>
          <a:noFill/>
          <a:ln>
            <a:noFill/>
          </a:ln>
        </p:spPr>
        <p:txBody>
          <a:bodyPr spcFirstLastPara="1" wrap="square" lIns="109700" tIns="54850" rIns="109700" bIns="54850" anchor="t" anchorCtr="0">
            <a:normAutofit/>
          </a:bodyPr>
          <a:lstStyle/>
          <a:p>
            <a:pPr marL="457200" lvl="0" indent="-381000" algn="l" rtl="0">
              <a:lnSpc>
                <a:spcPct val="115000"/>
              </a:lnSpc>
              <a:spcBef>
                <a:spcPts val="1500"/>
              </a:spcBef>
              <a:spcAft>
                <a:spcPts val="0"/>
              </a:spcAft>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These studies represent various aspects of AI-based tuberculosis classification in chest X-rays, from model architectures to ensemble methods and explainability, showcasing the ongoing advancements in this field.</a:t>
            </a:r>
            <a:endParaRPr sz="240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Researchers investigate the effectiveness of different architectural choices, such as the depth and width of neural networks, to determine which configurations yield the best results.</a:t>
            </a:r>
            <a:endParaRPr sz="240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 These studies delve into different aspects of the field, from model architectures to ensemble methods and explainability, showcasing the continuous advancements and growing complexity in the pursuit of accurate TB diagnosis using artificial intelligence.</a:t>
            </a:r>
            <a:endParaRPr sz="2400">
              <a:solidFill>
                <a:schemeClr val="dk1"/>
              </a:solidFill>
              <a:highlight>
                <a:schemeClr val="lt1"/>
              </a:highlight>
              <a:latin typeface="Times New Roman"/>
              <a:ea typeface="Times New Roman"/>
              <a:cs typeface="Times New Roman"/>
              <a:sym typeface="Times New Roman"/>
            </a:endParaRPr>
          </a:p>
        </p:txBody>
      </p:sp>
      <p:sp>
        <p:nvSpPr>
          <p:cNvPr id="69" name="Google Shape;69;p9"/>
          <p:cNvSpPr txBox="1"/>
          <p:nvPr/>
        </p:nvSpPr>
        <p:spPr>
          <a:xfrm>
            <a:off x="940190" y="1287780"/>
            <a:ext cx="12618600" cy="837300"/>
          </a:xfrm>
          <a:prstGeom prst="rect">
            <a:avLst/>
          </a:prstGeom>
          <a:noFill/>
          <a:ln>
            <a:noFill/>
          </a:ln>
        </p:spPr>
        <p:txBody>
          <a:bodyPr spcFirstLastPara="1" wrap="square" lIns="109700" tIns="54850" rIns="109700" bIns="54850" anchor="ctr" anchorCtr="0">
            <a:noAutofit/>
          </a:bodyPr>
          <a:lstStyle/>
          <a:p>
            <a:pPr marL="0" marR="0" lvl="0" indent="0" algn="l" rtl="0">
              <a:lnSpc>
                <a:spcPct val="70000"/>
              </a:lnSpc>
              <a:spcBef>
                <a:spcPts val="0"/>
              </a:spcBef>
              <a:spcAft>
                <a:spcPts val="0"/>
              </a:spcAft>
              <a:buClr>
                <a:schemeClr val="dk1"/>
              </a:buClr>
              <a:buSzPts val="3313"/>
              <a:buFont typeface="Times New Roman"/>
              <a:buNone/>
            </a:pPr>
            <a:r>
              <a:rPr lang="en-US" sz="2800" b="0" i="0" u="none" strike="noStrike" cap="none">
                <a:solidFill>
                  <a:schemeClr val="dk1"/>
                </a:solidFill>
                <a:latin typeface="Times New Roman"/>
                <a:ea typeface="Times New Roman"/>
                <a:cs typeface="Times New Roman"/>
                <a:sym typeface="Times New Roman"/>
              </a:rPr>
              <a:t>3. </a:t>
            </a:r>
            <a:r>
              <a:rPr lang="en-US" sz="2800" b="1" i="0" u="none" strike="noStrike" cap="none">
                <a:solidFill>
                  <a:schemeClr val="dk1"/>
                </a:solidFill>
                <a:latin typeface="Times New Roman"/>
                <a:ea typeface="Times New Roman"/>
                <a:cs typeface="Times New Roman"/>
                <a:sym typeface="Times New Roman"/>
              </a:rPr>
              <a:t>"A mobile-based deep learning model for automated detection of tuberculosis using chest X-ray images"</a:t>
            </a:r>
            <a:endParaRPr sz="3000" b="0" i="0" u="none" strike="noStrike" cap="none">
              <a:solidFill>
                <a:schemeClr val="dk1"/>
              </a:solidFill>
              <a:latin typeface="Times New Roman"/>
              <a:ea typeface="Times New Roman"/>
              <a:cs typeface="Times New Roman"/>
              <a:sym typeface="Times New Roman"/>
            </a:endParaRPr>
          </a:p>
        </p:txBody>
      </p:sp>
      <p:sp>
        <p:nvSpPr>
          <p:cNvPr id="70" name="Google Shape;70;p9"/>
          <p:cNvSpPr txBox="1"/>
          <p:nvPr/>
        </p:nvSpPr>
        <p:spPr>
          <a:xfrm>
            <a:off x="940205" y="2229032"/>
            <a:ext cx="12618600" cy="480300"/>
          </a:xfrm>
          <a:prstGeom prst="rect">
            <a:avLst/>
          </a:prstGeom>
          <a:noFill/>
          <a:ln>
            <a:noFill/>
          </a:ln>
        </p:spPr>
        <p:txBody>
          <a:bodyPr spcFirstLastPara="1" wrap="square" lIns="109700" tIns="54850" rIns="109700" bIns="548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highlight>
                  <a:schemeClr val="lt1"/>
                </a:highlight>
                <a:latin typeface="Times New Roman"/>
                <a:ea typeface="Times New Roman"/>
                <a:cs typeface="Times New Roman"/>
                <a:sym typeface="Times New Roman"/>
              </a:rPr>
              <a:t>Year of Publication: 2019 by Computers in Biology and Medicine, 104, 104153 (2019)</a:t>
            </a:r>
            <a:endParaRPr sz="2400" b="0" i="0" u="none" strike="noStrike" cap="none">
              <a:solidFill>
                <a:schemeClr val="accent1"/>
              </a:solidFill>
              <a:highlight>
                <a:schemeClr val="lt1"/>
              </a:highlight>
              <a:latin typeface="Times New Roman"/>
              <a:ea typeface="Times New Roman"/>
              <a:cs typeface="Times New Roman"/>
              <a:sym typeface="Times New Roman"/>
            </a:endParaRPr>
          </a:p>
        </p:txBody>
      </p:sp>
      <p:sp>
        <p:nvSpPr>
          <p:cNvPr id="71" name="Google Shape;71;p9"/>
          <p:cNvSpPr txBox="1">
            <a:spLocks noGrp="1"/>
          </p:cNvSpPr>
          <p:nvPr>
            <p:ph type="title"/>
          </p:nvPr>
        </p:nvSpPr>
        <p:spPr>
          <a:xfrm>
            <a:off x="940190" y="196948"/>
            <a:ext cx="12618600" cy="837300"/>
          </a:xfrm>
          <a:prstGeom prst="rect">
            <a:avLst/>
          </a:prstGeom>
          <a:noFill/>
          <a:ln>
            <a:noFill/>
          </a:ln>
        </p:spPr>
        <p:txBody>
          <a:bodyPr spcFirstLastPara="1" wrap="square" lIns="109700" tIns="54850" rIns="109700" bIns="54850" anchor="ctr" anchorCtr="0">
            <a:normAutofit/>
          </a:bodyPr>
          <a:lstStyle/>
          <a:p>
            <a:pPr marL="0" lvl="0" indent="0" algn="ctr" rtl="0">
              <a:lnSpc>
                <a:spcPct val="90000"/>
              </a:lnSpc>
              <a:spcBef>
                <a:spcPts val="0"/>
              </a:spcBef>
              <a:spcAft>
                <a:spcPts val="0"/>
              </a:spcAft>
              <a:buClr>
                <a:schemeClr val="dk1"/>
              </a:buClr>
              <a:buSzPts val="5300"/>
              <a:buFont typeface="Times New Roman"/>
              <a:buNone/>
            </a:pPr>
            <a:r>
              <a:rPr lang="en-US" sz="4400" b="1" cap="none">
                <a:latin typeface="Times New Roman"/>
                <a:ea typeface="Times New Roman"/>
                <a:cs typeface="Times New Roman"/>
                <a:sym typeface="Times New Roman"/>
              </a:rPr>
              <a:t>LITERATURE SURVEY</a:t>
            </a:r>
            <a:r>
              <a:rPr lang="en-US" sz="4400" i="0" u="none" strike="noStrike" cap="none">
                <a:solidFill>
                  <a:srgbClr val="000000"/>
                </a:solidFill>
                <a:latin typeface="Times New Roman"/>
                <a:ea typeface="Times New Roman"/>
                <a:cs typeface="Times New Roman"/>
                <a:sym typeface="Times New Roman"/>
              </a:rPr>
              <a:t> (</a:t>
            </a:r>
            <a:r>
              <a:rPr lang="en-US" sz="4400" i="0">
                <a:latin typeface="Times New Roman"/>
                <a:ea typeface="Times New Roman"/>
                <a:cs typeface="Times New Roman"/>
                <a:sym typeface="Times New Roman"/>
              </a:rPr>
              <a:t>contd</a:t>
            </a:r>
            <a:r>
              <a:rPr lang="en-US" sz="4400">
                <a:latin typeface="Times New Roman"/>
                <a:ea typeface="Times New Roman"/>
                <a:cs typeface="Times New Roman"/>
                <a:sym typeface="Times New Roman"/>
              </a:rPr>
              <a:t>..)</a:t>
            </a:r>
            <a:endParaRPr sz="4400" b="1" cap="none">
              <a:latin typeface="Times New Roman"/>
              <a:ea typeface="Times New Roman"/>
              <a:cs typeface="Times New Roman"/>
              <a:sym typeface="Times New Roman"/>
            </a:endParaRPr>
          </a:p>
        </p:txBody>
      </p:sp>
      <p:sp>
        <p:nvSpPr>
          <p:cNvPr id="72" name="Google Shape;72;p9"/>
          <p:cNvSpPr txBox="1"/>
          <p:nvPr/>
        </p:nvSpPr>
        <p:spPr>
          <a:xfrm>
            <a:off x="711425" y="6567300"/>
            <a:ext cx="13335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rgbClr val="000000"/>
                </a:solidFill>
                <a:latin typeface="Arial"/>
                <a:ea typeface="Arial"/>
                <a:cs typeface="Arial"/>
                <a:sym typeface="Arial"/>
              </a:rPr>
              <a:t>Ref:</a:t>
            </a:r>
            <a:r>
              <a:rPr lang="en-US" sz="2400" b="0" i="0" u="sng" strike="noStrike" cap="none">
                <a:solidFill>
                  <a:schemeClr val="hlink"/>
                </a:solidFill>
                <a:highlight>
                  <a:schemeClr val="lt1"/>
                </a:highlight>
                <a:latin typeface="Times New Roman"/>
                <a:ea typeface="Times New Roman"/>
                <a:cs typeface="Times New Roman"/>
                <a:sym typeface="Times New Roman"/>
                <a:hlinkClick r:id="rId3"/>
              </a:rPr>
              <a:t>https://www.sciencedirect.com/science/article/pii/S2667102623000438</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0"/>
          <p:cNvSpPr txBox="1">
            <a:spLocks noGrp="1"/>
          </p:cNvSpPr>
          <p:nvPr>
            <p:ph type="body" idx="1"/>
          </p:nvPr>
        </p:nvSpPr>
        <p:spPr>
          <a:xfrm>
            <a:off x="927865" y="2813275"/>
            <a:ext cx="12618600" cy="4050900"/>
          </a:xfrm>
          <a:prstGeom prst="rect">
            <a:avLst/>
          </a:prstGeom>
          <a:noFill/>
          <a:ln>
            <a:noFill/>
          </a:ln>
        </p:spPr>
        <p:txBody>
          <a:bodyPr spcFirstLastPara="1" wrap="square" lIns="109700" tIns="54850" rIns="109700" bIns="54850" anchor="t" anchorCtr="0">
            <a:normAutofit lnSpcReduction="10000"/>
          </a:bodyPr>
          <a:lstStyle/>
          <a:p>
            <a:pPr marL="457200" lvl="0" indent="-381000" algn="l" rtl="0">
              <a:lnSpc>
                <a:spcPct val="115000"/>
              </a:lnSpc>
              <a:spcBef>
                <a:spcPts val="1500"/>
              </a:spcBef>
              <a:spcAft>
                <a:spcPts val="0"/>
              </a:spcAft>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Deep CNNs are a class of neural networks particularly well-suited for image analysis tasks. They are known for their ability to automatically learn and extract hierarchical features from images.</a:t>
            </a:r>
            <a:endParaRPr sz="240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In this research, deep CNNs are employed as the primary tool for automating TB detection from chest X-ray images.</a:t>
            </a:r>
            <a:endParaRPr sz="240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The deep CNNs are trained to recognize subtle patterns and abnormalities indicative of TB infection, such as infiltrates, cavities, and nodules, directly from the X-ray images.</a:t>
            </a:r>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highlight>
                  <a:schemeClr val="lt1"/>
                </a:highlight>
                <a:latin typeface="Times New Roman"/>
                <a:ea typeface="Times New Roman"/>
                <a:cs typeface="Times New Roman"/>
                <a:sym typeface="Times New Roman"/>
              </a:rPr>
              <a:t>Performance metrics such as accuracy, sensitivity (true positive rate), specificity (true negative rate), and area under the receiver operating characteristic (ROC-AUC) curve are utilized to quantify the model's effectiveness in TB detection.</a:t>
            </a:r>
            <a:endParaRPr/>
          </a:p>
        </p:txBody>
      </p:sp>
      <p:sp>
        <p:nvSpPr>
          <p:cNvPr id="78" name="Google Shape;78;p10"/>
          <p:cNvSpPr txBox="1"/>
          <p:nvPr/>
        </p:nvSpPr>
        <p:spPr>
          <a:xfrm>
            <a:off x="940190" y="1287780"/>
            <a:ext cx="12618600" cy="837300"/>
          </a:xfrm>
          <a:prstGeom prst="rect">
            <a:avLst/>
          </a:prstGeom>
          <a:noFill/>
          <a:ln>
            <a:noFill/>
          </a:ln>
        </p:spPr>
        <p:txBody>
          <a:bodyPr spcFirstLastPara="1" wrap="square" lIns="109700" tIns="54850" rIns="109700" bIns="54850" anchor="ctr" anchorCtr="0">
            <a:noAutofit/>
          </a:bodyPr>
          <a:lstStyle/>
          <a:p>
            <a:pPr marL="0" marR="0" lvl="0" indent="0" algn="l" rtl="0">
              <a:lnSpc>
                <a:spcPct val="70000"/>
              </a:lnSpc>
              <a:spcBef>
                <a:spcPts val="0"/>
              </a:spcBef>
              <a:spcAft>
                <a:spcPts val="0"/>
              </a:spcAft>
              <a:buClr>
                <a:schemeClr val="dk1"/>
              </a:buClr>
              <a:buSzPts val="3313"/>
              <a:buFont typeface="Times New Roman"/>
              <a:buNone/>
            </a:pPr>
            <a:r>
              <a:rPr lang="en-US" sz="2800" b="0" i="0" u="none" strike="noStrike" cap="none">
                <a:solidFill>
                  <a:schemeClr val="dk1"/>
                </a:solidFill>
                <a:latin typeface="Times New Roman"/>
                <a:ea typeface="Times New Roman"/>
                <a:cs typeface="Times New Roman"/>
                <a:sym typeface="Times New Roman"/>
              </a:rPr>
              <a:t>4. </a:t>
            </a:r>
            <a:r>
              <a:rPr lang="en-US" sz="2800" b="1" i="0" u="none" strike="noStrike" cap="none">
                <a:solidFill>
                  <a:schemeClr val="dk1"/>
                </a:solidFill>
                <a:latin typeface="Times New Roman"/>
                <a:ea typeface="Times New Roman"/>
                <a:cs typeface="Times New Roman"/>
                <a:sym typeface="Times New Roman"/>
              </a:rPr>
              <a:t>"Tuberculosis detection in chest radiographs using a deep convolutional neural network"</a:t>
            </a:r>
            <a:endParaRPr sz="3000" b="0" i="0" u="none" strike="noStrike" cap="none">
              <a:solidFill>
                <a:schemeClr val="dk1"/>
              </a:solidFill>
              <a:latin typeface="Times New Roman"/>
              <a:ea typeface="Times New Roman"/>
              <a:cs typeface="Times New Roman"/>
              <a:sym typeface="Times New Roman"/>
            </a:endParaRPr>
          </a:p>
        </p:txBody>
      </p:sp>
      <p:sp>
        <p:nvSpPr>
          <p:cNvPr id="79" name="Google Shape;79;p10"/>
          <p:cNvSpPr txBox="1"/>
          <p:nvPr/>
        </p:nvSpPr>
        <p:spPr>
          <a:xfrm>
            <a:off x="940205" y="2229032"/>
            <a:ext cx="12618600" cy="480300"/>
          </a:xfrm>
          <a:prstGeom prst="rect">
            <a:avLst/>
          </a:prstGeom>
          <a:noFill/>
          <a:ln>
            <a:noFill/>
          </a:ln>
        </p:spPr>
        <p:txBody>
          <a:bodyPr spcFirstLastPara="1" wrap="square" lIns="109700" tIns="54850" rIns="109700" bIns="548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highlight>
                  <a:schemeClr val="lt1"/>
                </a:highlight>
                <a:latin typeface="Times New Roman"/>
                <a:ea typeface="Times New Roman"/>
                <a:cs typeface="Times New Roman"/>
                <a:sym typeface="Times New Roman"/>
              </a:rPr>
              <a:t>Year of Publication: 2017 by Neurocomputing, 267, 557-563 (2017)</a:t>
            </a:r>
            <a:endParaRPr sz="2400" b="0" i="0" u="none" strike="noStrike" cap="none">
              <a:solidFill>
                <a:schemeClr val="accent1"/>
              </a:solidFill>
              <a:highlight>
                <a:schemeClr val="lt1"/>
              </a:highlight>
              <a:latin typeface="Times New Roman"/>
              <a:ea typeface="Times New Roman"/>
              <a:cs typeface="Times New Roman"/>
              <a:sym typeface="Times New Roman"/>
            </a:endParaRPr>
          </a:p>
        </p:txBody>
      </p:sp>
      <p:sp>
        <p:nvSpPr>
          <p:cNvPr id="80" name="Google Shape;80;p10"/>
          <p:cNvSpPr txBox="1">
            <a:spLocks noGrp="1"/>
          </p:cNvSpPr>
          <p:nvPr>
            <p:ph type="title"/>
          </p:nvPr>
        </p:nvSpPr>
        <p:spPr>
          <a:xfrm>
            <a:off x="940190" y="196948"/>
            <a:ext cx="12618600" cy="837300"/>
          </a:xfrm>
          <a:prstGeom prst="rect">
            <a:avLst/>
          </a:prstGeom>
          <a:noFill/>
          <a:ln>
            <a:noFill/>
          </a:ln>
        </p:spPr>
        <p:txBody>
          <a:bodyPr spcFirstLastPara="1" wrap="square" lIns="109700" tIns="54850" rIns="109700" bIns="54850" anchor="ctr" anchorCtr="0">
            <a:normAutofit/>
          </a:bodyPr>
          <a:lstStyle/>
          <a:p>
            <a:pPr marL="0" lvl="0" indent="0" algn="ctr" rtl="0">
              <a:lnSpc>
                <a:spcPct val="90000"/>
              </a:lnSpc>
              <a:spcBef>
                <a:spcPts val="0"/>
              </a:spcBef>
              <a:spcAft>
                <a:spcPts val="0"/>
              </a:spcAft>
              <a:buClr>
                <a:schemeClr val="dk1"/>
              </a:buClr>
              <a:buSzPts val="5300"/>
              <a:buFont typeface="Times New Roman"/>
              <a:buNone/>
            </a:pPr>
            <a:r>
              <a:rPr lang="en-US" sz="4400" b="1" cap="none">
                <a:latin typeface="Times New Roman"/>
                <a:ea typeface="Times New Roman"/>
                <a:cs typeface="Times New Roman"/>
                <a:sym typeface="Times New Roman"/>
              </a:rPr>
              <a:t>LITERATURE SURVEY</a:t>
            </a:r>
            <a:r>
              <a:rPr lang="en-US" sz="4400" i="0" u="none" strike="noStrike" cap="none">
                <a:solidFill>
                  <a:srgbClr val="000000"/>
                </a:solidFill>
                <a:latin typeface="Times New Roman"/>
                <a:ea typeface="Times New Roman"/>
                <a:cs typeface="Times New Roman"/>
                <a:sym typeface="Times New Roman"/>
              </a:rPr>
              <a:t> (</a:t>
            </a:r>
            <a:r>
              <a:rPr lang="en-US" sz="4400" i="0">
                <a:latin typeface="Times New Roman"/>
                <a:ea typeface="Times New Roman"/>
                <a:cs typeface="Times New Roman"/>
                <a:sym typeface="Times New Roman"/>
              </a:rPr>
              <a:t>contd</a:t>
            </a:r>
            <a:r>
              <a:rPr lang="en-US" sz="4400">
                <a:latin typeface="Times New Roman"/>
                <a:ea typeface="Times New Roman"/>
                <a:cs typeface="Times New Roman"/>
                <a:sym typeface="Times New Roman"/>
              </a:rPr>
              <a:t>..)</a:t>
            </a:r>
            <a:endParaRPr sz="4400" b="1" cap="none">
              <a:latin typeface="Times New Roman"/>
              <a:ea typeface="Times New Roman"/>
              <a:cs typeface="Times New Roman"/>
              <a:sym typeface="Times New Roman"/>
            </a:endParaRPr>
          </a:p>
        </p:txBody>
      </p:sp>
      <p:sp>
        <p:nvSpPr>
          <p:cNvPr id="81" name="Google Shape;81;p10"/>
          <p:cNvSpPr txBox="1"/>
          <p:nvPr/>
        </p:nvSpPr>
        <p:spPr>
          <a:xfrm>
            <a:off x="711425" y="6567300"/>
            <a:ext cx="133359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rgbClr val="000000"/>
                </a:solidFill>
                <a:latin typeface="Arial"/>
                <a:ea typeface="Arial"/>
                <a:cs typeface="Arial"/>
                <a:sym typeface="Arial"/>
              </a:rPr>
              <a:t>Ref:</a:t>
            </a:r>
            <a:r>
              <a:rPr lang="en-US" sz="2400" b="0" i="0" u="sng" strike="noStrike" cap="none">
                <a:solidFill>
                  <a:schemeClr val="hlink"/>
                </a:solidFill>
                <a:highlight>
                  <a:schemeClr val="lt1"/>
                </a:highlight>
                <a:latin typeface="Times New Roman"/>
                <a:ea typeface="Times New Roman"/>
                <a:cs typeface="Times New Roman"/>
                <a:sym typeface="Times New Roman"/>
                <a:hlinkClick r:id="rId3"/>
              </a:rPr>
              <a:t>https://sciendo.com/article/10.21307/ijssis-2017-773</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1005840" y="438150"/>
            <a:ext cx="12618600" cy="1590900"/>
          </a:xfrm>
          <a:prstGeom prst="rect">
            <a:avLst/>
          </a:prstGeom>
          <a:noFill/>
          <a:ln>
            <a:noFill/>
          </a:ln>
        </p:spPr>
        <p:txBody>
          <a:bodyPr spcFirstLastPara="1" wrap="square" lIns="109700" tIns="54850" rIns="109700" bIns="54850" anchor="ctr" anchorCtr="0">
            <a:normAutofit/>
          </a:bodyPr>
          <a:lstStyle/>
          <a:p>
            <a:pPr marL="0" lvl="0" indent="0" algn="ctr" rtl="0">
              <a:lnSpc>
                <a:spcPct val="90000"/>
              </a:lnSpc>
              <a:spcBef>
                <a:spcPts val="0"/>
              </a:spcBef>
              <a:spcAft>
                <a:spcPts val="0"/>
              </a:spcAft>
              <a:buSzPts val="2200"/>
              <a:buNone/>
            </a:pPr>
            <a:r>
              <a:rPr lang="en-US" sz="4400" b="1">
                <a:latin typeface="Times New Roman"/>
                <a:ea typeface="Times New Roman"/>
                <a:cs typeface="Times New Roman"/>
                <a:sym typeface="Times New Roman"/>
              </a:rPr>
              <a:t>EXISTING SYSTEM</a:t>
            </a:r>
            <a:endParaRPr/>
          </a:p>
        </p:txBody>
      </p:sp>
      <p:sp>
        <p:nvSpPr>
          <p:cNvPr id="88" name="Google Shape;88;p11"/>
          <p:cNvSpPr txBox="1"/>
          <p:nvPr/>
        </p:nvSpPr>
        <p:spPr>
          <a:xfrm>
            <a:off x="1005850" y="2029050"/>
            <a:ext cx="12618600" cy="55488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1500"/>
              </a:spcBef>
              <a:spcAft>
                <a:spcPts val="0"/>
              </a:spcAft>
              <a:buClr>
                <a:schemeClr val="dk1"/>
              </a:buClr>
              <a:buSzPts val="2400"/>
              <a:buFont typeface="Times New Roman"/>
              <a:buChar char="●"/>
            </a:pPr>
            <a:r>
              <a:rPr lang="en-US" sz="2400" b="1" i="0" u="none" strike="noStrike" cap="none">
                <a:solidFill>
                  <a:schemeClr val="dk1"/>
                </a:solidFill>
                <a:highlight>
                  <a:schemeClr val="lt1"/>
                </a:highlight>
                <a:latin typeface="Times New Roman"/>
                <a:ea typeface="Times New Roman"/>
                <a:cs typeface="Times New Roman"/>
                <a:sym typeface="Times New Roman"/>
              </a:rPr>
              <a:t>Manual Evaluation</a:t>
            </a:r>
            <a:r>
              <a:rPr lang="en-US" sz="2400" b="0" i="0" u="none" strike="noStrike" cap="none">
                <a:solidFill>
                  <a:schemeClr val="dk1"/>
                </a:solidFill>
                <a:highlight>
                  <a:schemeClr val="lt1"/>
                </a:highlight>
                <a:latin typeface="Times New Roman"/>
                <a:ea typeface="Times New Roman"/>
                <a:cs typeface="Times New Roman"/>
                <a:sym typeface="Times New Roman"/>
              </a:rPr>
              <a:t>: Currently, radiologists and medical practitioners visually inspect chest X-ray images for signs of tuberculosis, such as abnormal lung patterns, infiltrates, or nodules. This process involves a subjective evaluation, which can be influenced by the experience and expertise of the healthcare provider.</a:t>
            </a:r>
            <a:endParaRPr sz="2400" b="0" i="0" u="none" strike="noStrike" cap="none">
              <a:solidFill>
                <a:schemeClr val="dk1"/>
              </a:solidFill>
              <a:highlight>
                <a:schemeClr val="lt1"/>
              </a:highlight>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400" b="1" i="0" u="none" strike="noStrike" cap="none">
                <a:solidFill>
                  <a:schemeClr val="dk1"/>
                </a:solidFill>
                <a:highlight>
                  <a:schemeClr val="lt1"/>
                </a:highlight>
                <a:latin typeface="Times New Roman"/>
                <a:ea typeface="Times New Roman"/>
                <a:cs typeface="Times New Roman"/>
                <a:sym typeface="Times New Roman"/>
              </a:rPr>
              <a:t>Time-Consuming</a:t>
            </a:r>
            <a:r>
              <a:rPr lang="en-US" sz="2400" b="0" i="0" u="none" strike="noStrike" cap="none">
                <a:solidFill>
                  <a:schemeClr val="dk1"/>
                </a:solidFill>
                <a:highlight>
                  <a:schemeClr val="lt1"/>
                </a:highlight>
                <a:latin typeface="Times New Roman"/>
                <a:ea typeface="Times New Roman"/>
                <a:cs typeface="Times New Roman"/>
                <a:sym typeface="Times New Roman"/>
              </a:rPr>
              <a:t>: Manual evaluation of chest X-rays is a time-consuming process, which can result in delays in diagnosing and initiating treatment for TB patients. Timely diagnosis is crucial to prevent the spread of the disease.</a:t>
            </a:r>
            <a:endParaRPr sz="2400" b="0" i="0" u="none" strike="noStrike" cap="none">
              <a:solidFill>
                <a:schemeClr val="dk1"/>
              </a:solidFill>
              <a:highlight>
                <a:schemeClr val="lt1"/>
              </a:highlight>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400" b="1" i="0" u="none" strike="noStrike" cap="none">
                <a:solidFill>
                  <a:schemeClr val="dk1"/>
                </a:solidFill>
                <a:highlight>
                  <a:schemeClr val="lt1"/>
                </a:highlight>
                <a:latin typeface="Times New Roman"/>
                <a:ea typeface="Times New Roman"/>
                <a:cs typeface="Times New Roman"/>
                <a:sym typeface="Times New Roman"/>
              </a:rPr>
              <a:t>Training Requirements</a:t>
            </a:r>
            <a:r>
              <a:rPr lang="en-US" sz="2400" b="0" i="0" u="none" strike="noStrike" cap="none">
                <a:solidFill>
                  <a:schemeClr val="dk1"/>
                </a:solidFill>
                <a:highlight>
                  <a:schemeClr val="lt1"/>
                </a:highlight>
                <a:latin typeface="Times New Roman"/>
                <a:ea typeface="Times New Roman"/>
                <a:cs typeface="Times New Roman"/>
                <a:sym typeface="Times New Roman"/>
              </a:rPr>
              <a:t>: Training radiologists and healthcare professionals to accurately interpret chest X-rays for TB detection is a resource-intensive and ongoing process. It requires continuous education and skill development.</a:t>
            </a:r>
            <a:endParaRPr sz="2400" b="0" i="0" u="none" strike="noStrike" cap="none">
              <a:solidFill>
                <a:schemeClr val="dk1"/>
              </a:solidFill>
              <a:highlight>
                <a:schemeClr val="lt1"/>
              </a:highlight>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400" b="1" i="0" u="none" strike="noStrike" cap="none">
                <a:solidFill>
                  <a:schemeClr val="dk1"/>
                </a:solidFill>
                <a:highlight>
                  <a:schemeClr val="lt1"/>
                </a:highlight>
                <a:latin typeface="Times New Roman"/>
                <a:ea typeface="Times New Roman"/>
                <a:cs typeface="Times New Roman"/>
                <a:sym typeface="Times New Roman"/>
              </a:rPr>
              <a:t>False Positives and Negatives</a:t>
            </a:r>
            <a:r>
              <a:rPr lang="en-US" sz="2400" b="0" i="0" u="none" strike="noStrike" cap="none">
                <a:solidFill>
                  <a:schemeClr val="dk1"/>
                </a:solidFill>
                <a:highlight>
                  <a:schemeClr val="lt1"/>
                </a:highlight>
                <a:latin typeface="Times New Roman"/>
                <a:ea typeface="Times New Roman"/>
                <a:cs typeface="Times New Roman"/>
                <a:sym typeface="Times New Roman"/>
              </a:rPr>
              <a:t>: Human-based interpretations may lead to false positives (incorrectly diagnosing TB when it's not present) or false negatives (failing to detect TB when it is present), which can have significant clinical and public health implications.</a:t>
            </a:r>
            <a:endParaRPr sz="2400" b="0"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ts val="1500"/>
              </a:spcBef>
              <a:spcAft>
                <a:spcPts val="0"/>
              </a:spcAft>
              <a:buClr>
                <a:srgbClr val="000000"/>
              </a:buClr>
              <a:buSzPts val="2400"/>
              <a:buFont typeface="Arial"/>
              <a:buNone/>
            </a:pPr>
            <a:endParaRPr sz="2400" b="0" i="0" u="none" strike="noStrike" cap="non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a:off x="1005840" y="438150"/>
            <a:ext cx="12618600" cy="1590900"/>
          </a:xfrm>
          <a:prstGeom prst="rect">
            <a:avLst/>
          </a:prstGeom>
          <a:noFill/>
          <a:ln>
            <a:noFill/>
          </a:ln>
        </p:spPr>
        <p:txBody>
          <a:bodyPr spcFirstLastPara="1" wrap="square" lIns="109700" tIns="54850" rIns="109700" bIns="54850" anchor="ctr" anchorCtr="0">
            <a:normAutofit/>
          </a:bodyPr>
          <a:lstStyle/>
          <a:p>
            <a:pPr marL="0" lvl="0" indent="0" algn="ctr" rtl="0">
              <a:lnSpc>
                <a:spcPct val="90000"/>
              </a:lnSpc>
              <a:spcBef>
                <a:spcPts val="0"/>
              </a:spcBef>
              <a:spcAft>
                <a:spcPts val="0"/>
              </a:spcAft>
              <a:buSzPts val="2200"/>
              <a:buNone/>
            </a:pPr>
            <a:r>
              <a:rPr lang="en-US" sz="4400" b="1">
                <a:latin typeface="Times New Roman"/>
                <a:ea typeface="Times New Roman"/>
                <a:cs typeface="Times New Roman"/>
                <a:sym typeface="Times New Roman"/>
              </a:rPr>
              <a:t>PROPOSED SYSTEM</a:t>
            </a:r>
            <a:endParaRPr/>
          </a:p>
        </p:txBody>
      </p:sp>
      <p:sp>
        <p:nvSpPr>
          <p:cNvPr id="95" name="Google Shape;95;p12"/>
          <p:cNvSpPr txBox="1">
            <a:spLocks noGrp="1"/>
          </p:cNvSpPr>
          <p:nvPr>
            <p:ph type="body" idx="1"/>
          </p:nvPr>
        </p:nvSpPr>
        <p:spPr>
          <a:xfrm>
            <a:off x="769125" y="1947500"/>
            <a:ext cx="12855300" cy="6032100"/>
          </a:xfrm>
          <a:prstGeom prst="rect">
            <a:avLst/>
          </a:prstGeom>
          <a:noFill/>
          <a:ln>
            <a:noFill/>
          </a:ln>
        </p:spPr>
        <p:txBody>
          <a:bodyPr spcFirstLastPara="1" wrap="square" lIns="109700" tIns="54850" rIns="109700" bIns="54850" anchor="t" anchorCtr="0">
            <a:noAutofit/>
          </a:bodyPr>
          <a:lstStyle/>
          <a:p>
            <a:pPr marL="457200" lvl="0" indent="-381000" algn="l" rtl="0">
              <a:lnSpc>
                <a:spcPct val="115000"/>
              </a:lnSpc>
              <a:spcBef>
                <a:spcPts val="1500"/>
              </a:spcBef>
              <a:spcAft>
                <a:spcPts val="0"/>
              </a:spcAft>
              <a:buSzPts val="2400"/>
              <a:buFont typeface="Times New Roman"/>
              <a:buChar char="●"/>
            </a:pPr>
            <a:r>
              <a:rPr lang="en-US" sz="2400" b="1">
                <a:solidFill>
                  <a:schemeClr val="dk1"/>
                </a:solidFill>
                <a:highlight>
                  <a:schemeClr val="lt1"/>
                </a:highlight>
                <a:latin typeface="Times New Roman"/>
                <a:ea typeface="Times New Roman"/>
                <a:cs typeface="Times New Roman"/>
                <a:sym typeface="Times New Roman"/>
              </a:rPr>
              <a:t>Image Processing and Preprocessing</a:t>
            </a:r>
            <a:r>
              <a:rPr lang="en-US" sz="2400">
                <a:solidFill>
                  <a:srgbClr val="374151"/>
                </a:solidFill>
                <a:highlight>
                  <a:schemeClr val="lt1"/>
                </a:highlight>
                <a:latin typeface="Times New Roman"/>
                <a:ea typeface="Times New Roman"/>
                <a:cs typeface="Times New Roman"/>
                <a:sym typeface="Times New Roman"/>
              </a:rPr>
              <a:t>: The proposed system will begin with the acquisition and preprocessing of chest X-ray images. This step ensures that the images are of high quality and suitable for AI analysis.</a:t>
            </a:r>
            <a:endParaRPr sz="2400">
              <a:highlight>
                <a:schemeClr val="lt1"/>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Deep Learning Algorithms</a:t>
            </a:r>
            <a:r>
              <a:rPr lang="en-US" sz="2400">
                <a:latin typeface="Times New Roman"/>
                <a:ea typeface="Times New Roman"/>
                <a:cs typeface="Times New Roman"/>
                <a:sym typeface="Times New Roman"/>
              </a:rPr>
              <a:t>: The core of the system will involve state-of-the-art deep learning algorithms, such as convolutional neural networks (CNNs). These neural networks will be trained on a vast dataset of labeled chest X-ray images, including both TB-positive and TB-negative cases.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b="1">
                <a:latin typeface="Times New Roman"/>
                <a:ea typeface="Times New Roman"/>
                <a:cs typeface="Times New Roman"/>
                <a:sym typeface="Times New Roman"/>
              </a:rPr>
              <a:t>Feature Extraction</a:t>
            </a:r>
            <a:r>
              <a:rPr lang="en-US" sz="2400">
                <a:latin typeface="Times New Roman"/>
                <a:ea typeface="Times New Roman"/>
                <a:cs typeface="Times New Roman"/>
                <a:sym typeface="Times New Roman"/>
              </a:rPr>
              <a:t>: The deep learning model will automatically extract relevant features from the chest X-ray images. These features may include patterns, textures, and abnormalities associated with TB.</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b="1">
                <a:solidFill>
                  <a:schemeClr val="dk1"/>
                </a:solidFill>
                <a:highlight>
                  <a:schemeClr val="lt1"/>
                </a:highlight>
                <a:latin typeface="Times New Roman"/>
                <a:ea typeface="Times New Roman"/>
                <a:cs typeface="Times New Roman"/>
                <a:sym typeface="Times New Roman"/>
              </a:rPr>
              <a:t>Classification</a:t>
            </a:r>
            <a:r>
              <a:rPr lang="en-US" sz="2400">
                <a:solidFill>
                  <a:srgbClr val="374151"/>
                </a:solidFill>
                <a:highlight>
                  <a:schemeClr val="lt1"/>
                </a:highlight>
                <a:latin typeface="Times New Roman"/>
                <a:ea typeface="Times New Roman"/>
                <a:cs typeface="Times New Roman"/>
                <a:sym typeface="Times New Roman"/>
              </a:rPr>
              <a:t>: The AI model will be designed to classify chest X-ray images into two categories: TB-positive or TB-negative. It will make predictions based on the extracted features and learned patterns, providing a binary classification result.</a:t>
            </a:r>
            <a:endParaRPr sz="2400">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1867</Words>
  <Application>Microsoft Office PowerPoint</Application>
  <PresentationFormat>Custom</PresentationFormat>
  <Paragraphs>142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Raleway</vt:lpstr>
      <vt:lpstr>Roboto</vt:lpstr>
      <vt:lpstr>Times New Roman</vt:lpstr>
      <vt:lpstr>Office Theme</vt:lpstr>
      <vt:lpstr>PowerPoint Presentation</vt:lpstr>
      <vt:lpstr>PowerPoint Presentation</vt:lpstr>
      <vt:lpstr>PowerPoint Presentation</vt:lpstr>
      <vt:lpstr>LITERATURE SURVEY</vt:lpstr>
      <vt:lpstr> 2. "Tuberculosis detection on chest X-rays using CNN and traditional machine learning classifiers" Year of Publication: 2019  by Proceedings of the 2019 IEEE/RSJ International Conference on Intelligent Robots and Systems (IROS), 5149-5154 (2019)</vt:lpstr>
      <vt:lpstr>LITERATURE SURVEY (contd..)</vt:lpstr>
      <vt:lpstr>LITERATURE SURVEY (contd..)</vt:lpstr>
      <vt:lpstr>EXISTING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AKASH BUNNY</cp:lastModifiedBy>
  <cp:revision>1</cp:revision>
  <dcterms:modified xsi:type="dcterms:W3CDTF">2024-04-05T05:55:43Z</dcterms:modified>
</cp:coreProperties>
</file>