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"/>
  </p:notesMasterIdLst>
  <p:sldIdLst>
    <p:sldId id="256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85947" autoAdjust="0"/>
  </p:normalViewPr>
  <p:slideViewPr>
    <p:cSldViewPr snapToGrid="0">
      <p:cViewPr varScale="1">
        <p:scale>
          <a:sx n="78" d="100"/>
          <a:sy n="78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00D94-6661-4DEA-A211-E8B582EFB0CE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8F15-B4C5-4DD8-BB1D-757420089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2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설명된 </a:t>
            </a:r>
            <a:r>
              <a:rPr lang="en-US" altLang="ko-KR" dirty="0" smtClean="0"/>
              <a:t>residual</a:t>
            </a:r>
            <a:r>
              <a:rPr lang="en-US" altLang="ko-KR" baseline="0" dirty="0" smtClean="0"/>
              <a:t> network</a:t>
            </a:r>
            <a:r>
              <a:rPr lang="ko-KR" altLang="en-US" baseline="0" dirty="0" smtClean="0"/>
              <a:t>를 사용하여 학습을 </a:t>
            </a:r>
            <a:r>
              <a:rPr lang="ko-KR" altLang="en-US" baseline="0" dirty="0" err="1" smtClean="0"/>
              <a:t>시킬때의</a:t>
            </a:r>
            <a:r>
              <a:rPr lang="ko-KR" altLang="en-US" baseline="0" dirty="0" smtClean="0"/>
              <a:t> 가장 큰 문제점은 소요되는 시간과 자원이다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모델을 학습시키는데 소요되는 시간과 자원의 </a:t>
            </a:r>
            <a:r>
              <a:rPr lang="ko-KR" altLang="en-US" baseline="0" dirty="0" err="1" smtClean="0"/>
              <a:t>가장큰</a:t>
            </a:r>
            <a:r>
              <a:rPr lang="ko-KR" altLang="en-US" baseline="0" dirty="0" smtClean="0"/>
              <a:t> 요소는 총 </a:t>
            </a:r>
            <a:r>
              <a:rPr lang="en-US" altLang="ko-KR" baseline="0" dirty="0" smtClean="0"/>
              <a:t>parameter</a:t>
            </a:r>
            <a:r>
              <a:rPr lang="ko-KR" altLang="en-US" baseline="0" dirty="0" smtClean="0"/>
              <a:t>의 개수이다 </a:t>
            </a:r>
            <a:r>
              <a:rPr lang="en-US" altLang="ko-KR" baseline="0" dirty="0" smtClean="0"/>
              <a:t>(ref. formula)</a:t>
            </a:r>
          </a:p>
          <a:p>
            <a:r>
              <a:rPr lang="ko-KR" altLang="en-US" baseline="0" dirty="0" smtClean="0"/>
              <a:t>이를 해결하기 위해 </a:t>
            </a:r>
            <a:r>
              <a:rPr lang="ko-KR" altLang="en-US" baseline="0" dirty="0" err="1" smtClean="0"/>
              <a:t>도입한것이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‘bottleneck design’ </a:t>
            </a:r>
            <a:r>
              <a:rPr lang="ko-KR" altLang="en-US" baseline="0" dirty="0" smtClean="0"/>
              <a:t>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각 </a:t>
            </a:r>
            <a:r>
              <a:rPr lang="en-US" altLang="ko-KR" baseline="0" dirty="0" smtClean="0"/>
              <a:t>residual function F </a:t>
            </a:r>
            <a:r>
              <a:rPr lang="ko-KR" altLang="en-US" baseline="0" dirty="0" smtClean="0"/>
              <a:t>의 구조를 다음과 같이 바꾼다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8F15-B4C5-4DD8-BB1D-7574200893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Comparison btw 34 &amp; 54 layers</a:t>
            </a:r>
          </a:p>
          <a:p>
            <a:r>
              <a:rPr lang="en-US" altLang="ko-KR" baseline="0" dirty="0" smtClean="0"/>
              <a:t>-&gt; about same FLOPs but much larger feature map size (more expressive)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54, 101, 152 used bottleneck arch.</a:t>
            </a:r>
          </a:p>
          <a:p>
            <a:r>
              <a:rPr lang="en-US" altLang="ko-KR" baseline="0" dirty="0" smtClean="0"/>
              <a:t>-&gt; author said ‘for practicality’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152 layer compare w </a:t>
            </a:r>
            <a:r>
              <a:rPr lang="en-US" altLang="ko-KR" dirty="0" err="1" smtClean="0"/>
              <a:t>vgg</a:t>
            </a:r>
            <a:endParaRPr lang="en-US" altLang="ko-KR" dirty="0" smtClean="0"/>
          </a:p>
          <a:p>
            <a:r>
              <a:rPr lang="en-US" altLang="ko-KR" dirty="0" smtClean="0"/>
              <a:t>-&gt; less expensive comp.</a:t>
            </a:r>
            <a:r>
              <a:rPr lang="en-US" altLang="ko-KR" baseline="0" dirty="0" smtClean="0"/>
              <a:t> but more in depth &amp; accuracy</a:t>
            </a:r>
          </a:p>
          <a:p>
            <a:endParaRPr lang="en-US" altLang="ko-KR" baseline="0" dirty="0" smtClean="0"/>
          </a:p>
          <a:p>
            <a:r>
              <a:rPr lang="en-US" altLang="ko-KR" baseline="0" smtClean="0"/>
              <a:t>Ensemble of 6 (2 of 152 layers)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8F15-B4C5-4DD8-BB1D-7574200893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4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Shortcut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Stride </a:t>
            </a:r>
            <a:r>
              <a:rPr lang="en-US" altLang="ko-KR" baseline="0" dirty="0" err="1" smtClean="0"/>
              <a:t>lengt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아니거나</a:t>
            </a:r>
            <a:r>
              <a:rPr lang="en-US" altLang="ko-KR" baseline="0" dirty="0" smtClean="0"/>
              <a:t> channel</a:t>
            </a:r>
            <a:r>
              <a:rPr lang="ko-KR" altLang="en-US" baseline="0" dirty="0" smtClean="0"/>
              <a:t>수가 </a:t>
            </a:r>
            <a:r>
              <a:rPr lang="ko-KR" altLang="en-US" baseline="0" dirty="0" err="1" smtClean="0"/>
              <a:t>변경될경우</a:t>
            </a:r>
            <a:r>
              <a:rPr lang="ko-KR" altLang="en-US" baseline="0" dirty="0" smtClean="0"/>
              <a:t>   </a:t>
            </a:r>
            <a:r>
              <a:rPr lang="en-US" altLang="ko-KR" baseline="0" dirty="0" smtClean="0"/>
              <a:t>-&gt; projection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나머지 경우에는 </a:t>
            </a:r>
            <a:r>
              <a:rPr lang="en-US" altLang="ko-KR" dirty="0" smtClean="0"/>
              <a:t>-&gt; identity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** parameter free identity shortcut</a:t>
            </a:r>
            <a:r>
              <a:rPr lang="ko-KR" altLang="en-US" baseline="0" dirty="0" smtClean="0"/>
              <a:t>을 사용하는게 </a:t>
            </a:r>
            <a:r>
              <a:rPr lang="ko-KR" altLang="en-US" baseline="0" dirty="0" err="1" smtClean="0"/>
              <a:t>중요한게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projection </a:t>
            </a:r>
            <a:r>
              <a:rPr lang="ko-KR" altLang="en-US" baseline="0" dirty="0" smtClean="0"/>
              <a:t>사용의 경우 </a:t>
            </a:r>
            <a:r>
              <a:rPr lang="en-US" altLang="ko-KR" baseline="0" dirty="0" err="1" smtClean="0"/>
              <a:t>complexit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modelsize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배로 </a:t>
            </a:r>
            <a:r>
              <a:rPr lang="ko-KR" altLang="en-US" baseline="0" dirty="0" err="1" smtClean="0"/>
              <a:t>늘음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Batch normalization</a:t>
            </a:r>
            <a:r>
              <a:rPr lang="ko-KR" altLang="en-US" baseline="0" dirty="0" smtClean="0"/>
              <a:t>의 경우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layer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deep </a:t>
            </a:r>
            <a:r>
              <a:rPr lang="ko-KR" altLang="en-US" baseline="0" dirty="0" smtClean="0"/>
              <a:t>하게 </a:t>
            </a:r>
            <a:r>
              <a:rPr lang="ko-KR" altLang="en-US" baseline="0" dirty="0" err="1" smtClean="0"/>
              <a:t>쌓을때</a:t>
            </a:r>
            <a:r>
              <a:rPr lang="ko-KR" altLang="en-US" baseline="0" dirty="0" smtClean="0"/>
              <a:t> 생기는 </a:t>
            </a:r>
            <a:r>
              <a:rPr lang="en-US" altLang="ko-KR" baseline="0" dirty="0" smtClean="0"/>
              <a:t>vanishing/exploding gradient</a:t>
            </a:r>
            <a:r>
              <a:rPr lang="ko-KR" altLang="en-US" baseline="0" dirty="0" smtClean="0"/>
              <a:t>문제를 해결하게 해준다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8F15-B4C5-4DD8-BB1D-7574200893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7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5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8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0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5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7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8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79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67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2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1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1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0431-593A-4A81-9B80-ADBF59B0A2C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9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6457" y="2032001"/>
            <a:ext cx="8998858" cy="1831293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Deep Residual Learning for </a:t>
            </a:r>
            <a:br>
              <a:rPr lang="en-US" altLang="ko-KR" sz="4400" b="1" dirty="0" smtClean="0"/>
            </a:br>
            <a:r>
              <a:rPr lang="en-US" altLang="ko-KR" sz="4400" b="1" dirty="0" smtClean="0"/>
              <a:t>Image Classification (</a:t>
            </a:r>
            <a:r>
              <a:rPr lang="en-US" altLang="ko-KR" sz="4400" b="1" dirty="0" err="1" smtClean="0"/>
              <a:t>ResNet</a:t>
            </a:r>
            <a:r>
              <a:rPr lang="en-US" altLang="ko-KR" sz="4400" b="1" dirty="0" smtClean="0"/>
              <a:t>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51315" y="3863294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Bottleneck Residual Block</a:t>
            </a:r>
          </a:p>
          <a:p>
            <a:pPr algn="r"/>
            <a:r>
              <a:rPr lang="en-US" altLang="ko-KR" dirty="0" smtClean="0"/>
              <a:t>Rec.Sys3_</a:t>
            </a:r>
            <a:r>
              <a:rPr lang="ko-KR" altLang="en-US" dirty="0" err="1" smtClean="0"/>
              <a:t>김인정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86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Bottleneck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198" y="1690688"/>
            <a:ext cx="10439401" cy="21574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Deep-layer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자원 소모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모델의 소모량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의 개수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해결 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연산량</a:t>
            </a:r>
            <a:r>
              <a:rPr lang="ko-KR" altLang="en-US" dirty="0" smtClean="0"/>
              <a:t> 적은 </a:t>
            </a:r>
            <a:r>
              <a:rPr lang="en-US" altLang="ko-KR" dirty="0" smtClean="0"/>
              <a:t>1x1 Conv. </a:t>
            </a:r>
            <a:r>
              <a:rPr lang="ko-KR" altLang="en-US" dirty="0" smtClean="0"/>
              <a:t>사용 차원 </a:t>
            </a:r>
            <a:r>
              <a:rPr lang="ko-KR" altLang="en-US" dirty="0" smtClean="0"/>
              <a:t>축소</a:t>
            </a:r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3"/>
          <a:stretch/>
        </p:blipFill>
        <p:spPr>
          <a:xfrm>
            <a:off x="3505199" y="4052788"/>
            <a:ext cx="5181600" cy="1793875"/>
          </a:xfrm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604836" y="6041231"/>
            <a:ext cx="10982325" cy="816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Convolution parameters = Kernel Size x Kernel Size x Input Channel x Output Channel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74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Bottleneck</a:t>
            </a:r>
            <a:endParaRPr lang="ko-KR" altLang="en-US" b="1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" y="3698366"/>
            <a:ext cx="5852315" cy="2613534"/>
          </a:xfrm>
        </p:spPr>
      </p:pic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6621061" y="3695700"/>
            <a:ext cx="5342339" cy="299050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FLOPs</a:t>
            </a:r>
          </a:p>
          <a:p>
            <a:pPr lvl="1"/>
            <a:r>
              <a:rPr lang="en-US" altLang="ko-KR" dirty="0" smtClean="0"/>
              <a:t>Floating point operations</a:t>
            </a:r>
          </a:p>
          <a:p>
            <a:pPr lvl="1"/>
            <a:r>
              <a:rPr lang="ko-KR" altLang="en-US" dirty="0" smtClean="0"/>
              <a:t>한번 모델을 돌리기 위해 필요한 </a:t>
            </a:r>
            <a:r>
              <a:rPr lang="en-US" altLang="ko-KR" dirty="0" smtClean="0"/>
              <a:t>operations </a:t>
            </a:r>
            <a:r>
              <a:rPr lang="ko-KR" altLang="en-US" dirty="0" smtClean="0"/>
              <a:t>의 수</a:t>
            </a:r>
            <a:endParaRPr lang="en-US" altLang="ko-KR" dirty="0" smtClean="0"/>
          </a:p>
          <a:p>
            <a:r>
              <a:rPr lang="en-US" altLang="ko-KR" dirty="0" smtClean="0"/>
              <a:t>VGG16/19 (15.3B, 19.6B)</a:t>
            </a:r>
          </a:p>
          <a:p>
            <a:r>
              <a:rPr lang="en-US" altLang="ko-KR" dirty="0" smtClean="0"/>
              <a:t>Ensemble of 6 </a:t>
            </a:r>
            <a:r>
              <a:rPr lang="en-US" altLang="ko-KR" dirty="0" smtClean="0">
                <a:sym typeface="Wingdings" panose="05000000000000000000" pitchFamily="2" charset="2"/>
              </a:rPr>
              <a:t> 3.57%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Top 5, Test set</a:t>
            </a:r>
            <a:endParaRPr lang="en-US" altLang="ko-KR" dirty="0" smtClean="0"/>
          </a:p>
        </p:txBody>
      </p:sp>
      <p:pic>
        <p:nvPicPr>
          <p:cNvPr id="14" name="내용 개체 틀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3"/>
          <a:stretch/>
        </p:blipFill>
        <p:spPr>
          <a:xfrm>
            <a:off x="466724" y="1690688"/>
            <a:ext cx="5181600" cy="17938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373707" y="3695700"/>
            <a:ext cx="1971676" cy="2686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66724" y="6524625"/>
            <a:ext cx="2892821" cy="28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392881" y="6524625"/>
            <a:ext cx="2892821" cy="28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3326209" y="3505200"/>
            <a:ext cx="33336" cy="32289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5" r="15387" b="18779"/>
          <a:stretch/>
        </p:blipFill>
        <p:spPr>
          <a:xfrm>
            <a:off x="5924550" y="1427508"/>
            <a:ext cx="2486025" cy="20776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3191" b="15390"/>
          <a:stretch/>
        </p:blipFill>
        <p:spPr>
          <a:xfrm>
            <a:off x="8649923" y="1427507"/>
            <a:ext cx="3151939" cy="20570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69815" y="1074737"/>
            <a:ext cx="25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10-crop, Validation set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86801" y="1074737"/>
            <a:ext cx="311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Single-model, Validation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방법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1" y="63500"/>
            <a:ext cx="2300558" cy="6743699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1690687"/>
            <a:ext cx="7981950" cy="4967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Short cut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Parameter-free identity shortcut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Conv. Layer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1x1 Conv.: </a:t>
            </a:r>
            <a:r>
              <a:rPr lang="ko-KR" altLang="en-US" dirty="0" smtClean="0"/>
              <a:t>채널 축소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증가 </a:t>
            </a:r>
            <a:r>
              <a:rPr lang="en-US" altLang="ko-KR" dirty="0" smtClean="0"/>
              <a:t>(stride=1, pad=0)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3x3 Conv.: feature extraction (stride=1, pad=1)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Batch Normalization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ReLU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60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1355</TotalTime>
  <Words>293</Words>
  <Application>Microsoft Office PowerPoint</Application>
  <PresentationFormat>와이드스크린</PresentationFormat>
  <Paragraphs>47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Office 테마</vt:lpstr>
      <vt:lpstr>Deep Residual Learning for  Image Classification (ResNet)</vt:lpstr>
      <vt:lpstr>Bottleneck</vt:lpstr>
      <vt:lpstr>Bottleneck</vt:lpstr>
      <vt:lpstr>구현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mypc</dc:creator>
  <cp:lastModifiedBy>mypc</cp:lastModifiedBy>
  <cp:revision>20</cp:revision>
  <dcterms:created xsi:type="dcterms:W3CDTF">2022-02-10T01:48:14Z</dcterms:created>
  <dcterms:modified xsi:type="dcterms:W3CDTF">2022-02-11T01:35:40Z</dcterms:modified>
</cp:coreProperties>
</file>