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6"/>
  </p:notesMasterIdLst>
  <p:sldIdLst>
    <p:sldId id="256" r:id="rId3"/>
    <p:sldId id="261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5" autoAdjust="0"/>
    <p:restoredTop sz="85947" autoAdjust="0"/>
  </p:normalViewPr>
  <p:slideViewPr>
    <p:cSldViewPr snapToGrid="0">
      <p:cViewPr varScale="1">
        <p:scale>
          <a:sx n="86" d="100"/>
          <a:sy n="86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00D94-6661-4DEA-A211-E8B582EFB0CE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38F15-B4C5-4DD8-BB1D-757420089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825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Transformer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NLP</a:t>
            </a:r>
            <a:r>
              <a:rPr lang="ko-KR" altLang="en-US" baseline="0" dirty="0" smtClean="0"/>
              <a:t>에서 뛰어난 효과를 낸 것처럼 </a:t>
            </a:r>
            <a:r>
              <a:rPr lang="en-US" altLang="ko-KR" baseline="0" dirty="0" smtClean="0"/>
              <a:t>Transformer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Vision</a:t>
            </a:r>
            <a:r>
              <a:rPr lang="ko-KR" altLang="en-US" baseline="0" dirty="0" smtClean="0"/>
              <a:t>에 접목하려 </a:t>
            </a:r>
            <a:r>
              <a:rPr lang="ko-KR" altLang="en-US" baseline="0" dirty="0" err="1" smtClean="0"/>
              <a:t>하는것</a:t>
            </a:r>
            <a:endParaRPr lang="en-US" altLang="ko-KR" baseline="0" dirty="0" smtClean="0"/>
          </a:p>
          <a:p>
            <a:r>
              <a:rPr lang="ko-KR" altLang="en-US" baseline="0" dirty="0" smtClean="0"/>
              <a:t>실질적인 </a:t>
            </a:r>
            <a:r>
              <a:rPr lang="en-US" altLang="ko-KR" baseline="0" dirty="0" smtClean="0"/>
              <a:t>Transformer</a:t>
            </a:r>
            <a:r>
              <a:rPr lang="ko-KR" altLang="en-US" baseline="0" dirty="0" smtClean="0"/>
              <a:t>의 구조의 변경을 최소화 하였음</a:t>
            </a:r>
            <a:endParaRPr lang="en-US" altLang="ko-KR" baseline="0" dirty="0" smtClean="0"/>
          </a:p>
          <a:p>
            <a:r>
              <a:rPr lang="en-US" altLang="ko-KR" baseline="0" dirty="0" smtClean="0"/>
              <a:t>2D image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Transformer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input </a:t>
            </a:r>
            <a:r>
              <a:rPr lang="ko-KR" altLang="en-US" baseline="0" dirty="0" smtClean="0"/>
              <a:t>구조인 </a:t>
            </a:r>
            <a:r>
              <a:rPr lang="en-US" altLang="ko-KR" baseline="0" dirty="0" smtClean="0"/>
              <a:t>1D sequence of token embedding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바꿔줘야함</a:t>
            </a:r>
            <a:endParaRPr lang="en-US" altLang="ko-KR" baseline="0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기본 이미지가 </a:t>
            </a:r>
            <a:r>
              <a:rPr lang="en-US" altLang="ko-KR" dirty="0" smtClean="0"/>
              <a:t>(H,</a:t>
            </a:r>
            <a:r>
              <a:rPr lang="en-US" altLang="ko-KR" baseline="0" dirty="0" smtClean="0"/>
              <a:t> W, C) </a:t>
            </a:r>
            <a:r>
              <a:rPr lang="ko-KR" altLang="en-US" baseline="0" dirty="0" smtClean="0"/>
              <a:t>형태라면</a:t>
            </a:r>
            <a:endParaRPr lang="en-US" altLang="ko-KR" baseline="0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(N,</a:t>
            </a:r>
            <a:r>
              <a:rPr lang="en-US" altLang="ko-KR" baseline="0" dirty="0" smtClean="0"/>
              <a:t> P, P, C) </a:t>
            </a:r>
            <a:r>
              <a:rPr lang="ko-KR" altLang="en-US" baseline="0" dirty="0" smtClean="0"/>
              <a:t>형태로 변환</a:t>
            </a:r>
            <a:endParaRPr lang="en-US" altLang="ko-KR" baseline="0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baseline="0" dirty="0" smtClean="0">
                <a:sym typeface="Wingdings" panose="05000000000000000000" pitchFamily="2" charset="2"/>
              </a:rPr>
              <a:t>여기서 </a:t>
            </a:r>
            <a:r>
              <a:rPr lang="en-US" altLang="ko-KR" baseline="0" dirty="0" smtClean="0">
                <a:sym typeface="Wingdings" panose="05000000000000000000" pitchFamily="2" charset="2"/>
              </a:rPr>
              <a:t>N = HW/P^2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baseline="0" dirty="0" smtClean="0">
                <a:sym typeface="Wingdings" panose="05000000000000000000" pitchFamily="2" charset="2"/>
              </a:rPr>
              <a:t>3. </a:t>
            </a:r>
            <a:r>
              <a:rPr lang="ko-KR" altLang="en-US" baseline="0" dirty="0" smtClean="0">
                <a:sym typeface="Wingdings" panose="05000000000000000000" pitchFamily="2" charset="2"/>
              </a:rPr>
              <a:t>이를</a:t>
            </a:r>
            <a:r>
              <a:rPr lang="en-US" altLang="ko-KR" baseline="0" dirty="0" smtClean="0">
                <a:sym typeface="Wingdings" panose="05000000000000000000" pitchFamily="2" charset="2"/>
              </a:rPr>
              <a:t> (D, P^2, C) </a:t>
            </a:r>
            <a:r>
              <a:rPr lang="ko-KR" altLang="en-US" baseline="0" dirty="0" smtClean="0">
                <a:sym typeface="Wingdings" panose="05000000000000000000" pitchFamily="2" charset="2"/>
              </a:rPr>
              <a:t>형태로 변환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baseline="0" dirty="0" smtClean="0">
                <a:sym typeface="Wingdings" panose="05000000000000000000" pitchFamily="2" charset="2"/>
              </a:rPr>
              <a:t> flatten, where D = constant latent vector size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38F15-B4C5-4DD8-BB1D-7574200893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64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논문에서는 </a:t>
            </a:r>
            <a:r>
              <a:rPr lang="en-US" altLang="ko-KR" baseline="0" dirty="0" smtClean="0"/>
              <a:t>linear projection</a:t>
            </a:r>
            <a:r>
              <a:rPr lang="ko-KR" altLang="en-US" baseline="0" dirty="0" smtClean="0"/>
              <a:t>이라 하였지만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저자의 실제 구현 코드는 </a:t>
            </a:r>
            <a:r>
              <a:rPr lang="en-US" altLang="ko-KR" baseline="0" dirty="0" smtClean="0"/>
              <a:t>Convolutional layer</a:t>
            </a:r>
            <a:r>
              <a:rPr lang="ko-KR" altLang="en-US" baseline="0" dirty="0" smtClean="0"/>
              <a:t>을 사용 </a:t>
            </a:r>
            <a:endParaRPr lang="en-US" altLang="ko-KR" baseline="0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baseline="0" dirty="0" smtClean="0">
                <a:sym typeface="Wingdings" panose="05000000000000000000" pitchFamily="2" charset="2"/>
              </a:rPr>
              <a:t>Performance gain</a:t>
            </a:r>
            <a:r>
              <a:rPr lang="ko-KR" altLang="en-US" baseline="0" dirty="0" smtClean="0">
                <a:sym typeface="Wingdings" panose="05000000000000000000" pitchFamily="2" charset="2"/>
              </a:rPr>
              <a:t>이 있다고 함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38F15-B4C5-4DD8-BB1D-7574200893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4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7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6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9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57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89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4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05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052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77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28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78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779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267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2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2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9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1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2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5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6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51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F0431-593A-4A81-9B80-ADBF59B0A2C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DB38-73A7-462C-A05F-6635F9F4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9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96457" y="2032001"/>
            <a:ext cx="8998858" cy="1831293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 smtClean="0"/>
              <a:t>Vision Transformer</a:t>
            </a:r>
            <a:endParaRPr lang="ko-KR" altLang="en-US" sz="4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51315" y="3863294"/>
            <a:ext cx="9144000" cy="1655762"/>
          </a:xfrm>
        </p:spPr>
        <p:txBody>
          <a:bodyPr/>
          <a:lstStyle/>
          <a:p>
            <a:pPr algn="r"/>
            <a:r>
              <a:rPr lang="en-US" altLang="ko-KR" dirty="0" smtClean="0"/>
              <a:t>Patch Embedding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Rec.Sys3_</a:t>
            </a:r>
            <a:r>
              <a:rPr lang="ko-KR" altLang="en-US" dirty="0" err="1" smtClean="0"/>
              <a:t>김인정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86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Patch Embedding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8198" y="1690688"/>
            <a:ext cx="10439401" cy="215741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Transformer input: 1D sequence of token embedding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31866" r="29807"/>
          <a:stretch/>
        </p:blipFill>
        <p:spPr>
          <a:xfrm>
            <a:off x="1713278" y="2503565"/>
            <a:ext cx="8216650" cy="4215161"/>
          </a:xfrm>
          <a:prstGeom prst="rect">
            <a:avLst/>
          </a:prstGeom>
        </p:spPr>
      </p:pic>
      <p:sp>
        <p:nvSpPr>
          <p:cNvPr id="9" name="내용 개체 틀 3"/>
          <p:cNvSpPr txBox="1">
            <a:spLocks/>
          </p:cNvSpPr>
          <p:nvPr/>
        </p:nvSpPr>
        <p:spPr>
          <a:xfrm>
            <a:off x="1606887" y="5457956"/>
            <a:ext cx="569217" cy="493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/>
              <a:t>H</a:t>
            </a:r>
            <a:endParaRPr lang="ko-KR" altLang="en-US" sz="2000" b="1" dirty="0"/>
          </a:p>
        </p:txBody>
      </p:sp>
      <p:sp>
        <p:nvSpPr>
          <p:cNvPr id="6" name="AutoShape 2" descr="2010.11929.pdf (arxiv.org)"/>
          <p:cNvSpPr>
            <a:spLocks noChangeAspect="1" noChangeArrowheads="1"/>
          </p:cNvSpPr>
          <p:nvPr/>
        </p:nvSpPr>
        <p:spPr bwMode="auto">
          <a:xfrm>
            <a:off x="155575" y="-523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2537274" y="6270630"/>
            <a:ext cx="569217" cy="493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W</a:t>
            </a:r>
            <a:endParaRPr lang="ko-KR" altLang="en-US" sz="2000" b="1" dirty="0"/>
          </a:p>
        </p:txBody>
      </p:sp>
      <p:sp>
        <p:nvSpPr>
          <p:cNvPr id="11" name="내용 개체 틀 3"/>
          <p:cNvSpPr txBox="1">
            <a:spLocks/>
          </p:cNvSpPr>
          <p:nvPr/>
        </p:nvSpPr>
        <p:spPr>
          <a:xfrm>
            <a:off x="1437818" y="4766134"/>
            <a:ext cx="738286" cy="493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C=3</a:t>
            </a:r>
            <a:endParaRPr lang="ko-KR" altLang="en-US" sz="2000" b="1" dirty="0"/>
          </a:p>
        </p:txBody>
      </p:sp>
      <p:sp>
        <p:nvSpPr>
          <p:cNvPr id="12" name="내용 개체 틀 3"/>
          <p:cNvSpPr txBox="1">
            <a:spLocks/>
          </p:cNvSpPr>
          <p:nvPr/>
        </p:nvSpPr>
        <p:spPr>
          <a:xfrm>
            <a:off x="4533162" y="5858833"/>
            <a:ext cx="569217" cy="493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/>
              <a:t>P</a:t>
            </a:r>
            <a:endParaRPr lang="ko-KR" altLang="en-US" sz="2000" b="1" dirty="0"/>
          </a:p>
        </p:txBody>
      </p:sp>
      <p:sp>
        <p:nvSpPr>
          <p:cNvPr id="13" name="내용 개체 틀 3"/>
          <p:cNvSpPr txBox="1">
            <a:spLocks/>
          </p:cNvSpPr>
          <p:nvPr/>
        </p:nvSpPr>
        <p:spPr>
          <a:xfrm>
            <a:off x="4092050" y="5386730"/>
            <a:ext cx="569217" cy="493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/>
              <a:t>P</a:t>
            </a:r>
            <a:endParaRPr lang="ko-KR" altLang="en-US" sz="2000" b="1" dirty="0"/>
          </a:p>
        </p:txBody>
      </p:sp>
      <p:sp>
        <p:nvSpPr>
          <p:cNvPr id="14" name="내용 개체 틀 3"/>
          <p:cNvSpPr txBox="1">
            <a:spLocks/>
          </p:cNvSpPr>
          <p:nvPr/>
        </p:nvSpPr>
        <p:spPr>
          <a:xfrm>
            <a:off x="3851012" y="4914627"/>
            <a:ext cx="738286" cy="493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C=3</a:t>
            </a:r>
            <a:endParaRPr lang="ko-KR" altLang="en-US" sz="2000" b="1" dirty="0"/>
          </a:p>
        </p:txBody>
      </p:sp>
      <p:sp>
        <p:nvSpPr>
          <p:cNvPr id="15" name="오른쪽 중괄호 14"/>
          <p:cNvSpPr/>
          <p:nvPr/>
        </p:nvSpPr>
        <p:spPr>
          <a:xfrm rot="5400000">
            <a:off x="6855878" y="3874899"/>
            <a:ext cx="194122" cy="468496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3"/>
          <p:cNvSpPr txBox="1">
            <a:spLocks/>
          </p:cNvSpPr>
          <p:nvPr/>
        </p:nvSpPr>
        <p:spPr>
          <a:xfrm>
            <a:off x="6627252" y="6405127"/>
            <a:ext cx="2011506" cy="493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N =HW/P^2 </a:t>
            </a:r>
            <a:endParaRPr lang="ko-KR" altLang="en-US" sz="2000" b="1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9464639" y="4226312"/>
            <a:ext cx="571680" cy="539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내용 개체 틀 3"/>
          <p:cNvSpPr txBox="1">
            <a:spLocks/>
          </p:cNvSpPr>
          <p:nvPr/>
        </p:nvSpPr>
        <p:spPr>
          <a:xfrm>
            <a:off x="10036319" y="3905570"/>
            <a:ext cx="2289718" cy="923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/>
              <a:t>Flatten</a:t>
            </a:r>
          </a:p>
          <a:p>
            <a:pPr marL="0" indent="0">
              <a:buNone/>
            </a:pPr>
            <a:r>
              <a:rPr lang="en-US" altLang="ko-KR" sz="2000" b="1" dirty="0" smtClean="0"/>
              <a:t>(N, D)</a:t>
            </a:r>
          </a:p>
        </p:txBody>
      </p:sp>
      <p:sp>
        <p:nvSpPr>
          <p:cNvPr id="21" name="내용 개체 틀 3"/>
          <p:cNvSpPr txBox="1">
            <a:spLocks/>
          </p:cNvSpPr>
          <p:nvPr/>
        </p:nvSpPr>
        <p:spPr>
          <a:xfrm>
            <a:off x="827531" y="6250373"/>
            <a:ext cx="1393213" cy="493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/>
              <a:t>(H, W, C)</a:t>
            </a:r>
          </a:p>
        </p:txBody>
      </p:sp>
      <p:sp>
        <p:nvSpPr>
          <p:cNvPr id="22" name="내용 개체 틀 3"/>
          <p:cNvSpPr txBox="1">
            <a:spLocks/>
          </p:cNvSpPr>
          <p:nvPr/>
        </p:nvSpPr>
        <p:spPr>
          <a:xfrm>
            <a:off x="9676943" y="6247986"/>
            <a:ext cx="1436946" cy="493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/>
              <a:t>(N, P, P, C)</a:t>
            </a:r>
          </a:p>
        </p:txBody>
      </p:sp>
    </p:spTree>
    <p:extLst>
      <p:ext uri="{BB962C8B-B14F-4D97-AF65-F5344CB8AC3E}">
        <p14:creationId xmlns:p14="http://schemas.microsoft.com/office/powerpoint/2010/main" val="337741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2440" y="141790"/>
            <a:ext cx="6177617" cy="654441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00052" y="1439979"/>
            <a:ext cx="3962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d_model</a:t>
            </a:r>
            <a:r>
              <a:rPr lang="en-US" altLang="ko-KR" dirty="0"/>
              <a:t> </a:t>
            </a:r>
            <a:r>
              <a:rPr lang="en-US" altLang="ko-KR" dirty="0" smtClean="0"/>
              <a:t>(D): embedding dimension</a:t>
            </a:r>
          </a:p>
          <a:p>
            <a:r>
              <a:rPr lang="en-US" altLang="ko-KR" dirty="0" err="1" smtClean="0"/>
              <a:t>patch_size</a:t>
            </a:r>
            <a:r>
              <a:rPr lang="en-US" altLang="ko-KR" dirty="0" smtClean="0"/>
              <a:t>(P)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00052" y="3229331"/>
            <a:ext cx="328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kernel_size</a:t>
            </a:r>
            <a:r>
              <a:rPr lang="en-US" altLang="ko-KR" dirty="0" smtClean="0"/>
              <a:t>=stride=</a:t>
            </a:r>
            <a:r>
              <a:rPr lang="en-US" altLang="ko-KR" dirty="0" err="1" smtClean="0"/>
              <a:t>patch_size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00052" y="5084962"/>
            <a:ext cx="367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batch size, channel, height, width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00052" y="5783771"/>
            <a:ext cx="394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(height * width), batch size, channel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501483" y="3598663"/>
            <a:ext cx="3980985" cy="14862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56384" y="394646"/>
            <a:ext cx="763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B C H W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= B C (h*p1) (w*p2) = B (h*w) (p1*p2*C)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237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1448</TotalTime>
  <Words>203</Words>
  <Application>Microsoft Office PowerPoint</Application>
  <PresentationFormat>와이드스크린</PresentationFormat>
  <Paragraphs>34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Wingdings 2</vt:lpstr>
      <vt:lpstr>HDOfficeLightV0</vt:lpstr>
      <vt:lpstr>Office 테마</vt:lpstr>
      <vt:lpstr>Vision Transformer</vt:lpstr>
      <vt:lpstr>Patch Embedding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</dc:title>
  <dc:creator>mypc</dc:creator>
  <cp:lastModifiedBy>mypc</cp:lastModifiedBy>
  <cp:revision>28</cp:revision>
  <dcterms:created xsi:type="dcterms:W3CDTF">2022-02-10T01:48:14Z</dcterms:created>
  <dcterms:modified xsi:type="dcterms:W3CDTF">2022-02-17T05:23:37Z</dcterms:modified>
</cp:coreProperties>
</file>