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6" r:id="rId3"/>
    <p:sldMasterId id="2147483677" r:id="rId4"/>
  </p:sldMasterIdLst>
  <p:notesMasterIdLst>
    <p:notesMasterId r:id="rId6"/>
  </p:notesMasterIdLst>
  <p:handoutMasterIdLst>
    <p:handoutMasterId r:id="rId13"/>
  </p:handoutMasterIdLst>
  <p:sldIdLst>
    <p:sldId id="722" r:id="rId5"/>
    <p:sldId id="737" r:id="rId7"/>
    <p:sldId id="738" r:id="rId8"/>
    <p:sldId id="739" r:id="rId9"/>
    <p:sldId id="740" r:id="rId10"/>
    <p:sldId id="741" r:id="rId11"/>
    <p:sldId id="736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4F7F5"/>
    <a:srgbClr val="69B581"/>
    <a:srgbClr val="2D5C3C"/>
    <a:srgbClr val="F2F2F2"/>
    <a:srgbClr val="0097A7"/>
    <a:srgbClr val="4CAF50"/>
    <a:srgbClr val="00BCD4"/>
    <a:srgbClr val="26C6DA"/>
    <a:srgbClr val="008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79948" autoAdjust="0"/>
  </p:normalViewPr>
  <p:slideViewPr>
    <p:cSldViewPr snapToGrid="0">
      <p:cViewPr varScale="1">
        <p:scale>
          <a:sx n="69" d="100"/>
          <a:sy n="69" d="100"/>
        </p:scale>
        <p:origin x="1219" y="58"/>
      </p:cViewPr>
      <p:guideLst/>
    </p:cSldViewPr>
  </p:slideViewPr>
  <p:outlineViewPr>
    <p:cViewPr>
      <p:scale>
        <a:sx n="33" d="100"/>
        <a:sy n="33" d="100"/>
      </p:scale>
      <p:origin x="0" y="-151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1564"/>
    </p:cViewPr>
  </p:sorterViewPr>
  <p:notesViewPr>
    <p:cSldViewPr snapToGrid="0">
      <p:cViewPr varScale="1">
        <p:scale>
          <a:sx n="51" d="100"/>
          <a:sy n="51" d="100"/>
        </p:scale>
        <p:origin x="21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2387A-F5F5-4DB0-B31D-0981B38FDB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AD892-D9EC-4910-B59D-0EE583C155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8299A-0BB0-44FF-BF81-4FC2B688BB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12E6B-C824-4707-8B29-DAB65AB2C2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zk Rollup 的本质是将链上的用户状态压缩存储在一棵 Merkle 树中，并将用户状态的变更转移到链下来，同时通过 zkSNARK 的证明来保证该链下用户状态变更过程的正确性。在链上直接处理用户状态的变更成本是比较高的，但是仅仅利用链上的智能合约来验证一个零知识证明的 PROOF 是否正确，成本是相对低很多的。另外必要的转账信息也会被和证明一起提交到合约，方便用户查账。</a:t>
            </a:r>
            <a:endParaRPr lang="zh-CN" altLang="en-US"/>
          </a:p>
          <a:p>
            <a:r>
              <a:rPr lang="zh-CN" altLang="en-US"/>
              <a:t>transactor，即普通用户，对应以太坊上的外部账户。用户构建转账交易并用私钥签名，然后将交易发送给 relayer。</a:t>
            </a:r>
            <a:endParaRPr lang="zh-CN" altLang="en-US"/>
          </a:p>
          <a:p>
            <a:r>
              <a:rPr lang="zh-CN" altLang="en-US"/>
              <a:t>relayer 负责收集并验证用户的 transaction，之后将 transaction 批量打包，并生成 zkSNARK 的 PROOF，最终将用户 transaction 中的核心数据和 zkSNARK 的 PROOF 以及新的全局用户状态的 Merkle 根提交到链上的智能合约。</a:t>
            </a:r>
            <a:endParaRPr lang="zh-CN" altLang="en-US"/>
          </a:p>
          <a:p>
            <a:r>
              <a:rPr lang="zh-CN" altLang="en-US"/>
              <a:t>当然 relayer 不会免费为 transactor 提供服务，毕竟 relayer 向链上提交证明和数据是需要消耗 gas 的。因此，transactor 向 relayer 发送的交易里，也必须包含相应的手续费。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12E6B-C824-4707-8B29-DAB65AB2C2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86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（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计算机科学与网络工程学院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584835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（9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计算机科学与网络工程学院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6096000" y="954882"/>
            <a:ext cx="6096000" cy="494823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（10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计算机科学与网络工程学院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287657" y="0"/>
            <a:ext cx="3903663" cy="6858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（1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计算机科学与网络工程学院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4384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438900" y="0"/>
            <a:ext cx="5753100" cy="3429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438900" y="3429000"/>
            <a:ext cx="5753100" cy="3429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图（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3498721" y="956132"/>
            <a:ext cx="2444880" cy="500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235700" y="956132"/>
            <a:ext cx="2444880" cy="5003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图（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4705251" y="0"/>
            <a:ext cx="2933898" cy="6858000"/>
          </a:xfrm>
          <a:custGeom>
            <a:avLst/>
            <a:gdLst>
              <a:gd name="connsiteX0" fmla="*/ 707862 w 2933898"/>
              <a:gd name="connsiteY0" fmla="*/ 0 h 6858000"/>
              <a:gd name="connsiteX1" fmla="*/ 2933898 w 2933898"/>
              <a:gd name="connsiteY1" fmla="*/ 0 h 6858000"/>
              <a:gd name="connsiteX2" fmla="*/ 2226036 w 2933898"/>
              <a:gd name="connsiteY2" fmla="*/ 6858000 h 6858000"/>
              <a:gd name="connsiteX3" fmla="*/ 0 w 29338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3898" h="6858000">
                <a:moveTo>
                  <a:pt x="707862" y="0"/>
                </a:moveTo>
                <a:lnTo>
                  <a:pt x="2933898" y="0"/>
                </a:lnTo>
                <a:lnTo>
                  <a:pt x="222603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latin typeface="+mj-ea"/>
                <a:ea typeface="+mj-ea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 hasCustomPrompt="1"/>
          </p:nvPr>
        </p:nvSpPr>
        <p:spPr>
          <a:xfrm>
            <a:off x="6972201" y="0"/>
            <a:ext cx="2933898" cy="6858000"/>
          </a:xfrm>
          <a:custGeom>
            <a:avLst/>
            <a:gdLst>
              <a:gd name="connsiteX0" fmla="*/ 707862 w 2933898"/>
              <a:gd name="connsiteY0" fmla="*/ 0 h 6858000"/>
              <a:gd name="connsiteX1" fmla="*/ 2933898 w 2933898"/>
              <a:gd name="connsiteY1" fmla="*/ 0 h 6858000"/>
              <a:gd name="connsiteX2" fmla="*/ 2226036 w 2933898"/>
              <a:gd name="connsiteY2" fmla="*/ 6858000 h 6858000"/>
              <a:gd name="connsiteX3" fmla="*/ 0 w 29338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3898" h="6858000">
                <a:moveTo>
                  <a:pt x="707862" y="0"/>
                </a:moveTo>
                <a:lnTo>
                  <a:pt x="2933898" y="0"/>
                </a:lnTo>
                <a:lnTo>
                  <a:pt x="222603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latin typeface="+mj-ea"/>
                <a:ea typeface="+mj-ea"/>
              </a:defRPr>
            </a:lvl1pPr>
          </a:lstStyle>
          <a:p>
            <a:endParaRPr lang="en-US" altLang="zh-CN"/>
          </a:p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 hasCustomPrompt="1"/>
          </p:nvPr>
        </p:nvSpPr>
        <p:spPr>
          <a:xfrm>
            <a:off x="9239151" y="0"/>
            <a:ext cx="2933898" cy="6858000"/>
          </a:xfrm>
          <a:custGeom>
            <a:avLst/>
            <a:gdLst>
              <a:gd name="connsiteX0" fmla="*/ 707862 w 2933898"/>
              <a:gd name="connsiteY0" fmla="*/ 0 h 6858000"/>
              <a:gd name="connsiteX1" fmla="*/ 2933898 w 2933898"/>
              <a:gd name="connsiteY1" fmla="*/ 0 h 6858000"/>
              <a:gd name="connsiteX2" fmla="*/ 2226036 w 2933898"/>
              <a:gd name="connsiteY2" fmla="*/ 6858000 h 6858000"/>
              <a:gd name="connsiteX3" fmla="*/ 0 w 29338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3898" h="6858000">
                <a:moveTo>
                  <a:pt x="707862" y="0"/>
                </a:moveTo>
                <a:lnTo>
                  <a:pt x="2933898" y="0"/>
                </a:lnTo>
                <a:lnTo>
                  <a:pt x="222603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latin typeface="+mj-ea"/>
                <a:ea typeface="+mj-ea"/>
              </a:defRPr>
            </a:lvl1pPr>
          </a:lstStyle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图（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0" y="2641600"/>
            <a:ext cx="4064000" cy="4216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1"/>
          </p:nvPr>
        </p:nvSpPr>
        <p:spPr>
          <a:xfrm>
            <a:off x="4064000" y="2641600"/>
            <a:ext cx="4064000" cy="4216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8128000" y="2641600"/>
            <a:ext cx="4064000" cy="42164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图（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片占位符 21"/>
          <p:cNvSpPr>
            <a:spLocks noGrp="1"/>
          </p:cNvSpPr>
          <p:nvPr userDrawn="1">
            <p:ph type="pic" sz="quarter" idx="10"/>
          </p:nvPr>
        </p:nvSpPr>
        <p:spPr>
          <a:xfrm>
            <a:off x="1994580" y="1609271"/>
            <a:ext cx="2038350" cy="2038350"/>
          </a:xfrm>
          <a:custGeom>
            <a:avLst/>
            <a:gdLst>
              <a:gd name="connsiteX0" fmla="*/ 1019175 w 2038350"/>
              <a:gd name="connsiteY0" fmla="*/ 0 h 2038350"/>
              <a:gd name="connsiteX1" fmla="*/ 2038350 w 2038350"/>
              <a:gd name="connsiteY1" fmla="*/ 1019175 h 2038350"/>
              <a:gd name="connsiteX2" fmla="*/ 1019175 w 2038350"/>
              <a:gd name="connsiteY2" fmla="*/ 2038350 h 2038350"/>
              <a:gd name="connsiteX3" fmla="*/ 0 w 2038350"/>
              <a:gd name="connsiteY3" fmla="*/ 1019175 h 2038350"/>
              <a:gd name="connsiteX4" fmla="*/ 1019175 w 2038350"/>
              <a:gd name="connsiteY4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350" h="2038350">
                <a:moveTo>
                  <a:pt x="1019175" y="0"/>
                </a:moveTo>
                <a:cubicBezTo>
                  <a:pt x="1582050" y="0"/>
                  <a:pt x="2038350" y="456300"/>
                  <a:pt x="2038350" y="1019175"/>
                </a:cubicBezTo>
                <a:cubicBezTo>
                  <a:pt x="2038350" y="1582050"/>
                  <a:pt x="1582050" y="2038350"/>
                  <a:pt x="1019175" y="2038350"/>
                </a:cubicBezTo>
                <a:cubicBezTo>
                  <a:pt x="456300" y="2038350"/>
                  <a:pt x="0" y="1582050"/>
                  <a:pt x="0" y="1019175"/>
                </a:cubicBezTo>
                <a:cubicBezTo>
                  <a:pt x="0" y="456300"/>
                  <a:pt x="456300" y="0"/>
                  <a:pt x="10191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 userDrawn="1">
            <p:ph type="pic" sz="quarter" idx="11"/>
          </p:nvPr>
        </p:nvSpPr>
        <p:spPr>
          <a:xfrm>
            <a:off x="5076825" y="1609271"/>
            <a:ext cx="2038350" cy="2038350"/>
          </a:xfrm>
          <a:custGeom>
            <a:avLst/>
            <a:gdLst>
              <a:gd name="connsiteX0" fmla="*/ 1019175 w 2038350"/>
              <a:gd name="connsiteY0" fmla="*/ 0 h 2038350"/>
              <a:gd name="connsiteX1" fmla="*/ 2038350 w 2038350"/>
              <a:gd name="connsiteY1" fmla="*/ 1019175 h 2038350"/>
              <a:gd name="connsiteX2" fmla="*/ 1019175 w 2038350"/>
              <a:gd name="connsiteY2" fmla="*/ 2038350 h 2038350"/>
              <a:gd name="connsiteX3" fmla="*/ 0 w 2038350"/>
              <a:gd name="connsiteY3" fmla="*/ 1019175 h 2038350"/>
              <a:gd name="connsiteX4" fmla="*/ 1019175 w 2038350"/>
              <a:gd name="connsiteY4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350" h="2038350">
                <a:moveTo>
                  <a:pt x="1019175" y="0"/>
                </a:moveTo>
                <a:cubicBezTo>
                  <a:pt x="1582050" y="0"/>
                  <a:pt x="2038350" y="456300"/>
                  <a:pt x="2038350" y="1019175"/>
                </a:cubicBezTo>
                <a:cubicBezTo>
                  <a:pt x="2038350" y="1582050"/>
                  <a:pt x="1582050" y="2038350"/>
                  <a:pt x="1019175" y="2038350"/>
                </a:cubicBezTo>
                <a:cubicBezTo>
                  <a:pt x="456300" y="2038350"/>
                  <a:pt x="0" y="1582050"/>
                  <a:pt x="0" y="1019175"/>
                </a:cubicBezTo>
                <a:cubicBezTo>
                  <a:pt x="0" y="456300"/>
                  <a:pt x="456300" y="0"/>
                  <a:pt x="10191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 userDrawn="1">
            <p:ph type="pic" sz="quarter" idx="12"/>
          </p:nvPr>
        </p:nvSpPr>
        <p:spPr>
          <a:xfrm>
            <a:off x="8159070" y="1609271"/>
            <a:ext cx="2038350" cy="2038350"/>
          </a:xfrm>
          <a:custGeom>
            <a:avLst/>
            <a:gdLst>
              <a:gd name="connsiteX0" fmla="*/ 1019175 w 2038350"/>
              <a:gd name="connsiteY0" fmla="*/ 0 h 2038350"/>
              <a:gd name="connsiteX1" fmla="*/ 2038350 w 2038350"/>
              <a:gd name="connsiteY1" fmla="*/ 1019175 h 2038350"/>
              <a:gd name="connsiteX2" fmla="*/ 1019175 w 2038350"/>
              <a:gd name="connsiteY2" fmla="*/ 2038350 h 2038350"/>
              <a:gd name="connsiteX3" fmla="*/ 0 w 2038350"/>
              <a:gd name="connsiteY3" fmla="*/ 1019175 h 2038350"/>
              <a:gd name="connsiteX4" fmla="*/ 1019175 w 2038350"/>
              <a:gd name="connsiteY4" fmla="*/ 0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350" h="2038350">
                <a:moveTo>
                  <a:pt x="1019175" y="0"/>
                </a:moveTo>
                <a:cubicBezTo>
                  <a:pt x="1582050" y="0"/>
                  <a:pt x="2038350" y="456300"/>
                  <a:pt x="2038350" y="1019175"/>
                </a:cubicBezTo>
                <a:cubicBezTo>
                  <a:pt x="2038350" y="1582050"/>
                  <a:pt x="1582050" y="2038350"/>
                  <a:pt x="1019175" y="2038350"/>
                </a:cubicBezTo>
                <a:cubicBezTo>
                  <a:pt x="456300" y="2038350"/>
                  <a:pt x="0" y="1582050"/>
                  <a:pt x="0" y="1019175"/>
                </a:cubicBezTo>
                <a:cubicBezTo>
                  <a:pt x="0" y="456300"/>
                  <a:pt x="456300" y="0"/>
                  <a:pt x="10191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图（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计算机科学与网络工程学院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3"/>
          </p:nvPr>
        </p:nvSpPr>
        <p:spPr>
          <a:xfrm>
            <a:off x="3406774" y="1"/>
            <a:ext cx="4391025" cy="2278380"/>
          </a:xfrm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9"/>
          <p:cNvSpPr>
            <a:spLocks noGrp="1"/>
          </p:cNvSpPr>
          <p:nvPr>
            <p:ph type="pic" sz="quarter" idx="14"/>
          </p:nvPr>
        </p:nvSpPr>
        <p:spPr>
          <a:xfrm>
            <a:off x="3406774" y="4579620"/>
            <a:ext cx="4391025" cy="2278380"/>
          </a:xfrm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图片占位符 9"/>
          <p:cNvSpPr>
            <a:spLocks noGrp="1"/>
          </p:cNvSpPr>
          <p:nvPr>
            <p:ph type="pic" sz="quarter" idx="15"/>
          </p:nvPr>
        </p:nvSpPr>
        <p:spPr>
          <a:xfrm>
            <a:off x="7800975" y="2278381"/>
            <a:ext cx="4391025" cy="2301239"/>
          </a:xfrm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计算机科学与网络工程学院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图（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661988" y="2109788"/>
            <a:ext cx="2716212" cy="412591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3373968" y="2109788"/>
            <a:ext cx="2716212" cy="412591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9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085948" y="2109788"/>
            <a:ext cx="2716212" cy="412591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20" name="图片占位符 7"/>
          <p:cNvSpPr>
            <a:spLocks noGrp="1"/>
          </p:cNvSpPr>
          <p:nvPr>
            <p:ph type="pic" sz="quarter" idx="13"/>
          </p:nvPr>
        </p:nvSpPr>
        <p:spPr>
          <a:xfrm>
            <a:off x="8797928" y="2109788"/>
            <a:ext cx="2716212" cy="412591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图（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图片占位符 29"/>
          <p:cNvSpPr>
            <a:spLocks noGrp="1"/>
          </p:cNvSpPr>
          <p:nvPr>
            <p:ph type="pic" sz="quarter" idx="10"/>
          </p:nvPr>
        </p:nvSpPr>
        <p:spPr>
          <a:xfrm>
            <a:off x="661761" y="1790700"/>
            <a:ext cx="2647496" cy="3303588"/>
          </a:xfrm>
          <a:custGeom>
            <a:avLst/>
            <a:gdLst>
              <a:gd name="connsiteX0" fmla="*/ 98246 w 2647496"/>
              <a:gd name="connsiteY0" fmla="*/ 0 h 3303588"/>
              <a:gd name="connsiteX1" fmla="*/ 2550611 w 2647496"/>
              <a:gd name="connsiteY1" fmla="*/ 0 h 3303588"/>
              <a:gd name="connsiteX2" fmla="*/ 2641137 w 2647496"/>
              <a:gd name="connsiteY2" fmla="*/ 60004 h 3303588"/>
              <a:gd name="connsiteX3" fmla="*/ 2647496 w 2647496"/>
              <a:gd name="connsiteY3" fmla="*/ 91505 h 3303588"/>
              <a:gd name="connsiteX4" fmla="*/ 2647496 w 2647496"/>
              <a:gd name="connsiteY4" fmla="*/ 3212310 h 3303588"/>
              <a:gd name="connsiteX5" fmla="*/ 2641137 w 2647496"/>
              <a:gd name="connsiteY5" fmla="*/ 3243810 h 3303588"/>
              <a:gd name="connsiteX6" fmla="*/ 2588853 w 2647496"/>
              <a:gd name="connsiteY6" fmla="*/ 3296094 h 3303588"/>
              <a:gd name="connsiteX7" fmla="*/ 2551731 w 2647496"/>
              <a:gd name="connsiteY7" fmla="*/ 3303588 h 3303588"/>
              <a:gd name="connsiteX8" fmla="*/ 97127 w 2647496"/>
              <a:gd name="connsiteY8" fmla="*/ 3303588 h 3303588"/>
              <a:gd name="connsiteX9" fmla="*/ 60004 w 2647496"/>
              <a:gd name="connsiteY9" fmla="*/ 3296094 h 3303588"/>
              <a:gd name="connsiteX10" fmla="*/ 0 w 2647496"/>
              <a:gd name="connsiteY10" fmla="*/ 3205568 h 3303588"/>
              <a:gd name="connsiteX11" fmla="*/ 0 w 2647496"/>
              <a:gd name="connsiteY11" fmla="*/ 98246 h 3303588"/>
              <a:gd name="connsiteX12" fmla="*/ 98246 w 2647496"/>
              <a:gd name="connsiteY12" fmla="*/ 0 h 3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7496" h="3303588">
                <a:moveTo>
                  <a:pt x="98246" y="0"/>
                </a:moveTo>
                <a:lnTo>
                  <a:pt x="2550611" y="0"/>
                </a:lnTo>
                <a:cubicBezTo>
                  <a:pt x="2591306" y="0"/>
                  <a:pt x="2626222" y="24742"/>
                  <a:pt x="2641137" y="60004"/>
                </a:cubicBezTo>
                <a:lnTo>
                  <a:pt x="2647496" y="91505"/>
                </a:lnTo>
                <a:lnTo>
                  <a:pt x="2647496" y="3212310"/>
                </a:lnTo>
                <a:lnTo>
                  <a:pt x="2641137" y="3243810"/>
                </a:lnTo>
                <a:cubicBezTo>
                  <a:pt x="2631193" y="3267318"/>
                  <a:pt x="2612361" y="3286151"/>
                  <a:pt x="2588853" y="3296094"/>
                </a:cubicBezTo>
                <a:lnTo>
                  <a:pt x="2551731" y="3303588"/>
                </a:lnTo>
                <a:lnTo>
                  <a:pt x="97127" y="3303588"/>
                </a:lnTo>
                <a:lnTo>
                  <a:pt x="60004" y="3296094"/>
                </a:lnTo>
                <a:cubicBezTo>
                  <a:pt x="24742" y="3281179"/>
                  <a:pt x="0" y="3246263"/>
                  <a:pt x="0" y="3205568"/>
                </a:cubicBezTo>
                <a:lnTo>
                  <a:pt x="0" y="98246"/>
                </a:lnTo>
                <a:cubicBezTo>
                  <a:pt x="0" y="43986"/>
                  <a:pt x="43986" y="0"/>
                  <a:pt x="982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图片占位符 30"/>
          <p:cNvSpPr>
            <a:spLocks noGrp="1"/>
          </p:cNvSpPr>
          <p:nvPr>
            <p:ph type="pic" sz="quarter" idx="11"/>
          </p:nvPr>
        </p:nvSpPr>
        <p:spPr>
          <a:xfrm>
            <a:off x="3399701" y="1790700"/>
            <a:ext cx="2647496" cy="3303588"/>
          </a:xfrm>
          <a:custGeom>
            <a:avLst/>
            <a:gdLst>
              <a:gd name="connsiteX0" fmla="*/ 98246 w 2647496"/>
              <a:gd name="connsiteY0" fmla="*/ 0 h 3303588"/>
              <a:gd name="connsiteX1" fmla="*/ 2550611 w 2647496"/>
              <a:gd name="connsiteY1" fmla="*/ 0 h 3303588"/>
              <a:gd name="connsiteX2" fmla="*/ 2641137 w 2647496"/>
              <a:gd name="connsiteY2" fmla="*/ 60004 h 3303588"/>
              <a:gd name="connsiteX3" fmla="*/ 2647496 w 2647496"/>
              <a:gd name="connsiteY3" fmla="*/ 91505 h 3303588"/>
              <a:gd name="connsiteX4" fmla="*/ 2647496 w 2647496"/>
              <a:gd name="connsiteY4" fmla="*/ 3212310 h 3303588"/>
              <a:gd name="connsiteX5" fmla="*/ 2641137 w 2647496"/>
              <a:gd name="connsiteY5" fmla="*/ 3243810 h 3303588"/>
              <a:gd name="connsiteX6" fmla="*/ 2588853 w 2647496"/>
              <a:gd name="connsiteY6" fmla="*/ 3296094 h 3303588"/>
              <a:gd name="connsiteX7" fmla="*/ 2551731 w 2647496"/>
              <a:gd name="connsiteY7" fmla="*/ 3303588 h 3303588"/>
              <a:gd name="connsiteX8" fmla="*/ 97127 w 2647496"/>
              <a:gd name="connsiteY8" fmla="*/ 3303588 h 3303588"/>
              <a:gd name="connsiteX9" fmla="*/ 60004 w 2647496"/>
              <a:gd name="connsiteY9" fmla="*/ 3296094 h 3303588"/>
              <a:gd name="connsiteX10" fmla="*/ 0 w 2647496"/>
              <a:gd name="connsiteY10" fmla="*/ 3205568 h 3303588"/>
              <a:gd name="connsiteX11" fmla="*/ 0 w 2647496"/>
              <a:gd name="connsiteY11" fmla="*/ 98246 h 3303588"/>
              <a:gd name="connsiteX12" fmla="*/ 98246 w 2647496"/>
              <a:gd name="connsiteY12" fmla="*/ 0 h 3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7496" h="3303588">
                <a:moveTo>
                  <a:pt x="98246" y="0"/>
                </a:moveTo>
                <a:lnTo>
                  <a:pt x="2550611" y="0"/>
                </a:lnTo>
                <a:cubicBezTo>
                  <a:pt x="2591306" y="0"/>
                  <a:pt x="2626222" y="24742"/>
                  <a:pt x="2641137" y="60004"/>
                </a:cubicBezTo>
                <a:lnTo>
                  <a:pt x="2647496" y="91505"/>
                </a:lnTo>
                <a:lnTo>
                  <a:pt x="2647496" y="3212310"/>
                </a:lnTo>
                <a:lnTo>
                  <a:pt x="2641137" y="3243810"/>
                </a:lnTo>
                <a:cubicBezTo>
                  <a:pt x="2631193" y="3267318"/>
                  <a:pt x="2612361" y="3286151"/>
                  <a:pt x="2588853" y="3296094"/>
                </a:cubicBezTo>
                <a:lnTo>
                  <a:pt x="2551731" y="3303588"/>
                </a:lnTo>
                <a:lnTo>
                  <a:pt x="97127" y="3303588"/>
                </a:lnTo>
                <a:lnTo>
                  <a:pt x="60004" y="3296094"/>
                </a:lnTo>
                <a:cubicBezTo>
                  <a:pt x="24742" y="3281179"/>
                  <a:pt x="0" y="3246263"/>
                  <a:pt x="0" y="3205568"/>
                </a:cubicBezTo>
                <a:lnTo>
                  <a:pt x="0" y="98246"/>
                </a:lnTo>
                <a:cubicBezTo>
                  <a:pt x="0" y="43986"/>
                  <a:pt x="43986" y="0"/>
                  <a:pt x="982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2" name="图片占位符 31"/>
          <p:cNvSpPr>
            <a:spLocks noGrp="1"/>
          </p:cNvSpPr>
          <p:nvPr>
            <p:ph type="pic" sz="quarter" idx="12"/>
          </p:nvPr>
        </p:nvSpPr>
        <p:spPr>
          <a:xfrm>
            <a:off x="6137641" y="1790700"/>
            <a:ext cx="2647496" cy="3303588"/>
          </a:xfrm>
          <a:custGeom>
            <a:avLst/>
            <a:gdLst>
              <a:gd name="connsiteX0" fmla="*/ 98246 w 2647496"/>
              <a:gd name="connsiteY0" fmla="*/ 0 h 3303588"/>
              <a:gd name="connsiteX1" fmla="*/ 2550611 w 2647496"/>
              <a:gd name="connsiteY1" fmla="*/ 0 h 3303588"/>
              <a:gd name="connsiteX2" fmla="*/ 2641137 w 2647496"/>
              <a:gd name="connsiteY2" fmla="*/ 60004 h 3303588"/>
              <a:gd name="connsiteX3" fmla="*/ 2647496 w 2647496"/>
              <a:gd name="connsiteY3" fmla="*/ 91505 h 3303588"/>
              <a:gd name="connsiteX4" fmla="*/ 2647496 w 2647496"/>
              <a:gd name="connsiteY4" fmla="*/ 3212310 h 3303588"/>
              <a:gd name="connsiteX5" fmla="*/ 2641137 w 2647496"/>
              <a:gd name="connsiteY5" fmla="*/ 3243810 h 3303588"/>
              <a:gd name="connsiteX6" fmla="*/ 2588853 w 2647496"/>
              <a:gd name="connsiteY6" fmla="*/ 3296094 h 3303588"/>
              <a:gd name="connsiteX7" fmla="*/ 2551731 w 2647496"/>
              <a:gd name="connsiteY7" fmla="*/ 3303588 h 3303588"/>
              <a:gd name="connsiteX8" fmla="*/ 97127 w 2647496"/>
              <a:gd name="connsiteY8" fmla="*/ 3303588 h 3303588"/>
              <a:gd name="connsiteX9" fmla="*/ 60004 w 2647496"/>
              <a:gd name="connsiteY9" fmla="*/ 3296094 h 3303588"/>
              <a:gd name="connsiteX10" fmla="*/ 0 w 2647496"/>
              <a:gd name="connsiteY10" fmla="*/ 3205568 h 3303588"/>
              <a:gd name="connsiteX11" fmla="*/ 0 w 2647496"/>
              <a:gd name="connsiteY11" fmla="*/ 98246 h 3303588"/>
              <a:gd name="connsiteX12" fmla="*/ 98246 w 2647496"/>
              <a:gd name="connsiteY12" fmla="*/ 0 h 3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7496" h="3303588">
                <a:moveTo>
                  <a:pt x="98246" y="0"/>
                </a:moveTo>
                <a:lnTo>
                  <a:pt x="2550611" y="0"/>
                </a:lnTo>
                <a:cubicBezTo>
                  <a:pt x="2591306" y="0"/>
                  <a:pt x="2626222" y="24742"/>
                  <a:pt x="2641137" y="60004"/>
                </a:cubicBezTo>
                <a:lnTo>
                  <a:pt x="2647496" y="91505"/>
                </a:lnTo>
                <a:lnTo>
                  <a:pt x="2647496" y="3212310"/>
                </a:lnTo>
                <a:lnTo>
                  <a:pt x="2641137" y="3243810"/>
                </a:lnTo>
                <a:cubicBezTo>
                  <a:pt x="2631193" y="3267318"/>
                  <a:pt x="2612361" y="3286151"/>
                  <a:pt x="2588853" y="3296094"/>
                </a:cubicBezTo>
                <a:lnTo>
                  <a:pt x="2551731" y="3303588"/>
                </a:lnTo>
                <a:lnTo>
                  <a:pt x="97127" y="3303588"/>
                </a:lnTo>
                <a:lnTo>
                  <a:pt x="60004" y="3296094"/>
                </a:lnTo>
                <a:cubicBezTo>
                  <a:pt x="24742" y="3281179"/>
                  <a:pt x="0" y="3246263"/>
                  <a:pt x="0" y="3205568"/>
                </a:cubicBezTo>
                <a:lnTo>
                  <a:pt x="0" y="98246"/>
                </a:lnTo>
                <a:cubicBezTo>
                  <a:pt x="0" y="43986"/>
                  <a:pt x="43986" y="0"/>
                  <a:pt x="982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图片占位符 32"/>
          <p:cNvSpPr>
            <a:spLocks noGrp="1"/>
          </p:cNvSpPr>
          <p:nvPr>
            <p:ph type="pic" sz="quarter" idx="13"/>
          </p:nvPr>
        </p:nvSpPr>
        <p:spPr>
          <a:xfrm>
            <a:off x="8875581" y="1790700"/>
            <a:ext cx="2647496" cy="3303588"/>
          </a:xfrm>
          <a:custGeom>
            <a:avLst/>
            <a:gdLst>
              <a:gd name="connsiteX0" fmla="*/ 98246 w 2647496"/>
              <a:gd name="connsiteY0" fmla="*/ 0 h 3303588"/>
              <a:gd name="connsiteX1" fmla="*/ 2550611 w 2647496"/>
              <a:gd name="connsiteY1" fmla="*/ 0 h 3303588"/>
              <a:gd name="connsiteX2" fmla="*/ 2641137 w 2647496"/>
              <a:gd name="connsiteY2" fmla="*/ 60004 h 3303588"/>
              <a:gd name="connsiteX3" fmla="*/ 2647496 w 2647496"/>
              <a:gd name="connsiteY3" fmla="*/ 91505 h 3303588"/>
              <a:gd name="connsiteX4" fmla="*/ 2647496 w 2647496"/>
              <a:gd name="connsiteY4" fmla="*/ 3212310 h 3303588"/>
              <a:gd name="connsiteX5" fmla="*/ 2641137 w 2647496"/>
              <a:gd name="connsiteY5" fmla="*/ 3243810 h 3303588"/>
              <a:gd name="connsiteX6" fmla="*/ 2588853 w 2647496"/>
              <a:gd name="connsiteY6" fmla="*/ 3296094 h 3303588"/>
              <a:gd name="connsiteX7" fmla="*/ 2551731 w 2647496"/>
              <a:gd name="connsiteY7" fmla="*/ 3303588 h 3303588"/>
              <a:gd name="connsiteX8" fmla="*/ 97127 w 2647496"/>
              <a:gd name="connsiteY8" fmla="*/ 3303588 h 3303588"/>
              <a:gd name="connsiteX9" fmla="*/ 60004 w 2647496"/>
              <a:gd name="connsiteY9" fmla="*/ 3296094 h 3303588"/>
              <a:gd name="connsiteX10" fmla="*/ 0 w 2647496"/>
              <a:gd name="connsiteY10" fmla="*/ 3205568 h 3303588"/>
              <a:gd name="connsiteX11" fmla="*/ 0 w 2647496"/>
              <a:gd name="connsiteY11" fmla="*/ 98246 h 3303588"/>
              <a:gd name="connsiteX12" fmla="*/ 98246 w 2647496"/>
              <a:gd name="connsiteY12" fmla="*/ 0 h 3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7496" h="3303588">
                <a:moveTo>
                  <a:pt x="98246" y="0"/>
                </a:moveTo>
                <a:lnTo>
                  <a:pt x="2550611" y="0"/>
                </a:lnTo>
                <a:cubicBezTo>
                  <a:pt x="2591306" y="0"/>
                  <a:pt x="2626222" y="24742"/>
                  <a:pt x="2641137" y="60004"/>
                </a:cubicBezTo>
                <a:lnTo>
                  <a:pt x="2647496" y="91505"/>
                </a:lnTo>
                <a:lnTo>
                  <a:pt x="2647496" y="3212310"/>
                </a:lnTo>
                <a:lnTo>
                  <a:pt x="2641137" y="3243810"/>
                </a:lnTo>
                <a:cubicBezTo>
                  <a:pt x="2631193" y="3267318"/>
                  <a:pt x="2612361" y="3286151"/>
                  <a:pt x="2588853" y="3296094"/>
                </a:cubicBezTo>
                <a:lnTo>
                  <a:pt x="2551731" y="3303588"/>
                </a:lnTo>
                <a:lnTo>
                  <a:pt x="97127" y="3303588"/>
                </a:lnTo>
                <a:lnTo>
                  <a:pt x="60004" y="3296094"/>
                </a:lnTo>
                <a:cubicBezTo>
                  <a:pt x="24742" y="3281179"/>
                  <a:pt x="0" y="3246263"/>
                  <a:pt x="0" y="3205568"/>
                </a:cubicBezTo>
                <a:lnTo>
                  <a:pt x="0" y="98246"/>
                </a:lnTo>
                <a:cubicBezTo>
                  <a:pt x="0" y="43986"/>
                  <a:pt x="43986" y="0"/>
                  <a:pt x="982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图（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20"/>
          </p:nvPr>
        </p:nvSpPr>
        <p:spPr>
          <a:xfrm>
            <a:off x="668337" y="1585113"/>
            <a:ext cx="2417103" cy="207564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6"/>
          <p:cNvSpPr>
            <a:spLocks noGrp="1"/>
          </p:cNvSpPr>
          <p:nvPr>
            <p:ph type="pic" sz="quarter" idx="21"/>
          </p:nvPr>
        </p:nvSpPr>
        <p:spPr>
          <a:xfrm>
            <a:off x="3479490" y="1585113"/>
            <a:ext cx="2417103" cy="207564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16"/>
          <p:cNvSpPr>
            <a:spLocks noGrp="1"/>
          </p:cNvSpPr>
          <p:nvPr>
            <p:ph type="pic" sz="quarter" idx="22"/>
          </p:nvPr>
        </p:nvSpPr>
        <p:spPr>
          <a:xfrm>
            <a:off x="6290643" y="1585113"/>
            <a:ext cx="2417103" cy="207564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0" name="图片占位符 16"/>
          <p:cNvSpPr>
            <a:spLocks noGrp="1"/>
          </p:cNvSpPr>
          <p:nvPr>
            <p:ph type="pic" sz="quarter" idx="23"/>
          </p:nvPr>
        </p:nvSpPr>
        <p:spPr>
          <a:xfrm>
            <a:off x="9101797" y="1585113"/>
            <a:ext cx="2417103" cy="207564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958277" y="2152650"/>
            <a:ext cx="2305197" cy="3981450"/>
          </a:xfrm>
        </p:spPr>
        <p:txBody>
          <a:bodyPr>
            <a:normAutofit/>
          </a:bodyPr>
          <a:lstStyle>
            <a:lvl1pPr>
              <a:defRPr sz="1800">
                <a:latin typeface="+mn-ea"/>
                <a:ea typeface="+mn-ea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3212468" y="2371725"/>
            <a:ext cx="1759976" cy="3543300"/>
          </a:xfrm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0" name="图片占位符 8"/>
          <p:cNvSpPr>
            <a:spLocks noGrp="1"/>
          </p:cNvSpPr>
          <p:nvPr>
            <p:ph type="pic" sz="quarter" idx="12"/>
          </p:nvPr>
        </p:nvSpPr>
        <p:spPr>
          <a:xfrm>
            <a:off x="7250307" y="2371725"/>
            <a:ext cx="1759976" cy="3543300"/>
          </a:xfrm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3" name="图片占位符 8"/>
          <p:cNvSpPr>
            <a:spLocks noGrp="1"/>
          </p:cNvSpPr>
          <p:nvPr>
            <p:ph type="pic" sz="quarter" idx="13"/>
          </p:nvPr>
        </p:nvSpPr>
        <p:spPr>
          <a:xfrm>
            <a:off x="9013458" y="2553726"/>
            <a:ext cx="1759976" cy="3179299"/>
          </a:xfrm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4" name="图片占位符 8"/>
          <p:cNvSpPr>
            <a:spLocks noGrp="1"/>
          </p:cNvSpPr>
          <p:nvPr>
            <p:ph type="pic" sz="quarter" idx="14"/>
          </p:nvPr>
        </p:nvSpPr>
        <p:spPr>
          <a:xfrm>
            <a:off x="1447730" y="2553726"/>
            <a:ext cx="1759976" cy="3179299"/>
          </a:xfrm>
        </p:spPr>
        <p:txBody>
          <a:bodyPr>
            <a:normAutofit/>
          </a:bodyPr>
          <a:lstStyle>
            <a:lvl1pPr>
              <a:defRPr sz="1600">
                <a:latin typeface="+mn-ea"/>
                <a:ea typeface="+mn-ea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视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计算机科学与网络工程学院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  <p:sp>
        <p:nvSpPr>
          <p:cNvPr id="7" name="媒体占位符 6"/>
          <p:cNvSpPr>
            <a:spLocks noGrp="1"/>
          </p:cNvSpPr>
          <p:nvPr>
            <p:ph type="media" sz="quarter" idx="13"/>
          </p:nvPr>
        </p:nvSpPr>
        <p:spPr>
          <a:xfrm>
            <a:off x="1748693" y="911762"/>
            <a:ext cx="8694615" cy="3674306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（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计算机科学与网络工程学院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3"/>
          </p:nvPr>
        </p:nvSpPr>
        <p:spPr>
          <a:xfrm>
            <a:off x="4804228" y="1890486"/>
            <a:ext cx="7387771" cy="3077029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（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124200"/>
          </a:xfrm>
          <a:custGeom>
            <a:avLst/>
            <a:gdLst>
              <a:gd name="connsiteX0" fmla="*/ 0 w 12192000"/>
              <a:gd name="connsiteY0" fmla="*/ 0 h 3124200"/>
              <a:gd name="connsiteX1" fmla="*/ 12192000 w 12192000"/>
              <a:gd name="connsiteY1" fmla="*/ 0 h 3124200"/>
              <a:gd name="connsiteX2" fmla="*/ 12192000 w 12192000"/>
              <a:gd name="connsiteY2" fmla="*/ 1896730 h 3124200"/>
              <a:gd name="connsiteX3" fmla="*/ 11917032 w 12192000"/>
              <a:gd name="connsiteY3" fmla="*/ 2053332 h 3124200"/>
              <a:gd name="connsiteX4" fmla="*/ 6096000 w 12192000"/>
              <a:gd name="connsiteY4" fmla="*/ 3124200 h 3124200"/>
              <a:gd name="connsiteX5" fmla="*/ 274968 w 12192000"/>
              <a:gd name="connsiteY5" fmla="*/ 2053332 h 3124200"/>
              <a:gd name="connsiteX6" fmla="*/ 0 w 12192000"/>
              <a:gd name="connsiteY6" fmla="*/ 189673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124200">
                <a:moveTo>
                  <a:pt x="0" y="0"/>
                </a:moveTo>
                <a:lnTo>
                  <a:pt x="12192000" y="0"/>
                </a:lnTo>
                <a:lnTo>
                  <a:pt x="12192000" y="1896730"/>
                </a:lnTo>
                <a:lnTo>
                  <a:pt x="11917032" y="2053332"/>
                </a:lnTo>
                <a:cubicBezTo>
                  <a:pt x="10655501" y="2699417"/>
                  <a:pt x="8519124" y="3124200"/>
                  <a:pt x="6096000" y="3124200"/>
                </a:cubicBezTo>
                <a:cubicBezTo>
                  <a:pt x="3672877" y="3124200"/>
                  <a:pt x="1536499" y="2699417"/>
                  <a:pt x="274968" y="2053332"/>
                </a:cubicBezTo>
                <a:lnTo>
                  <a:pt x="0" y="18967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4E23-D513-4CE9-9368-1515A71789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6584D-31A7-49D8-8489-CE31506C50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（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0"/>
          </p:nvPr>
        </p:nvSpPr>
        <p:spPr>
          <a:xfrm>
            <a:off x="5924550" y="2"/>
            <a:ext cx="6267450" cy="6857999"/>
          </a:xfrm>
          <a:custGeom>
            <a:avLst/>
            <a:gdLst>
              <a:gd name="connsiteX0" fmla="*/ 1766844 w 6267450"/>
              <a:gd name="connsiteY0" fmla="*/ 0 h 6857999"/>
              <a:gd name="connsiteX1" fmla="*/ 6267450 w 6267450"/>
              <a:gd name="connsiteY1" fmla="*/ 0 h 6857999"/>
              <a:gd name="connsiteX2" fmla="*/ 6267450 w 6267450"/>
              <a:gd name="connsiteY2" fmla="*/ 6857999 h 6857999"/>
              <a:gd name="connsiteX3" fmla="*/ 1762020 w 6267450"/>
              <a:gd name="connsiteY3" fmla="*/ 6857999 h 6857999"/>
              <a:gd name="connsiteX4" fmla="*/ 1694936 w 6267450"/>
              <a:gd name="connsiteY4" fmla="*/ 6810295 h 6857999"/>
              <a:gd name="connsiteX5" fmla="*/ 0 w 6267450"/>
              <a:gd name="connsiteY5" fmla="*/ 3429000 h 6857999"/>
              <a:gd name="connsiteX6" fmla="*/ 1535534 w 6267450"/>
              <a:gd name="connsiteY6" fmla="*/ 17297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67450" h="6857999">
                <a:moveTo>
                  <a:pt x="1766844" y="0"/>
                </a:moveTo>
                <a:lnTo>
                  <a:pt x="6267450" y="0"/>
                </a:lnTo>
                <a:lnTo>
                  <a:pt x="6267450" y="6857999"/>
                </a:lnTo>
                <a:lnTo>
                  <a:pt x="1762020" y="6857999"/>
                </a:lnTo>
                <a:lnTo>
                  <a:pt x="1694936" y="6810295"/>
                </a:lnTo>
                <a:cubicBezTo>
                  <a:pt x="666006" y="6040805"/>
                  <a:pt x="0" y="4812679"/>
                  <a:pt x="0" y="3429000"/>
                </a:cubicBezTo>
                <a:cubicBezTo>
                  <a:pt x="0" y="2118146"/>
                  <a:pt x="597745" y="946903"/>
                  <a:pt x="1535534" y="17297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zh-CN" altLang="en-US" dirty="0"/>
              <a:t>单击图标添加图片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（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计算机科学与网络工程学院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 hasCustomPrompt="1"/>
          </p:nvPr>
        </p:nvSpPr>
        <p:spPr>
          <a:xfrm>
            <a:off x="742949" y="1741488"/>
            <a:ext cx="2451100" cy="2450685"/>
          </a:xfrm>
          <a:custGeom>
            <a:avLst/>
            <a:gdLst>
              <a:gd name="connsiteX0" fmla="*/ 1213548 w 2451100"/>
              <a:gd name="connsiteY0" fmla="*/ 0 h 2450685"/>
              <a:gd name="connsiteX1" fmla="*/ 1237748 w 2451100"/>
              <a:gd name="connsiteY1" fmla="*/ 0 h 2450685"/>
              <a:gd name="connsiteX2" fmla="*/ 1350963 w 2451100"/>
              <a:gd name="connsiteY2" fmla="*/ 5717 h 2450685"/>
              <a:gd name="connsiteX3" fmla="*/ 2444968 w 2451100"/>
              <a:gd name="connsiteY3" fmla="*/ 1099722 h 2450685"/>
              <a:gd name="connsiteX4" fmla="*/ 2451100 w 2451100"/>
              <a:gd name="connsiteY4" fmla="*/ 1221156 h 2450685"/>
              <a:gd name="connsiteX5" fmla="*/ 2451100 w 2451100"/>
              <a:gd name="connsiteY5" fmla="*/ 1228919 h 2450685"/>
              <a:gd name="connsiteX6" fmla="*/ 2444968 w 2451100"/>
              <a:gd name="connsiteY6" fmla="*/ 1350353 h 2450685"/>
              <a:gd name="connsiteX7" fmla="*/ 1225648 w 2451100"/>
              <a:gd name="connsiteY7" fmla="*/ 2450685 h 2450685"/>
              <a:gd name="connsiteX8" fmla="*/ 0 w 2451100"/>
              <a:gd name="connsiteY8" fmla="*/ 1225037 h 2450685"/>
              <a:gd name="connsiteX9" fmla="*/ 1100333 w 2451100"/>
              <a:gd name="connsiteY9" fmla="*/ 5717 h 245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1100" h="2450685">
                <a:moveTo>
                  <a:pt x="1213548" y="0"/>
                </a:moveTo>
                <a:lnTo>
                  <a:pt x="1237748" y="0"/>
                </a:lnTo>
                <a:lnTo>
                  <a:pt x="1350963" y="5717"/>
                </a:lnTo>
                <a:cubicBezTo>
                  <a:pt x="1927802" y="64298"/>
                  <a:pt x="2386387" y="522884"/>
                  <a:pt x="2444968" y="1099722"/>
                </a:cubicBezTo>
                <a:lnTo>
                  <a:pt x="2451100" y="1221156"/>
                </a:lnTo>
                <a:lnTo>
                  <a:pt x="2451100" y="1228919"/>
                </a:lnTo>
                <a:lnTo>
                  <a:pt x="2444968" y="1350353"/>
                </a:lnTo>
                <a:cubicBezTo>
                  <a:pt x="2382203" y="1968393"/>
                  <a:pt x="1860248" y="2450685"/>
                  <a:pt x="1225648" y="2450685"/>
                </a:cubicBezTo>
                <a:cubicBezTo>
                  <a:pt x="548741" y="2450685"/>
                  <a:pt x="0" y="1901944"/>
                  <a:pt x="0" y="1225037"/>
                </a:cubicBezTo>
                <a:cubicBezTo>
                  <a:pt x="0" y="590437"/>
                  <a:pt x="482292" y="68482"/>
                  <a:pt x="1100333" y="5717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lnSpc>
                <a:spcPct val="120000"/>
              </a:lnSpc>
              <a:buFontTx/>
              <a:buNone/>
              <a:defRPr sz="2000"/>
            </a:lvl1pPr>
          </a:lstStyle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单击即可添加图片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（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（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计算机科学与网络工程学院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673100" y="1154666"/>
            <a:ext cx="4608513" cy="489338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（5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计算机科学与网络工程学院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668020" y="1640114"/>
            <a:ext cx="3548063" cy="3530375"/>
          </a:xfrm>
          <a:custGeom>
            <a:avLst/>
            <a:gdLst>
              <a:gd name="connsiteX0" fmla="*/ 2409374 w 3548063"/>
              <a:gd name="connsiteY0" fmla="*/ 424543 h 3530375"/>
              <a:gd name="connsiteX1" fmla="*/ 3548063 w 3548063"/>
              <a:gd name="connsiteY1" fmla="*/ 424543 h 3530375"/>
              <a:gd name="connsiteX2" fmla="*/ 3548063 w 3548063"/>
              <a:gd name="connsiteY2" fmla="*/ 3530375 h 3530375"/>
              <a:gd name="connsiteX3" fmla="*/ 2409374 w 3548063"/>
              <a:gd name="connsiteY3" fmla="*/ 3530375 h 3530375"/>
              <a:gd name="connsiteX4" fmla="*/ 1204687 w 3548063"/>
              <a:gd name="connsiteY4" fmla="*/ 212271 h 3530375"/>
              <a:gd name="connsiteX5" fmla="*/ 2344058 w 3548063"/>
              <a:gd name="connsiteY5" fmla="*/ 212271 h 3530375"/>
              <a:gd name="connsiteX6" fmla="*/ 2344058 w 3548063"/>
              <a:gd name="connsiteY6" fmla="*/ 3318328 h 3530375"/>
              <a:gd name="connsiteX7" fmla="*/ 1204687 w 3548063"/>
              <a:gd name="connsiteY7" fmla="*/ 3318328 h 3530375"/>
              <a:gd name="connsiteX8" fmla="*/ 0 w 3548063"/>
              <a:gd name="connsiteY8" fmla="*/ 0 h 3530375"/>
              <a:gd name="connsiteX9" fmla="*/ 1139371 w 3548063"/>
              <a:gd name="connsiteY9" fmla="*/ 0 h 3530375"/>
              <a:gd name="connsiteX10" fmla="*/ 1139371 w 3548063"/>
              <a:gd name="connsiteY10" fmla="*/ 3106057 h 3530375"/>
              <a:gd name="connsiteX11" fmla="*/ 0 w 3548063"/>
              <a:gd name="connsiteY11" fmla="*/ 3106057 h 353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48063" h="3530375">
                <a:moveTo>
                  <a:pt x="2409374" y="424543"/>
                </a:moveTo>
                <a:lnTo>
                  <a:pt x="3548063" y="424543"/>
                </a:lnTo>
                <a:lnTo>
                  <a:pt x="3548063" y="3530375"/>
                </a:lnTo>
                <a:lnTo>
                  <a:pt x="2409374" y="3530375"/>
                </a:lnTo>
                <a:close/>
                <a:moveTo>
                  <a:pt x="1204687" y="212271"/>
                </a:moveTo>
                <a:lnTo>
                  <a:pt x="2344058" y="212271"/>
                </a:lnTo>
                <a:lnTo>
                  <a:pt x="2344058" y="3318328"/>
                </a:lnTo>
                <a:lnTo>
                  <a:pt x="1204687" y="3318328"/>
                </a:lnTo>
                <a:close/>
                <a:moveTo>
                  <a:pt x="0" y="0"/>
                </a:moveTo>
                <a:lnTo>
                  <a:pt x="1139371" y="0"/>
                </a:lnTo>
                <a:lnTo>
                  <a:pt x="1139371" y="3106057"/>
                </a:lnTo>
                <a:lnTo>
                  <a:pt x="0" y="310605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（6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计算机科学与网络工程学院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56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（7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258354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1.pn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计算机科学与网络工程学院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EA50E-07FC-4BC9-8D98-274686F401E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4" descr="logo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0901680" y="136842"/>
            <a:ext cx="1127760" cy="113229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hyperlink" Target="https://cloud.tencent.com/developer/techpedia/1811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hyperlink" Target="https://so.csdn.net/so/search?q=s%E6%9B%B2%E7%BA%BF&amp;spm=1001.2101.3001.702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6459261"/>
            <a:ext cx="12192000" cy="392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+mj-ea"/>
              <a:ea typeface="+mj-ea"/>
            </a:endParaRPr>
          </a:p>
        </p:txBody>
      </p:sp>
      <p:sp>
        <p:nvSpPr>
          <p:cNvPr id="22" name="页脚占位符 9"/>
          <p:cNvSpPr txBox="1"/>
          <p:nvPr/>
        </p:nvSpPr>
        <p:spPr>
          <a:xfrm>
            <a:off x="4038600" y="64675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</a:rPr>
              <a:t>计算机科学与网络工程学院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数字签名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4860" y="1361440"/>
            <a:ext cx="9726930" cy="37433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ts val="1300"/>
              </a:lnSpc>
              <a:spcAft>
                <a:spcPts val="400"/>
              </a:spcAft>
            </a:pPr>
            <a:r>
              <a:rPr lang="en-US" altLang="zh-CN" b="1" i="0">
                <a:solidFill>
                  <a:srgbClr val="000000"/>
                </a:solidFill>
                <a:latin typeface="Pingfang SC"/>
                <a:ea typeface="Pingfang SC"/>
              </a:rPr>
              <a:t>RSA</a:t>
            </a:r>
            <a:endParaRPr lang="en-US" altLang="zh-CN" b="1" i="0">
              <a:solidFill>
                <a:srgbClr val="000000"/>
              </a:solidFill>
              <a:latin typeface="Pingfang SC"/>
              <a:ea typeface="Pingfang SC"/>
            </a:endParaRPr>
          </a:p>
          <a:p>
            <a:pPr marL="0" indent="0">
              <a:spcAft>
                <a:spcPts val="400"/>
              </a:spcAft>
            </a:pP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基于因数分解的公钥加密算法，也可以用于数字签名。</a:t>
            </a:r>
            <a:r>
              <a:rPr lang="zh-CN" altLang="en-US" b="1" i="0">
                <a:solidFill>
                  <a:srgbClr val="000000"/>
                </a:solidFill>
                <a:latin typeface="Pingfang SC"/>
                <a:ea typeface="Pingfang SC"/>
              </a:rPr>
              <a:t> </a:t>
            </a:r>
            <a:endParaRPr lang="zh-CN" altLang="en-US" b="1" i="0">
              <a:solidFill>
                <a:srgbClr val="000000"/>
              </a:solidFill>
              <a:latin typeface="Pingfang SC"/>
              <a:ea typeface="Pingfang SC"/>
            </a:endParaRPr>
          </a:p>
          <a:p>
            <a:pPr marL="0" indent="0">
              <a:spcAft>
                <a:spcPts val="400"/>
              </a:spcAft>
            </a:pPr>
            <a:r>
              <a:rPr lang="en-US" altLang="zh-CN" b="1" i="0">
                <a:solidFill>
                  <a:srgbClr val="000000"/>
                </a:solidFill>
                <a:latin typeface="Pingfang SC"/>
                <a:ea typeface="Pingfang SC"/>
              </a:rPr>
              <a:t>DSA</a:t>
            </a:r>
            <a:endParaRPr lang="en-US" altLang="zh-CN" b="1" i="0">
              <a:solidFill>
                <a:srgbClr val="000000"/>
              </a:solidFill>
              <a:latin typeface="Pingfang SC"/>
              <a:ea typeface="Pingfang SC"/>
            </a:endParaRPr>
          </a:p>
          <a:p>
            <a:pPr marL="0" indent="0">
              <a:spcAft>
                <a:spcPts val="400"/>
              </a:spcAft>
            </a:pP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基于离散对数问题的数字签名算法，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DSA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数字签名是一种轻量级的数字签名算法，适用于一些资源受限的环境。</a:t>
            </a:r>
            <a:endParaRPr lang="zh-CN" altLang="en-US" sz="1600" b="0" i="0">
              <a:solidFill>
                <a:srgbClr val="333333"/>
              </a:solidFill>
              <a:latin typeface="Pingfang SC"/>
              <a:ea typeface="Pingfang SC"/>
            </a:endParaRPr>
          </a:p>
          <a:p>
            <a:pPr marL="0" indent="0">
              <a:lnSpc>
                <a:spcPts val="1300"/>
              </a:lnSpc>
              <a:spcAft>
                <a:spcPts val="400"/>
              </a:spcAft>
            </a:pPr>
            <a:r>
              <a:rPr lang="zh-CN" altLang="en-US" b="1" i="0">
                <a:solidFill>
                  <a:srgbClr val="000000"/>
                </a:solidFill>
                <a:latin typeface="Pingfang SC"/>
                <a:ea typeface="Pingfang SC"/>
              </a:rPr>
              <a:t> </a:t>
            </a:r>
            <a:r>
              <a:rPr lang="en-US" altLang="zh-CN" b="1" i="0">
                <a:solidFill>
                  <a:srgbClr val="000000"/>
                </a:solidFill>
                <a:latin typeface="Pingfang SC"/>
                <a:ea typeface="Pingfang SC"/>
              </a:rPr>
              <a:t>ECDSA</a:t>
            </a:r>
            <a:endParaRPr lang="en-US" altLang="zh-CN" b="1" i="0">
              <a:solidFill>
                <a:srgbClr val="000000"/>
              </a:solidFill>
              <a:latin typeface="Pingfang SC"/>
              <a:ea typeface="Pingfang SC"/>
            </a:endParaRPr>
          </a:p>
          <a:p>
            <a:pPr marL="0" indent="0">
              <a:spcAft>
                <a:spcPts val="400"/>
              </a:spcAft>
            </a:pP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基于椭圆曲线加密的数字签名算法，使用椭圆曲线加密算法。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EC</a:t>
            </a:r>
            <a:r>
              <a:rPr lang="en-US" altLang="zh-CN" sz="1600" b="0" i="0">
                <a:solidFill>
                  <a:srgbClr val="0052D9"/>
                </a:solidFill>
                <a:latin typeface="Pingfang SC"/>
                <a:ea typeface="Pingfang SC"/>
                <a:hlinkClick r:id="rId1"/>
              </a:rPr>
              <a:t>DSA</a:t>
            </a:r>
            <a:r>
              <a:rPr lang="zh-CN" altLang="en-US" sz="1600" b="0" i="0">
                <a:solidFill>
                  <a:srgbClr val="0052D9"/>
                </a:solidFill>
                <a:latin typeface="Pingfang SC"/>
                <a:ea typeface="Pingfang SC"/>
                <a:hlinkClick r:id="rId1"/>
              </a:rPr>
              <a:t>数字签名算法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具有高效性和安全性的特点，适用于移动设备等资源受限的环境。</a:t>
            </a:r>
            <a:endParaRPr lang="zh-CN" altLang="en-US" sz="1600" b="0" i="0">
              <a:solidFill>
                <a:srgbClr val="333333"/>
              </a:solidFill>
              <a:latin typeface="Pingfang SC"/>
              <a:ea typeface="Pingfang SC"/>
            </a:endParaRPr>
          </a:p>
          <a:p>
            <a:pPr marL="0" indent="0">
              <a:lnSpc>
                <a:spcPts val="1300"/>
              </a:lnSpc>
              <a:spcAft>
                <a:spcPts val="400"/>
              </a:spcAft>
            </a:pPr>
            <a:r>
              <a:rPr lang="zh-CN" altLang="en-US" b="1" i="0">
                <a:solidFill>
                  <a:srgbClr val="000000"/>
                </a:solidFill>
                <a:latin typeface="Pingfang SC"/>
                <a:ea typeface="Pingfang SC"/>
              </a:rPr>
              <a:t> </a:t>
            </a:r>
            <a:r>
              <a:rPr lang="en-US" altLang="zh-CN" b="1" i="0">
                <a:solidFill>
                  <a:srgbClr val="000000"/>
                </a:solidFill>
                <a:latin typeface="Pingfang SC"/>
                <a:ea typeface="Pingfang SC"/>
              </a:rPr>
              <a:t>EdDSA</a:t>
            </a:r>
            <a:endParaRPr lang="en-US" altLang="zh-CN" b="1" i="0">
              <a:solidFill>
                <a:srgbClr val="000000"/>
              </a:solidFill>
              <a:latin typeface="Pingfang SC"/>
              <a:ea typeface="Pingfang SC"/>
            </a:endParaRPr>
          </a:p>
          <a:p>
            <a:pPr marL="0" indent="0">
              <a:spcAft>
                <a:spcPts val="400"/>
              </a:spcAft>
            </a:pPr>
            <a:r>
              <a:rPr lang="zh-CN" altLang="en-US" sz="1600" b="0" i="0">
                <a:solidFill>
                  <a:srgbClr val="FF0000"/>
                </a:solidFill>
                <a:latin typeface="Pingfang SC"/>
                <a:ea typeface="Pingfang SC"/>
              </a:rPr>
              <a:t>基于椭圆曲线加密的数字签名算法，是</a:t>
            </a:r>
            <a:r>
              <a:rPr lang="en-US" altLang="zh-CN" sz="1600" b="0" i="0">
                <a:solidFill>
                  <a:srgbClr val="FF0000"/>
                </a:solidFill>
                <a:latin typeface="Pingfang SC"/>
                <a:ea typeface="Pingfang SC"/>
              </a:rPr>
              <a:t>ECDSA</a:t>
            </a:r>
            <a:r>
              <a:rPr lang="zh-CN" altLang="en-US" sz="1600" b="0" i="0">
                <a:solidFill>
                  <a:srgbClr val="FF0000"/>
                </a:solidFill>
                <a:latin typeface="Pingfang SC"/>
                <a:ea typeface="Pingfang SC"/>
              </a:rPr>
              <a:t>的改进版，具有更好的性能和安全性。</a:t>
            </a:r>
            <a:r>
              <a:rPr lang="en-US" altLang="zh-CN" sz="1600" b="0" i="0">
                <a:solidFill>
                  <a:srgbClr val="FF0000"/>
                </a:solidFill>
                <a:latin typeface="Pingfang SC"/>
                <a:ea typeface="Pingfang SC"/>
              </a:rPr>
              <a:t>EdDSA</a:t>
            </a:r>
            <a:r>
              <a:rPr lang="zh-CN" altLang="en-US" sz="1600" b="0" i="0">
                <a:solidFill>
                  <a:srgbClr val="FF0000"/>
                </a:solidFill>
                <a:latin typeface="Pingfang SC"/>
                <a:ea typeface="Pingfang SC"/>
              </a:rPr>
              <a:t>数字签名算法适用于移动设备等资源受限的环境。</a:t>
            </a:r>
            <a:endParaRPr lang="zh-CN" altLang="en-US" sz="1600" b="0" i="0">
              <a:solidFill>
                <a:srgbClr val="FF0000"/>
              </a:solidFill>
              <a:latin typeface="Pingfang SC"/>
              <a:ea typeface="Pingfang SC"/>
            </a:endParaRPr>
          </a:p>
          <a:p>
            <a:pPr marL="0" indent="0">
              <a:lnSpc>
                <a:spcPts val="1300"/>
              </a:lnSpc>
              <a:spcAft>
                <a:spcPts val="400"/>
              </a:spcAft>
            </a:pPr>
            <a:r>
              <a:rPr lang="zh-CN" altLang="en-US" b="1" i="0">
                <a:solidFill>
                  <a:srgbClr val="000000"/>
                </a:solidFill>
                <a:latin typeface="Pingfang SC"/>
                <a:ea typeface="Pingfang SC"/>
              </a:rPr>
              <a:t> </a:t>
            </a:r>
            <a:r>
              <a:rPr lang="en-US" altLang="zh-CN" b="1" i="0">
                <a:solidFill>
                  <a:srgbClr val="000000"/>
                </a:solidFill>
                <a:latin typeface="Pingfang SC"/>
                <a:ea typeface="Pingfang SC"/>
              </a:rPr>
              <a:t>GOST</a:t>
            </a:r>
            <a:endParaRPr lang="en-US" altLang="zh-CN" b="1" i="0">
              <a:solidFill>
                <a:srgbClr val="000000"/>
              </a:solidFill>
              <a:latin typeface="Pingfang SC"/>
              <a:ea typeface="Pingfang SC"/>
            </a:endParaRPr>
          </a:p>
          <a:p>
            <a:pPr marL="0" indent="0">
              <a:spcAft>
                <a:spcPts val="40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GOST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是一种由俄罗斯开发的数字签名算法，它是一种基于哈希函数的数字签名算法，具有高效性和安全性的特点。</a:t>
            </a:r>
            <a:endParaRPr lang="zh-CN" altLang="en-US" sz="1600" b="0" i="0">
              <a:solidFill>
                <a:srgbClr val="333333"/>
              </a:solidFill>
              <a:latin typeface="Pingfang SC"/>
              <a:ea typeface="Pingfang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59261"/>
            <a:ext cx="12192000" cy="392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+mj-ea"/>
              <a:ea typeface="+mj-ea"/>
            </a:endParaRPr>
          </a:p>
        </p:txBody>
      </p:sp>
      <p:sp>
        <p:nvSpPr>
          <p:cNvPr id="8" name="页脚占位符 9"/>
          <p:cNvSpPr txBox="1"/>
          <p:nvPr/>
        </p:nvSpPr>
        <p:spPr>
          <a:xfrm>
            <a:off x="4038600" y="64675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计算机科学与网络工程学院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EDDSA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01700" y="1464945"/>
                <a:ext cx="10396855" cy="1067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indent="0"/>
                <a:r>
                  <a:rPr lang="en-US" altLang="zh-CN" sz="1600" b="0" i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-apple-system"/>
                    <a:ea typeface="-apple-system"/>
                  </a:rPr>
                  <a:t>Edward</a:t>
                </a:r>
                <a:r>
                  <a:rPr lang="en-US" altLang="zh-CN" sz="1600" b="0" i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-apple-system"/>
                    <a:ea typeface="-apple-system"/>
                    <a:hlinkClick r:id="rId1"/>
                  </a:rPr>
                  <a:t>s</a:t>
                </a:r>
                <a:r>
                  <a:rPr lang="zh-CN" altLang="en-US" sz="1600" b="0" i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-apple-system"/>
                    <a:ea typeface="-apple-system"/>
                    <a:hlinkClick r:id="rId1"/>
                  </a:rPr>
                  <a:t>曲线</a:t>
                </a:r>
                <a:r>
                  <a:rPr lang="zh-CN" altLang="en-US" sz="1600" b="0" i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-apple-system"/>
                    <a:ea typeface="-apple-system"/>
                  </a:rPr>
                  <a:t>数字签名算法</a:t>
                </a:r>
                <a:r>
                  <a:rPr lang="en-US" altLang="zh-CN" sz="1600" b="0" i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-apple-system"/>
                    <a:ea typeface="-apple-system"/>
                  </a:rPr>
                  <a:t>(Edwards-curve Digital Signature Alogorithm, edDSA)</a:t>
                </a:r>
                <a:r>
                  <a:rPr lang="zh-CN" altLang="en-US" sz="1600" b="0" i="0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-apple-system"/>
                    <a:ea typeface="宋体" panose="02010600030101010101" pitchFamily="2" charset="-122"/>
                  </a:rPr>
                  <a:t>，基于扭曲爱德华兹曲线的Schnorr签名变体的数字签名方案</a:t>
                </a:r>
                <a:endParaRPr lang="zh-CN" altLang="en-US" sz="1600" b="0" i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-apple-system"/>
                  <a:ea typeface="宋体" panose="02010600030101010101" pitchFamily="2" charset="-122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600" b="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600" b="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600" b="0" i="1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600" b="0" i="1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1600" b="0" i="1">
                          <a:ln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1600" b="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600" b="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1600" b="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600" b="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>
                              <a:ln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600" b="0" i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-apple-system"/>
                  <a:ea typeface="宋体" panose="02010600030101010101" pitchFamily="2" charset="-122"/>
                </a:endParaRPr>
              </a:p>
              <a:p>
                <a:pPr marL="0" indent="0"/>
                <a:endParaRPr lang="en-US" altLang="zh-CN" sz="1600" b="0" i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-apple-system"/>
                  <a:ea typeface="-apple-system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1464945"/>
                <a:ext cx="10396855" cy="1067435"/>
              </a:xfrm>
              <a:prstGeom prst="rect">
                <a:avLst/>
              </a:prstGeom>
              <a:blipFill rotWithShape="1">
                <a:blip r:embed="rId2"/>
                <a:stretch>
                  <a:fillRect t="-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" y="426085"/>
            <a:ext cx="10746105" cy="569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59261"/>
            <a:ext cx="12192000" cy="392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+mj-ea"/>
              <a:ea typeface="+mj-ea"/>
            </a:endParaRPr>
          </a:p>
        </p:txBody>
      </p:sp>
      <p:sp>
        <p:nvSpPr>
          <p:cNvPr id="8" name="页脚占位符 9"/>
          <p:cNvSpPr txBox="1"/>
          <p:nvPr/>
        </p:nvSpPr>
        <p:spPr>
          <a:xfrm>
            <a:off x="4038600" y="64675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计算机科学与网络工程学院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66750" y="536575"/>
                <a:ext cx="5979160" cy="198056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:r>
                  <a:rPr lang="zh-CN" altLang="en-US" i="1">
                    <a:latin typeface="Cambria Math" panose="02040503050406030204" charset="0"/>
                    <a:cs typeface="Cambria Math" panose="02040503050406030204" charset="0"/>
                  </a:rPr>
                  <a:t>签名验证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‘=Hash(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R||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||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algn="ctr"/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SB=R+H’A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" y="536575"/>
                <a:ext cx="5979160" cy="198056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66750" y="1934845"/>
                <a:ext cx="6550025" cy="305879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:r>
                  <a:rPr lang="en-US" altLang="zh-CN">
                    <a:latin typeface="+mn-ea"/>
                  </a:rPr>
                  <a:t>Edwards</a:t>
                </a:r>
                <a:r>
                  <a:rPr lang="zh-CN" altLang="en-US">
                    <a:latin typeface="+mn-ea"/>
                  </a:rPr>
                  <a:t>曲线</a:t>
                </a:r>
                <a:r>
                  <a:rPr lang="zh-CN" altLang="en-US">
                    <a:latin typeface="+mn-ea"/>
                  </a:rPr>
                  <a:t>加法公式</a:t>
                </a:r>
                <a:endParaRPr lang="zh-CN" altLang="en-US">
                  <a:latin typeface="+mn-ea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charset="0"/>
                                    </a:rPr>
                                    <m:t>−𝑎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>
                  <a:latin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" y="1934845"/>
                <a:ext cx="6550025" cy="30587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59261"/>
            <a:ext cx="12192000" cy="392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+mj-ea"/>
              <a:ea typeface="+mj-ea"/>
            </a:endParaRPr>
          </a:p>
        </p:txBody>
      </p:sp>
      <p:sp>
        <p:nvSpPr>
          <p:cNvPr id="8" name="页脚占位符 9"/>
          <p:cNvSpPr txBox="1"/>
          <p:nvPr/>
        </p:nvSpPr>
        <p:spPr>
          <a:xfrm>
            <a:off x="4038600" y="64675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计算机科学与网络工程学院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275" y="619760"/>
            <a:ext cx="5003800" cy="3114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045" y="843915"/>
            <a:ext cx="5676265" cy="29756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695" y="3624580"/>
            <a:ext cx="5799455" cy="2682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59261"/>
            <a:ext cx="12192000" cy="392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+mj-ea"/>
              <a:ea typeface="+mj-ea"/>
            </a:endParaRPr>
          </a:p>
        </p:txBody>
      </p:sp>
      <p:sp>
        <p:nvSpPr>
          <p:cNvPr id="8" name="页脚占位符 9"/>
          <p:cNvSpPr txBox="1"/>
          <p:nvPr/>
        </p:nvSpPr>
        <p:spPr>
          <a:xfrm>
            <a:off x="4038600" y="64675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计算机科学与网络工程学院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" y="572135"/>
            <a:ext cx="9344025" cy="4842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59261"/>
            <a:ext cx="12192000" cy="392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+mj-ea"/>
              <a:ea typeface="+mj-ea"/>
            </a:endParaRPr>
          </a:p>
        </p:txBody>
      </p:sp>
      <p:sp>
        <p:nvSpPr>
          <p:cNvPr id="8" name="页脚占位符 9"/>
          <p:cNvSpPr txBox="1"/>
          <p:nvPr/>
        </p:nvSpPr>
        <p:spPr>
          <a:xfrm>
            <a:off x="4038600" y="64675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计算机科学与网络工程学院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email"/>
          <a:srcRect/>
          <a:stretch>
            <a:fillRect/>
          </a:stretch>
        </p:blipFill>
        <p:spPr/>
      </p:pic>
      <p:sp>
        <p:nvSpPr>
          <p:cNvPr id="20" name="任意多边形: 形状 19"/>
          <p:cNvSpPr/>
          <p:nvPr/>
        </p:nvSpPr>
        <p:spPr>
          <a:xfrm>
            <a:off x="1" y="0"/>
            <a:ext cx="12191998" cy="3124200"/>
          </a:xfrm>
          <a:custGeom>
            <a:avLst/>
            <a:gdLst>
              <a:gd name="connsiteX0" fmla="*/ 0 w 12191998"/>
              <a:gd name="connsiteY0" fmla="*/ 0 h 3124200"/>
              <a:gd name="connsiteX1" fmla="*/ 12191998 w 12191998"/>
              <a:gd name="connsiteY1" fmla="*/ 0 h 3124200"/>
              <a:gd name="connsiteX2" fmla="*/ 12191998 w 12191998"/>
              <a:gd name="connsiteY2" fmla="*/ 1896731 h 3124200"/>
              <a:gd name="connsiteX3" fmla="*/ 11917032 w 12191998"/>
              <a:gd name="connsiteY3" fmla="*/ 2053332 h 3124200"/>
              <a:gd name="connsiteX4" fmla="*/ 6096001 w 12191998"/>
              <a:gd name="connsiteY4" fmla="*/ 3124200 h 3124200"/>
              <a:gd name="connsiteX5" fmla="*/ 274968 w 12191998"/>
              <a:gd name="connsiteY5" fmla="*/ 2053332 h 3124200"/>
              <a:gd name="connsiteX6" fmla="*/ 0 w 12191998"/>
              <a:gd name="connsiteY6" fmla="*/ 189673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8" h="3124200">
                <a:moveTo>
                  <a:pt x="0" y="0"/>
                </a:moveTo>
                <a:lnTo>
                  <a:pt x="12191998" y="0"/>
                </a:lnTo>
                <a:lnTo>
                  <a:pt x="12191998" y="1896731"/>
                </a:lnTo>
                <a:lnTo>
                  <a:pt x="11917032" y="2053332"/>
                </a:lnTo>
                <a:cubicBezTo>
                  <a:pt x="10655501" y="2699417"/>
                  <a:pt x="8519124" y="3124200"/>
                  <a:pt x="6096001" y="3124200"/>
                </a:cubicBezTo>
                <a:cubicBezTo>
                  <a:pt x="3672876" y="3124200"/>
                  <a:pt x="1536499" y="2699417"/>
                  <a:pt x="274968" y="2053332"/>
                </a:cubicBezTo>
                <a:lnTo>
                  <a:pt x="0" y="1896730"/>
                </a:lnTo>
                <a:close/>
              </a:path>
            </a:pathLst>
          </a:cu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465046"/>
            <a:ext cx="12192000" cy="392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latin typeface="+mj-ea"/>
              <a:ea typeface="+mj-ea"/>
            </a:endParaRPr>
          </a:p>
        </p:txBody>
      </p:sp>
      <p:sp>
        <p:nvSpPr>
          <p:cNvPr id="11" name="页脚占位符 9"/>
          <p:cNvSpPr txBox="1"/>
          <p:nvPr/>
        </p:nvSpPr>
        <p:spPr>
          <a:xfrm>
            <a:off x="5067299" y="651063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</a:rPr>
              <a:t>计算机科学与网络工程学院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24"/>
          <p:cNvSpPr txBox="1"/>
          <p:nvPr/>
        </p:nvSpPr>
        <p:spPr>
          <a:xfrm>
            <a:off x="3206750" y="4899025"/>
            <a:ext cx="6569075" cy="34480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pc="130" dirty="0">
                <a:solidFill>
                  <a:srgbClr val="35783C"/>
                </a:solidFill>
                <a:latin typeface="微软雅黑" panose="020B0503020204020204" charset="-122"/>
                <a:ea typeface="微软雅黑" panose="020B0503020204020204" charset="-122"/>
              </a:rPr>
              <a:t>汇报人：      </a:t>
            </a:r>
            <a:r>
              <a:rPr lang="zh-CN" altLang="en-US" spc="130" dirty="0">
                <a:solidFill>
                  <a:srgbClr val="35783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尹浩杰、吴卓逸、孔金融、马扬</a:t>
            </a:r>
            <a:endParaRPr lang="zh-CN" altLang="en-US" spc="130" dirty="0">
              <a:solidFill>
                <a:srgbClr val="35783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774" y="507991"/>
            <a:ext cx="2105133" cy="210513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  <p:tag name="commondata" val="eyJoZGlkIjoiZTI1NWUzZWNmNjgxMTRiMjI2YzBlYjIxNjc3NWVmMDYifQ=="/>
</p:tagLst>
</file>

<file path=ppt/theme/theme1.xml><?xml version="1.0" encoding="utf-8"?>
<a:theme xmlns:a="http://schemas.openxmlformats.org/drawingml/2006/main" name="Office 主题​​">
  <a:themeElements>
    <a:clrScheme name="学校模板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D5C3C"/>
      </a:accent1>
      <a:accent2>
        <a:srgbClr val="72E897"/>
      </a:accent2>
      <a:accent3>
        <a:srgbClr val="DC2A4D"/>
      </a:accent3>
      <a:accent4>
        <a:srgbClr val="87AA7E"/>
      </a:accent4>
      <a:accent5>
        <a:srgbClr val="55585A"/>
      </a:accent5>
      <a:accent6>
        <a:srgbClr val="9D9FA0"/>
      </a:accent6>
      <a:hlink>
        <a:srgbClr val="4472C4"/>
      </a:hlink>
      <a:folHlink>
        <a:srgbClr val="BFBFBF"/>
      </a:folHlink>
    </a:clrScheme>
    <a:fontScheme name="主题字体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b="1"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>
            <a:latin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WPS 演示</Application>
  <PresentationFormat>宽屏</PresentationFormat>
  <Paragraphs>42</Paragraphs>
  <Slides>7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Arial Black</vt:lpstr>
      <vt:lpstr>微软雅黑 Light</vt:lpstr>
      <vt:lpstr>等线</vt:lpstr>
      <vt:lpstr>Pingfang SC</vt:lpstr>
      <vt:lpstr>Segoe Print</vt:lpstr>
      <vt:lpstr>-apple-system</vt:lpstr>
      <vt:lpstr>Cambria Math</vt:lpstr>
      <vt:lpstr>MS Mincho</vt:lpstr>
      <vt:lpstr>Office 主题​​</vt:lpstr>
      <vt:lpstr>1_OfficePLUS</vt:lpstr>
      <vt:lpstr>2_OfficePLUS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#我给母校送模板#</dc:title>
  <dc:creator>伽叶</dc:creator>
  <cp:keywords>51PPT模板网</cp:keywords>
  <cp:lastModifiedBy>尹</cp:lastModifiedBy>
  <cp:revision>1764</cp:revision>
  <dcterms:created xsi:type="dcterms:W3CDTF">2019-01-22T10:15:00Z</dcterms:created>
  <dcterms:modified xsi:type="dcterms:W3CDTF">2024-09-18T07:18:01Z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2019-04-12T04:26:40.6120240Z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ebf9600e-49ea-4fb1-8ca5-53e769ea59df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368EF8B04A7B40FC8792841FB5272E64_13</vt:lpwstr>
  </property>
  <property fmtid="{D5CDD505-2E9C-101B-9397-08002B2CF9AE}" pid="12" name="KSOProductBuildVer">
    <vt:lpwstr>2052-12.1.0.17857</vt:lpwstr>
  </property>
</Properties>
</file>