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6" r:id="rId3"/>
    <p:sldMasterId id="2147483677" r:id="rId4"/>
  </p:sldMasterIdLst>
  <p:notesMasterIdLst>
    <p:notesMasterId r:id="rId6"/>
  </p:notesMasterIdLst>
  <p:handoutMasterIdLst>
    <p:handoutMasterId r:id="rId20"/>
  </p:handoutMasterIdLst>
  <p:sldIdLst>
    <p:sldId id="269" r:id="rId5"/>
    <p:sldId id="722" r:id="rId7"/>
    <p:sldId id="711" r:id="rId8"/>
    <p:sldId id="736" r:id="rId9"/>
    <p:sldId id="317" r:id="rId10"/>
    <p:sldId id="320" r:id="rId11"/>
    <p:sldId id="322" r:id="rId12"/>
    <p:sldId id="723" r:id="rId13"/>
    <p:sldId id="735" r:id="rId14"/>
    <p:sldId id="734" r:id="rId15"/>
    <p:sldId id="733" r:id="rId16"/>
    <p:sldId id="657" r:id="rId17"/>
    <p:sldId id="658" r:id="rId18"/>
    <p:sldId id="493"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F4F7F5"/>
    <a:srgbClr val="69B581"/>
    <a:srgbClr val="2D5C3C"/>
    <a:srgbClr val="F2F2F2"/>
    <a:srgbClr val="0097A7"/>
    <a:srgbClr val="4CAF50"/>
    <a:srgbClr val="00BCD4"/>
    <a:srgbClr val="26C6DA"/>
    <a:srgbClr val="0083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79948" autoAdjust="0"/>
  </p:normalViewPr>
  <p:slideViewPr>
    <p:cSldViewPr snapToGrid="0">
      <p:cViewPr varScale="1">
        <p:scale>
          <a:sx n="69" d="100"/>
          <a:sy n="69" d="100"/>
        </p:scale>
        <p:origin x="1219" y="58"/>
      </p:cViewPr>
      <p:guideLst/>
    </p:cSldViewPr>
  </p:slideViewPr>
  <p:outlineViewPr>
    <p:cViewPr>
      <p:scale>
        <a:sx n="33" d="100"/>
        <a:sy n="33" d="100"/>
      </p:scale>
      <p:origin x="0" y="-15130"/>
    </p:cViewPr>
  </p:outlineViewPr>
  <p:notesTextViewPr>
    <p:cViewPr>
      <p:scale>
        <a:sx n="1" d="1"/>
        <a:sy n="1" d="1"/>
      </p:scale>
      <p:origin x="0" y="0"/>
    </p:cViewPr>
  </p:notesTextViewPr>
  <p:sorterViewPr>
    <p:cViewPr>
      <p:scale>
        <a:sx n="75" d="100"/>
        <a:sy n="75" d="100"/>
      </p:scale>
      <p:origin x="0" y="-21564"/>
    </p:cViewPr>
  </p:sorterViewPr>
  <p:notesViewPr>
    <p:cSldViewPr snapToGrid="0">
      <p:cViewPr varScale="1">
        <p:scale>
          <a:sx n="51" d="100"/>
          <a:sy n="51" d="100"/>
        </p:scale>
        <p:origin x="2112"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gs" Target="tags/tag14.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62387A-F5F5-4DB0-B31D-0981B38FDBB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4AD892-D9EC-4910-B59D-0EE583C155F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8299A-0BB0-44FF-BF81-4FC2B688BBC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12E6B-C824-4707-8B29-DAB65AB2C21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dirty="0">
                <a:solidFill>
                  <a:srgbClr val="000000"/>
                </a:solidFill>
                <a:effectLst/>
                <a:latin typeface="DY9+ZITCRC-9"/>
              </a:rPr>
              <a:t>Ｘｉｊ </a:t>
            </a:r>
            <a:r>
              <a:rPr lang="zh-CN" altLang="en-US" sz="1800" b="0" i="0" dirty="0">
                <a:solidFill>
                  <a:srgbClr val="000000"/>
                </a:solidFill>
                <a:effectLst/>
                <a:latin typeface="宋体" panose="02010600030101010101" pitchFamily="2" charset="-122"/>
                <a:ea typeface="宋体" panose="02010600030101010101" pitchFamily="2" charset="-122"/>
              </a:rPr>
              <a:t>是从属第</a:t>
            </a:r>
            <a:r>
              <a:rPr lang="zh-CN" altLang="en-US" sz="1800" b="0" i="0" dirty="0">
                <a:solidFill>
                  <a:srgbClr val="000000"/>
                </a:solidFill>
                <a:effectLst/>
                <a:latin typeface="DY9+ZITCRC-9"/>
              </a:rPr>
              <a:t>ｉ</a:t>
            </a:r>
            <a:r>
              <a:rPr lang="zh-CN" altLang="en-US" sz="1800" b="0" i="0" dirty="0">
                <a:solidFill>
                  <a:srgbClr val="000000"/>
                </a:solidFill>
                <a:effectLst/>
                <a:latin typeface="宋体" panose="02010600030101010101" pitchFamily="2" charset="-122"/>
                <a:ea typeface="宋体" panose="02010600030101010101" pitchFamily="2" charset="-122"/>
              </a:rPr>
              <a:t>类的第</a:t>
            </a:r>
            <a:r>
              <a:rPr lang="zh-CN" altLang="en-US" sz="1800" b="0" i="0" dirty="0">
                <a:solidFill>
                  <a:srgbClr val="000000"/>
                </a:solidFill>
                <a:effectLst/>
                <a:latin typeface="DY9+ZITCRC-9"/>
              </a:rPr>
              <a:t>ｊ</a:t>
            </a:r>
            <a:r>
              <a:rPr lang="zh-CN" altLang="en-US" sz="1800" b="0" i="0" dirty="0">
                <a:solidFill>
                  <a:srgbClr val="000000"/>
                </a:solidFill>
                <a:effectLst/>
                <a:latin typeface="宋体" panose="02010600030101010101" pitchFamily="2" charset="-122"/>
                <a:ea typeface="宋体" panose="02010600030101010101" pitchFamily="2" charset="-122"/>
              </a:rPr>
              <a:t>个样本</a:t>
            </a:r>
            <a:r>
              <a:rPr lang="zh-CN" altLang="en-US" sz="1800" b="0" i="0" dirty="0">
                <a:solidFill>
                  <a:srgbClr val="000000"/>
                </a:solidFill>
                <a:effectLst/>
                <a:latin typeface="DY152+ZITCRS-152"/>
              </a:rPr>
              <a:t>；</a:t>
            </a:r>
            <a:r>
              <a:rPr lang="zh-CN" altLang="en-US" sz="1800" b="0" i="0" dirty="0">
                <a:solidFill>
                  <a:srgbClr val="000000"/>
                </a:solidFill>
                <a:effectLst/>
                <a:latin typeface="DY9+ZITCRC-9"/>
              </a:rPr>
              <a:t>ｎｉ</a:t>
            </a:r>
            <a:r>
              <a:rPr lang="zh-CN" altLang="en-US" sz="1800" b="0" i="0" dirty="0">
                <a:solidFill>
                  <a:srgbClr val="000000"/>
                </a:solidFill>
                <a:effectLst/>
                <a:latin typeface="宋体" panose="02010600030101010101" pitchFamily="2" charset="-122"/>
                <a:ea typeface="宋体" panose="02010600030101010101" pitchFamily="2" charset="-122"/>
              </a:rPr>
              <a:t>是第</a:t>
            </a:r>
            <a:r>
              <a:rPr lang="zh-CN" altLang="en-US" sz="1800" b="0" i="0" dirty="0">
                <a:solidFill>
                  <a:srgbClr val="000000"/>
                </a:solidFill>
                <a:effectLst/>
                <a:latin typeface="DY9+ZITCRC-9"/>
              </a:rPr>
              <a:t>ｉ</a:t>
            </a:r>
            <a:r>
              <a:rPr lang="zh-CN" altLang="en-US" sz="1800" b="0" i="0" dirty="0">
                <a:solidFill>
                  <a:srgbClr val="000000"/>
                </a:solidFill>
                <a:effectLst/>
                <a:latin typeface="宋体" panose="02010600030101010101" pitchFamily="2" charset="-122"/>
                <a:ea typeface="宋体" panose="02010600030101010101" pitchFamily="2" charset="-122"/>
              </a:rPr>
              <a:t>类中的所有样本个数</a:t>
            </a:r>
            <a:r>
              <a:rPr lang="zh-CN" altLang="en-US" sz="1800" b="0" i="0" dirty="0">
                <a:solidFill>
                  <a:srgbClr val="000000"/>
                </a:solidFill>
                <a:effectLst/>
                <a:latin typeface="DY152+ZITCRS-152"/>
              </a:rPr>
              <a:t>；</a:t>
            </a:r>
            <a:r>
              <a:rPr lang="zh-CN" altLang="en-US" sz="1800" b="0" i="0" dirty="0">
                <a:solidFill>
                  <a:srgbClr val="000000"/>
                </a:solidFill>
                <a:effectLst/>
                <a:latin typeface="DY9+ZITCRC-9"/>
              </a:rPr>
              <a:t>ｍｉ </a:t>
            </a:r>
            <a:r>
              <a:rPr lang="zh-CN" altLang="en-US" sz="1800" b="0" i="0" dirty="0">
                <a:solidFill>
                  <a:srgbClr val="000000"/>
                </a:solidFill>
                <a:effectLst/>
                <a:latin typeface="宋体" panose="02010600030101010101" pitchFamily="2" charset="-122"/>
                <a:ea typeface="宋体" panose="02010600030101010101" pitchFamily="2" charset="-122"/>
              </a:rPr>
              <a:t>是第</a:t>
            </a:r>
            <a:r>
              <a:rPr lang="zh-CN" altLang="en-US" sz="1800" b="0" i="0" dirty="0">
                <a:solidFill>
                  <a:srgbClr val="000000"/>
                </a:solidFill>
                <a:effectLst/>
                <a:latin typeface="DY9+ZITCRC-9"/>
              </a:rPr>
              <a:t>ｉ</a:t>
            </a:r>
            <a:r>
              <a:rPr lang="zh-CN" altLang="en-US" sz="1800" b="0" i="0" dirty="0">
                <a:solidFill>
                  <a:srgbClr val="000000"/>
                </a:solidFill>
                <a:effectLst/>
                <a:latin typeface="宋体" panose="02010600030101010101" pitchFamily="2" charset="-122"/>
                <a:ea typeface="宋体" panose="02010600030101010101" pitchFamily="2" charset="-122"/>
              </a:rPr>
              <a:t>类的聚类中心</a:t>
            </a:r>
            <a:r>
              <a:rPr lang="zh-CN" altLang="en-US" sz="1800" b="0" i="0" dirty="0">
                <a:solidFill>
                  <a:srgbClr val="000000"/>
                </a:solidFill>
                <a:effectLst/>
                <a:latin typeface="DY152+ZITCRS-152"/>
              </a:rPr>
              <a:t>。</a:t>
            </a:r>
            <a:r>
              <a:rPr lang="zh-CN" altLang="en-US" sz="1800" b="0" i="0" dirty="0">
                <a:solidFill>
                  <a:srgbClr val="000000"/>
                </a:solidFill>
                <a:effectLst/>
                <a:latin typeface="DY9+ZITCRC-9"/>
              </a:rPr>
              <a:t>Ｊｃ </a:t>
            </a:r>
            <a:r>
              <a:rPr lang="zh-CN" altLang="en-US" sz="1800" b="0" i="0" dirty="0">
                <a:solidFill>
                  <a:srgbClr val="000000"/>
                </a:solidFill>
                <a:effectLst/>
                <a:latin typeface="宋体" panose="02010600030101010101" pitchFamily="2" charset="-122"/>
                <a:ea typeface="宋体" panose="02010600030101010101" pitchFamily="2" charset="-122"/>
              </a:rPr>
              <a:t>越小</a:t>
            </a:r>
            <a:r>
              <a:rPr lang="zh-CN" altLang="en-US" sz="1800" b="0" i="0" dirty="0">
                <a:solidFill>
                  <a:srgbClr val="000000"/>
                </a:solidFill>
                <a:effectLst/>
                <a:latin typeface="DY152+ZITCRS-152"/>
              </a:rPr>
              <a:t>，</a:t>
            </a:r>
            <a:r>
              <a:rPr lang="zh-CN" altLang="en-US" sz="1800" b="0" i="0" dirty="0">
                <a:solidFill>
                  <a:srgbClr val="000000"/>
                </a:solidFill>
                <a:effectLst/>
                <a:latin typeface="宋体" panose="02010600030101010101" pitchFamily="2" charset="-122"/>
                <a:ea typeface="宋体" panose="02010600030101010101" pitchFamily="2" charset="-122"/>
              </a:rPr>
              <a:t>聚类的成效越好</a:t>
            </a:r>
            <a:r>
              <a:rPr lang="zh-CN" altLang="en-US" sz="1800" b="0" i="0" dirty="0">
                <a:solidFill>
                  <a:srgbClr val="000000"/>
                </a:solidFill>
                <a:effectLst/>
                <a:latin typeface="DY152+ZITCRS-152"/>
              </a:rPr>
              <a:t>。</a:t>
            </a:r>
            <a:r>
              <a:rPr lang="zh-CN" altLang="en-US" dirty="0"/>
              <a:t> </a:t>
            </a:r>
            <a:br>
              <a:rPr lang="zh-CN" altLang="en-US" dirty="0"/>
            </a:br>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312E6B-C824-4707-8B29-DAB65AB2C21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19" name="图片占位符 18"/>
          <p:cNvSpPr>
            <a:spLocks noGrp="1"/>
          </p:cNvSpPr>
          <p:nvPr>
            <p:ph type="pic" sz="quarter" idx="13"/>
          </p:nvPr>
        </p:nvSpPr>
        <p:spPr>
          <a:xfrm>
            <a:off x="0" y="0"/>
            <a:ext cx="12192000" cy="4538663"/>
          </a:xfrm>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单图（8）">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8" name="图片占位符 7"/>
          <p:cNvSpPr>
            <a:spLocks noGrp="1"/>
          </p:cNvSpPr>
          <p:nvPr>
            <p:ph type="pic" sz="quarter" idx="13"/>
          </p:nvPr>
        </p:nvSpPr>
        <p:spPr>
          <a:xfrm>
            <a:off x="0" y="0"/>
            <a:ext cx="12192000" cy="5848350"/>
          </a:xfrm>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单图（9）">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6096000" y="954882"/>
            <a:ext cx="6096000" cy="4948237"/>
          </a:xfrm>
        </p:spPr>
        <p:txBody>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单图（10）">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8287657" y="0"/>
            <a:ext cx="3903663" cy="6858000"/>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单图（1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0" y="0"/>
            <a:ext cx="12192000" cy="2438400"/>
          </a:xfrm>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图">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438900" y="0"/>
            <a:ext cx="5753100" cy="3429000"/>
          </a:xfrm>
        </p:spPr>
        <p:txBody>
          <a:bodyPr/>
          <a:lstStyle/>
          <a:p>
            <a:endParaRPr lang="zh-CN" altLang="en-US"/>
          </a:p>
        </p:txBody>
      </p:sp>
      <p:sp>
        <p:nvSpPr>
          <p:cNvPr id="8" name="图片占位符 6"/>
          <p:cNvSpPr>
            <a:spLocks noGrp="1"/>
          </p:cNvSpPr>
          <p:nvPr>
            <p:ph type="pic" sz="quarter" idx="11"/>
          </p:nvPr>
        </p:nvSpPr>
        <p:spPr>
          <a:xfrm>
            <a:off x="6438900" y="3429000"/>
            <a:ext cx="5753100" cy="3429000"/>
          </a:xfrm>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图（2）">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3498721" y="956132"/>
            <a:ext cx="2444880" cy="5003800"/>
          </a:xfrm>
        </p:spPr>
        <p:txBody>
          <a:bodyPr/>
          <a:lstStyle/>
          <a:p>
            <a:endParaRPr lang="zh-CN" altLang="en-US"/>
          </a:p>
        </p:txBody>
      </p:sp>
      <p:sp>
        <p:nvSpPr>
          <p:cNvPr id="8" name="图片占位符 6"/>
          <p:cNvSpPr>
            <a:spLocks noGrp="1"/>
          </p:cNvSpPr>
          <p:nvPr>
            <p:ph type="pic" sz="quarter" idx="11"/>
          </p:nvPr>
        </p:nvSpPr>
        <p:spPr>
          <a:xfrm>
            <a:off x="6235700" y="956132"/>
            <a:ext cx="2444880" cy="5003800"/>
          </a:xfrm>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三图（1）">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470525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r>
              <a:rPr lang="zh-CN" altLang="en-US"/>
              <a:t>单击图标添加图片</a:t>
            </a:r>
            <a:endParaRPr lang="zh-CN" altLang="en-US"/>
          </a:p>
        </p:txBody>
      </p:sp>
      <p:sp>
        <p:nvSpPr>
          <p:cNvPr id="12" name="图片占位符 11"/>
          <p:cNvSpPr>
            <a:spLocks noGrp="1"/>
          </p:cNvSpPr>
          <p:nvPr>
            <p:ph type="pic" sz="quarter" idx="11" hasCustomPrompt="1"/>
          </p:nvPr>
        </p:nvSpPr>
        <p:spPr>
          <a:xfrm>
            <a:off x="697220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endParaRPr lang="en-US" altLang="zh-CN"/>
          </a:p>
          <a:p>
            <a:r>
              <a:rPr lang="zh-CN" altLang="en-US"/>
              <a:t>单击图标添加图片</a:t>
            </a:r>
            <a:endParaRPr lang="zh-CN" altLang="en-US"/>
          </a:p>
        </p:txBody>
      </p:sp>
      <p:sp>
        <p:nvSpPr>
          <p:cNvPr id="13" name="图片占位符 12"/>
          <p:cNvSpPr>
            <a:spLocks noGrp="1"/>
          </p:cNvSpPr>
          <p:nvPr>
            <p:ph type="pic" sz="quarter" idx="12" hasCustomPrompt="1"/>
          </p:nvPr>
        </p:nvSpPr>
        <p:spPr>
          <a:xfrm>
            <a:off x="9239151" y="0"/>
            <a:ext cx="2933898" cy="6858000"/>
          </a:xfrm>
          <a:custGeom>
            <a:avLst/>
            <a:gdLst>
              <a:gd name="connsiteX0" fmla="*/ 707862 w 2933898"/>
              <a:gd name="connsiteY0" fmla="*/ 0 h 6858000"/>
              <a:gd name="connsiteX1" fmla="*/ 2933898 w 2933898"/>
              <a:gd name="connsiteY1" fmla="*/ 0 h 6858000"/>
              <a:gd name="connsiteX2" fmla="*/ 2226036 w 2933898"/>
              <a:gd name="connsiteY2" fmla="*/ 6858000 h 6858000"/>
              <a:gd name="connsiteX3" fmla="*/ 0 w 29338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933898" h="6858000">
                <a:moveTo>
                  <a:pt x="707862" y="0"/>
                </a:moveTo>
                <a:lnTo>
                  <a:pt x="2933898" y="0"/>
                </a:lnTo>
                <a:lnTo>
                  <a:pt x="2226036" y="6858000"/>
                </a:lnTo>
                <a:lnTo>
                  <a:pt x="0" y="6858000"/>
                </a:lnTo>
                <a:close/>
              </a:path>
            </a:pathLst>
          </a:custGeom>
        </p:spPr>
        <p:txBody>
          <a:bodyPr wrap="square">
            <a:noAutofit/>
          </a:bodyPr>
          <a:lstStyle>
            <a:lvl1pPr>
              <a:defRPr sz="2000">
                <a:latin typeface="+mj-ea"/>
                <a:ea typeface="+mj-ea"/>
              </a:defRPr>
            </a:lvl1pPr>
          </a:lstStyle>
          <a:p>
            <a:endParaRPr lang="en-US" altLang="zh-CN"/>
          </a:p>
          <a:p>
            <a:endParaRPr lang="en-US" altLang="zh-CN"/>
          </a:p>
          <a:p>
            <a:r>
              <a:rPr lang="zh-CN" altLang="en-US"/>
              <a:t>单击图标添加图片</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三图（2）">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0" y="2641600"/>
            <a:ext cx="4064000" cy="4216400"/>
          </a:xfrm>
        </p:spPr>
        <p:txBody>
          <a:bodyPr/>
          <a:lstStyle/>
          <a:p>
            <a:endParaRPr lang="zh-CN" altLang="en-US"/>
          </a:p>
        </p:txBody>
      </p:sp>
      <p:sp>
        <p:nvSpPr>
          <p:cNvPr id="9" name="图片占位符 7"/>
          <p:cNvSpPr>
            <a:spLocks noGrp="1"/>
          </p:cNvSpPr>
          <p:nvPr>
            <p:ph type="pic" sz="quarter" idx="11"/>
          </p:nvPr>
        </p:nvSpPr>
        <p:spPr>
          <a:xfrm>
            <a:off x="4064000" y="2641600"/>
            <a:ext cx="4064000" cy="4216400"/>
          </a:xfrm>
        </p:spPr>
        <p:txBody>
          <a:bodyPr/>
          <a:lstStyle/>
          <a:p>
            <a:endParaRPr lang="zh-CN" altLang="en-US"/>
          </a:p>
        </p:txBody>
      </p:sp>
      <p:sp>
        <p:nvSpPr>
          <p:cNvPr id="10" name="图片占位符 7"/>
          <p:cNvSpPr>
            <a:spLocks noGrp="1"/>
          </p:cNvSpPr>
          <p:nvPr>
            <p:ph type="pic" sz="quarter" idx="12"/>
          </p:nvPr>
        </p:nvSpPr>
        <p:spPr>
          <a:xfrm>
            <a:off x="8128000" y="2641600"/>
            <a:ext cx="4064000" cy="4216400"/>
          </a:xfrm>
        </p:spPr>
        <p:txBody>
          <a:bodyPr/>
          <a:lstStyle/>
          <a:p>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三图（3）">
    <p:spTree>
      <p:nvGrpSpPr>
        <p:cNvPr id="1" name=""/>
        <p:cNvGrpSpPr/>
        <p:nvPr/>
      </p:nvGrpSpPr>
      <p:grpSpPr>
        <a:xfrm>
          <a:off x="0" y="0"/>
          <a:ext cx="0" cy="0"/>
          <a:chOff x="0" y="0"/>
          <a:chExt cx="0" cy="0"/>
        </a:xfrm>
      </p:grpSpPr>
      <p:sp>
        <p:nvSpPr>
          <p:cNvPr id="22" name="图片占位符 21"/>
          <p:cNvSpPr>
            <a:spLocks noGrp="1"/>
          </p:cNvSpPr>
          <p:nvPr userDrawn="1">
            <p:ph type="pic" sz="quarter" idx="10"/>
          </p:nvPr>
        </p:nvSpPr>
        <p:spPr>
          <a:xfrm>
            <a:off x="1994580"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
        <p:nvSpPr>
          <p:cNvPr id="21" name="图片占位符 20"/>
          <p:cNvSpPr>
            <a:spLocks noGrp="1"/>
          </p:cNvSpPr>
          <p:nvPr userDrawn="1">
            <p:ph type="pic" sz="quarter" idx="11"/>
          </p:nvPr>
        </p:nvSpPr>
        <p:spPr>
          <a:xfrm>
            <a:off x="5076825"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
        <p:nvSpPr>
          <p:cNvPr id="20" name="图片占位符 19"/>
          <p:cNvSpPr>
            <a:spLocks noGrp="1"/>
          </p:cNvSpPr>
          <p:nvPr userDrawn="1">
            <p:ph type="pic" sz="quarter" idx="12"/>
          </p:nvPr>
        </p:nvSpPr>
        <p:spPr>
          <a:xfrm>
            <a:off x="8159070" y="1609271"/>
            <a:ext cx="2038350" cy="2038350"/>
          </a:xfrm>
          <a:custGeom>
            <a:avLst/>
            <a:gdLst>
              <a:gd name="connsiteX0" fmla="*/ 1019175 w 2038350"/>
              <a:gd name="connsiteY0" fmla="*/ 0 h 2038350"/>
              <a:gd name="connsiteX1" fmla="*/ 2038350 w 2038350"/>
              <a:gd name="connsiteY1" fmla="*/ 1019175 h 2038350"/>
              <a:gd name="connsiteX2" fmla="*/ 1019175 w 2038350"/>
              <a:gd name="connsiteY2" fmla="*/ 2038350 h 2038350"/>
              <a:gd name="connsiteX3" fmla="*/ 0 w 2038350"/>
              <a:gd name="connsiteY3" fmla="*/ 1019175 h 2038350"/>
              <a:gd name="connsiteX4" fmla="*/ 1019175 w 2038350"/>
              <a:gd name="connsiteY4" fmla="*/ 0 h 203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350" h="2038350">
                <a:moveTo>
                  <a:pt x="1019175" y="0"/>
                </a:moveTo>
                <a:cubicBezTo>
                  <a:pt x="1582050" y="0"/>
                  <a:pt x="2038350" y="456300"/>
                  <a:pt x="2038350" y="1019175"/>
                </a:cubicBezTo>
                <a:cubicBezTo>
                  <a:pt x="2038350" y="1582050"/>
                  <a:pt x="1582050" y="2038350"/>
                  <a:pt x="1019175" y="2038350"/>
                </a:cubicBezTo>
                <a:cubicBezTo>
                  <a:pt x="456300" y="2038350"/>
                  <a:pt x="0" y="1582050"/>
                  <a:pt x="0" y="1019175"/>
                </a:cubicBezTo>
                <a:cubicBezTo>
                  <a:pt x="0" y="456300"/>
                  <a:pt x="456300" y="0"/>
                  <a:pt x="1019175" y="0"/>
                </a:cubicBezTo>
                <a:close/>
              </a:path>
            </a:pathLst>
          </a:custGeom>
        </p:spPr>
        <p:txBody>
          <a:bodyPr wrap="square">
            <a:noAutofit/>
          </a:bodyPr>
          <a:lstStyle/>
          <a:p>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三图（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0" name="图片占位符 9"/>
          <p:cNvSpPr>
            <a:spLocks noGrp="1"/>
          </p:cNvSpPr>
          <p:nvPr>
            <p:ph type="pic" sz="quarter" idx="13"/>
          </p:nvPr>
        </p:nvSpPr>
        <p:spPr>
          <a:xfrm>
            <a:off x="3406774" y="1"/>
            <a:ext cx="4391025" cy="2278380"/>
          </a:xfrm>
          <a:effectLst/>
        </p:spPr>
        <p:txBody>
          <a:bodyPr/>
          <a:lstStyle/>
          <a:p>
            <a:endParaRPr lang="zh-CN" altLang="en-US"/>
          </a:p>
        </p:txBody>
      </p:sp>
      <p:sp>
        <p:nvSpPr>
          <p:cNvPr id="12" name="图片占位符 9"/>
          <p:cNvSpPr>
            <a:spLocks noGrp="1"/>
          </p:cNvSpPr>
          <p:nvPr>
            <p:ph type="pic" sz="quarter" idx="14"/>
          </p:nvPr>
        </p:nvSpPr>
        <p:spPr>
          <a:xfrm>
            <a:off x="3406774" y="4579620"/>
            <a:ext cx="4391025" cy="2278380"/>
          </a:xfrm>
          <a:effectLst/>
        </p:spPr>
        <p:txBody>
          <a:bodyPr/>
          <a:lstStyle/>
          <a:p>
            <a:endParaRPr lang="zh-CN" altLang="en-US"/>
          </a:p>
        </p:txBody>
      </p:sp>
      <p:sp>
        <p:nvSpPr>
          <p:cNvPr id="13" name="图片占位符 9"/>
          <p:cNvSpPr>
            <a:spLocks noGrp="1"/>
          </p:cNvSpPr>
          <p:nvPr>
            <p:ph type="pic" sz="quarter" idx="15"/>
          </p:nvPr>
        </p:nvSpPr>
        <p:spPr>
          <a:xfrm>
            <a:off x="7800975" y="2278381"/>
            <a:ext cx="4391025" cy="2301239"/>
          </a:xfrm>
          <a:effectLst/>
        </p:spPr>
        <p:txBody>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四图（1）">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661988" y="2109788"/>
            <a:ext cx="2716212" cy="4125912"/>
          </a:xfrm>
        </p:spPr>
        <p:txBody>
          <a:bodyPr>
            <a:normAutofit/>
          </a:bodyPr>
          <a:lstStyle>
            <a:lvl1pPr>
              <a:defRPr sz="2000"/>
            </a:lvl1pPr>
          </a:lstStyle>
          <a:p>
            <a:r>
              <a:rPr lang="zh-CN" altLang="en-US"/>
              <a:t>单击图标添加图片</a:t>
            </a:r>
            <a:endParaRPr lang="zh-CN" altLang="en-US"/>
          </a:p>
        </p:txBody>
      </p:sp>
      <p:sp>
        <p:nvSpPr>
          <p:cNvPr id="18" name="图片占位符 7"/>
          <p:cNvSpPr>
            <a:spLocks noGrp="1"/>
          </p:cNvSpPr>
          <p:nvPr>
            <p:ph type="pic" sz="quarter" idx="11"/>
          </p:nvPr>
        </p:nvSpPr>
        <p:spPr>
          <a:xfrm>
            <a:off x="3373968" y="2109788"/>
            <a:ext cx="2716212" cy="4125912"/>
          </a:xfrm>
        </p:spPr>
        <p:txBody>
          <a:bodyPr>
            <a:normAutofit/>
          </a:bodyPr>
          <a:lstStyle>
            <a:lvl1pPr>
              <a:defRPr sz="2000"/>
            </a:lvl1pPr>
          </a:lstStyle>
          <a:p>
            <a:r>
              <a:rPr lang="zh-CN" altLang="en-US"/>
              <a:t>单击图标添加图片</a:t>
            </a:r>
            <a:endParaRPr lang="zh-CN" altLang="en-US"/>
          </a:p>
        </p:txBody>
      </p:sp>
      <p:sp>
        <p:nvSpPr>
          <p:cNvPr id="19" name="图片占位符 7"/>
          <p:cNvSpPr>
            <a:spLocks noGrp="1"/>
          </p:cNvSpPr>
          <p:nvPr>
            <p:ph type="pic" sz="quarter" idx="12"/>
          </p:nvPr>
        </p:nvSpPr>
        <p:spPr>
          <a:xfrm>
            <a:off x="6085948" y="2109788"/>
            <a:ext cx="2716212" cy="4125912"/>
          </a:xfrm>
        </p:spPr>
        <p:txBody>
          <a:bodyPr>
            <a:normAutofit/>
          </a:bodyPr>
          <a:lstStyle>
            <a:lvl1pPr>
              <a:defRPr sz="2000"/>
            </a:lvl1pPr>
          </a:lstStyle>
          <a:p>
            <a:r>
              <a:rPr lang="zh-CN" altLang="en-US"/>
              <a:t>单击图标添加图片</a:t>
            </a:r>
            <a:endParaRPr lang="zh-CN" altLang="en-US"/>
          </a:p>
        </p:txBody>
      </p:sp>
      <p:sp>
        <p:nvSpPr>
          <p:cNvPr id="20" name="图片占位符 7"/>
          <p:cNvSpPr>
            <a:spLocks noGrp="1"/>
          </p:cNvSpPr>
          <p:nvPr>
            <p:ph type="pic" sz="quarter" idx="13"/>
          </p:nvPr>
        </p:nvSpPr>
        <p:spPr>
          <a:xfrm>
            <a:off x="8797928" y="2109788"/>
            <a:ext cx="2716212" cy="4125912"/>
          </a:xfrm>
        </p:spPr>
        <p:txBody>
          <a:bodyPr>
            <a:normAutofit/>
          </a:bodyPr>
          <a:lstStyle>
            <a:lvl1pPr>
              <a:defRPr sz="2000"/>
            </a:lvl1pPr>
          </a:lstStyle>
          <a:p>
            <a:r>
              <a:rPr lang="zh-CN" altLang="en-US"/>
              <a:t>单击图标添加图片</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四图（2）">
    <p:spTree>
      <p:nvGrpSpPr>
        <p:cNvPr id="1" name=""/>
        <p:cNvGrpSpPr/>
        <p:nvPr/>
      </p:nvGrpSpPr>
      <p:grpSpPr>
        <a:xfrm>
          <a:off x="0" y="0"/>
          <a:ext cx="0" cy="0"/>
          <a:chOff x="0" y="0"/>
          <a:chExt cx="0" cy="0"/>
        </a:xfrm>
      </p:grpSpPr>
      <p:sp>
        <p:nvSpPr>
          <p:cNvPr id="30" name="图片占位符 29"/>
          <p:cNvSpPr>
            <a:spLocks noGrp="1"/>
          </p:cNvSpPr>
          <p:nvPr>
            <p:ph type="pic" sz="quarter" idx="10"/>
          </p:nvPr>
        </p:nvSpPr>
        <p:spPr>
          <a:xfrm>
            <a:off x="66176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1" name="图片占位符 30"/>
          <p:cNvSpPr>
            <a:spLocks noGrp="1"/>
          </p:cNvSpPr>
          <p:nvPr>
            <p:ph type="pic" sz="quarter" idx="11"/>
          </p:nvPr>
        </p:nvSpPr>
        <p:spPr>
          <a:xfrm>
            <a:off x="339970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2" name="图片占位符 31"/>
          <p:cNvSpPr>
            <a:spLocks noGrp="1"/>
          </p:cNvSpPr>
          <p:nvPr>
            <p:ph type="pic" sz="quarter" idx="12"/>
          </p:nvPr>
        </p:nvSpPr>
        <p:spPr>
          <a:xfrm>
            <a:off x="613764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
        <p:nvSpPr>
          <p:cNvPr id="33" name="图片占位符 32"/>
          <p:cNvSpPr>
            <a:spLocks noGrp="1"/>
          </p:cNvSpPr>
          <p:nvPr>
            <p:ph type="pic" sz="quarter" idx="13"/>
          </p:nvPr>
        </p:nvSpPr>
        <p:spPr>
          <a:xfrm>
            <a:off x="8875581" y="1790700"/>
            <a:ext cx="2647496" cy="3303588"/>
          </a:xfrm>
          <a:custGeom>
            <a:avLst/>
            <a:gdLst>
              <a:gd name="connsiteX0" fmla="*/ 98246 w 2647496"/>
              <a:gd name="connsiteY0" fmla="*/ 0 h 3303588"/>
              <a:gd name="connsiteX1" fmla="*/ 2550611 w 2647496"/>
              <a:gd name="connsiteY1" fmla="*/ 0 h 3303588"/>
              <a:gd name="connsiteX2" fmla="*/ 2641137 w 2647496"/>
              <a:gd name="connsiteY2" fmla="*/ 60004 h 3303588"/>
              <a:gd name="connsiteX3" fmla="*/ 2647496 w 2647496"/>
              <a:gd name="connsiteY3" fmla="*/ 91505 h 3303588"/>
              <a:gd name="connsiteX4" fmla="*/ 2647496 w 2647496"/>
              <a:gd name="connsiteY4" fmla="*/ 3212310 h 3303588"/>
              <a:gd name="connsiteX5" fmla="*/ 2641137 w 2647496"/>
              <a:gd name="connsiteY5" fmla="*/ 3243810 h 3303588"/>
              <a:gd name="connsiteX6" fmla="*/ 2588853 w 2647496"/>
              <a:gd name="connsiteY6" fmla="*/ 3296094 h 3303588"/>
              <a:gd name="connsiteX7" fmla="*/ 2551731 w 2647496"/>
              <a:gd name="connsiteY7" fmla="*/ 3303588 h 3303588"/>
              <a:gd name="connsiteX8" fmla="*/ 97127 w 2647496"/>
              <a:gd name="connsiteY8" fmla="*/ 3303588 h 3303588"/>
              <a:gd name="connsiteX9" fmla="*/ 60004 w 2647496"/>
              <a:gd name="connsiteY9" fmla="*/ 3296094 h 3303588"/>
              <a:gd name="connsiteX10" fmla="*/ 0 w 2647496"/>
              <a:gd name="connsiteY10" fmla="*/ 3205568 h 3303588"/>
              <a:gd name="connsiteX11" fmla="*/ 0 w 2647496"/>
              <a:gd name="connsiteY11" fmla="*/ 98246 h 3303588"/>
              <a:gd name="connsiteX12" fmla="*/ 98246 w 2647496"/>
              <a:gd name="connsiteY12" fmla="*/ 0 h 3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47496" h="3303588">
                <a:moveTo>
                  <a:pt x="98246" y="0"/>
                </a:moveTo>
                <a:lnTo>
                  <a:pt x="2550611" y="0"/>
                </a:lnTo>
                <a:cubicBezTo>
                  <a:pt x="2591306" y="0"/>
                  <a:pt x="2626222" y="24742"/>
                  <a:pt x="2641137" y="60004"/>
                </a:cubicBezTo>
                <a:lnTo>
                  <a:pt x="2647496" y="91505"/>
                </a:lnTo>
                <a:lnTo>
                  <a:pt x="2647496" y="3212310"/>
                </a:lnTo>
                <a:lnTo>
                  <a:pt x="2641137" y="3243810"/>
                </a:lnTo>
                <a:cubicBezTo>
                  <a:pt x="2631193" y="3267318"/>
                  <a:pt x="2612361" y="3286151"/>
                  <a:pt x="2588853" y="3296094"/>
                </a:cubicBezTo>
                <a:lnTo>
                  <a:pt x="2551731" y="3303588"/>
                </a:lnTo>
                <a:lnTo>
                  <a:pt x="97127" y="3303588"/>
                </a:lnTo>
                <a:lnTo>
                  <a:pt x="60004" y="3296094"/>
                </a:lnTo>
                <a:cubicBezTo>
                  <a:pt x="24742" y="3281179"/>
                  <a:pt x="0" y="3246263"/>
                  <a:pt x="0" y="3205568"/>
                </a:cubicBezTo>
                <a:lnTo>
                  <a:pt x="0" y="98246"/>
                </a:lnTo>
                <a:cubicBezTo>
                  <a:pt x="0" y="43986"/>
                  <a:pt x="43986" y="0"/>
                  <a:pt x="98246" y="0"/>
                </a:cubicBezTo>
                <a:close/>
              </a:path>
            </a:pathLst>
          </a:custGeom>
        </p:spPr>
        <p:txBody>
          <a:bodyPr wrap="square">
            <a:noAutofit/>
          </a:bodyPr>
          <a:lstStyle/>
          <a:p>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四图（3）">
    <p:spTree>
      <p:nvGrpSpPr>
        <p:cNvPr id="1" name=""/>
        <p:cNvGrpSpPr/>
        <p:nvPr/>
      </p:nvGrpSpPr>
      <p:grpSpPr>
        <a:xfrm>
          <a:off x="0" y="0"/>
          <a:ext cx="0" cy="0"/>
          <a:chOff x="0" y="0"/>
          <a:chExt cx="0" cy="0"/>
        </a:xfrm>
      </p:grpSpPr>
      <p:sp>
        <p:nvSpPr>
          <p:cNvPr id="17" name="图片占位符 16"/>
          <p:cNvSpPr>
            <a:spLocks noGrp="1"/>
          </p:cNvSpPr>
          <p:nvPr>
            <p:ph type="pic" sz="quarter" idx="20"/>
          </p:nvPr>
        </p:nvSpPr>
        <p:spPr>
          <a:xfrm>
            <a:off x="668337" y="1585113"/>
            <a:ext cx="2417103" cy="2075647"/>
          </a:xfrm>
        </p:spPr>
        <p:txBody>
          <a:bodyPr/>
          <a:lstStyle/>
          <a:p>
            <a:endParaRPr lang="zh-CN" altLang="en-US"/>
          </a:p>
        </p:txBody>
      </p:sp>
      <p:sp>
        <p:nvSpPr>
          <p:cNvPr id="18" name="图片占位符 16"/>
          <p:cNvSpPr>
            <a:spLocks noGrp="1"/>
          </p:cNvSpPr>
          <p:nvPr>
            <p:ph type="pic" sz="quarter" idx="21"/>
          </p:nvPr>
        </p:nvSpPr>
        <p:spPr>
          <a:xfrm>
            <a:off x="3479490" y="1585113"/>
            <a:ext cx="2417103" cy="2075647"/>
          </a:xfrm>
        </p:spPr>
        <p:txBody>
          <a:bodyPr/>
          <a:lstStyle/>
          <a:p>
            <a:endParaRPr lang="zh-CN" altLang="en-US"/>
          </a:p>
        </p:txBody>
      </p:sp>
      <p:sp>
        <p:nvSpPr>
          <p:cNvPr id="19" name="图片占位符 16"/>
          <p:cNvSpPr>
            <a:spLocks noGrp="1"/>
          </p:cNvSpPr>
          <p:nvPr>
            <p:ph type="pic" sz="quarter" idx="22"/>
          </p:nvPr>
        </p:nvSpPr>
        <p:spPr>
          <a:xfrm>
            <a:off x="6290643" y="1585113"/>
            <a:ext cx="2417103" cy="2075647"/>
          </a:xfrm>
        </p:spPr>
        <p:txBody>
          <a:bodyPr/>
          <a:lstStyle/>
          <a:p>
            <a:endParaRPr lang="zh-CN" altLang="en-US"/>
          </a:p>
        </p:txBody>
      </p:sp>
      <p:sp>
        <p:nvSpPr>
          <p:cNvPr id="20" name="图片占位符 16"/>
          <p:cNvSpPr>
            <a:spLocks noGrp="1"/>
          </p:cNvSpPr>
          <p:nvPr>
            <p:ph type="pic" sz="quarter" idx="23"/>
          </p:nvPr>
        </p:nvSpPr>
        <p:spPr>
          <a:xfrm>
            <a:off x="9101797" y="1585113"/>
            <a:ext cx="2417103" cy="2075647"/>
          </a:xfrm>
        </p:spPr>
        <p:txBody>
          <a:bodyPr/>
          <a:lstStyle/>
          <a:p>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五图">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4958277" y="2152650"/>
            <a:ext cx="2305197" cy="3981450"/>
          </a:xfrm>
        </p:spPr>
        <p:txBody>
          <a:bodyPr>
            <a:normAutofit/>
          </a:bodyPr>
          <a:lstStyle>
            <a:lvl1pPr>
              <a:defRPr sz="1800">
                <a:latin typeface="+mn-ea"/>
                <a:ea typeface="+mn-ea"/>
              </a:defRPr>
            </a:lvl1pPr>
          </a:lstStyle>
          <a:p>
            <a:r>
              <a:rPr lang="zh-CN" altLang="en-US"/>
              <a:t>单击图标添加图片</a:t>
            </a:r>
            <a:endParaRPr lang="zh-CN" altLang="en-US"/>
          </a:p>
        </p:txBody>
      </p:sp>
      <p:sp>
        <p:nvSpPr>
          <p:cNvPr id="9" name="图片占位符 8"/>
          <p:cNvSpPr>
            <a:spLocks noGrp="1"/>
          </p:cNvSpPr>
          <p:nvPr>
            <p:ph type="pic" sz="quarter" idx="11"/>
          </p:nvPr>
        </p:nvSpPr>
        <p:spPr>
          <a:xfrm>
            <a:off x="3212468" y="2371725"/>
            <a:ext cx="1759976" cy="3543300"/>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0" name="图片占位符 8"/>
          <p:cNvSpPr>
            <a:spLocks noGrp="1"/>
          </p:cNvSpPr>
          <p:nvPr>
            <p:ph type="pic" sz="quarter" idx="12"/>
          </p:nvPr>
        </p:nvSpPr>
        <p:spPr>
          <a:xfrm>
            <a:off x="7250307" y="2371725"/>
            <a:ext cx="1759976" cy="3543300"/>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3" name="图片占位符 8"/>
          <p:cNvSpPr>
            <a:spLocks noGrp="1"/>
          </p:cNvSpPr>
          <p:nvPr>
            <p:ph type="pic" sz="quarter" idx="13"/>
          </p:nvPr>
        </p:nvSpPr>
        <p:spPr>
          <a:xfrm>
            <a:off x="9013458" y="2553726"/>
            <a:ext cx="1759976" cy="3179299"/>
          </a:xfrm>
        </p:spPr>
        <p:txBody>
          <a:bodyPr>
            <a:normAutofit/>
          </a:bodyPr>
          <a:lstStyle>
            <a:lvl1pPr>
              <a:defRPr sz="1600">
                <a:latin typeface="+mn-ea"/>
                <a:ea typeface="+mn-ea"/>
              </a:defRPr>
            </a:lvl1pPr>
          </a:lstStyle>
          <a:p>
            <a:r>
              <a:rPr lang="zh-CN" altLang="en-US"/>
              <a:t>单击图标添加图片</a:t>
            </a:r>
            <a:endParaRPr lang="zh-CN" altLang="en-US"/>
          </a:p>
        </p:txBody>
      </p:sp>
      <p:sp>
        <p:nvSpPr>
          <p:cNvPr id="14" name="图片占位符 8"/>
          <p:cNvSpPr>
            <a:spLocks noGrp="1"/>
          </p:cNvSpPr>
          <p:nvPr>
            <p:ph type="pic" sz="quarter" idx="14"/>
          </p:nvPr>
        </p:nvSpPr>
        <p:spPr>
          <a:xfrm>
            <a:off x="1447730" y="2553726"/>
            <a:ext cx="1759976" cy="3179299"/>
          </a:xfrm>
        </p:spPr>
        <p:txBody>
          <a:bodyPr>
            <a:normAutofit/>
          </a:bodyPr>
          <a:lstStyle>
            <a:lvl1pPr>
              <a:defRPr sz="1600">
                <a:latin typeface="+mn-ea"/>
                <a:ea typeface="+mn-ea"/>
              </a:defRPr>
            </a:lvl1pPr>
          </a:lstStyle>
          <a:p>
            <a:r>
              <a:rPr lang="zh-CN" altLang="en-US"/>
              <a:t>单击图标添加图片</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视频">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媒体占位符 6"/>
          <p:cNvSpPr>
            <a:spLocks noGrp="1"/>
          </p:cNvSpPr>
          <p:nvPr>
            <p:ph type="media" sz="quarter" idx="13"/>
          </p:nvPr>
        </p:nvSpPr>
        <p:spPr>
          <a:xfrm>
            <a:off x="1748693" y="911762"/>
            <a:ext cx="8694615" cy="3674306"/>
          </a:xfrm>
        </p:spPr>
        <p:txBody>
          <a:bodyPr/>
          <a:lstStyle/>
          <a:p>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封底（1）">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zh-CN" altLang="en-US"/>
              <a:t>计算机科学与网络工程学院</a:t>
            </a:r>
            <a:endParaRPr lang="zh-CN" altLang="en-US"/>
          </a:p>
        </p:txBody>
      </p:sp>
      <p:sp>
        <p:nvSpPr>
          <p:cNvPr id="6" name="灯片编号占位符 5"/>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2" name="图片占位符 11"/>
          <p:cNvSpPr>
            <a:spLocks noGrp="1"/>
          </p:cNvSpPr>
          <p:nvPr>
            <p:ph type="pic" sz="quarter" idx="13"/>
          </p:nvPr>
        </p:nvSpPr>
        <p:spPr>
          <a:xfrm>
            <a:off x="4804228" y="1890486"/>
            <a:ext cx="7387771" cy="3077029"/>
          </a:xfrm>
        </p:spPr>
        <p:txBody>
          <a:bodyPr/>
          <a:lstStyle/>
          <a:p>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封底（2）">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0" y="0"/>
            <a:ext cx="12192000" cy="3124200"/>
          </a:xfrm>
          <a:custGeom>
            <a:avLst/>
            <a:gdLst>
              <a:gd name="connsiteX0" fmla="*/ 0 w 12192000"/>
              <a:gd name="connsiteY0" fmla="*/ 0 h 3124200"/>
              <a:gd name="connsiteX1" fmla="*/ 12192000 w 12192000"/>
              <a:gd name="connsiteY1" fmla="*/ 0 h 3124200"/>
              <a:gd name="connsiteX2" fmla="*/ 12192000 w 12192000"/>
              <a:gd name="connsiteY2" fmla="*/ 1896730 h 3124200"/>
              <a:gd name="connsiteX3" fmla="*/ 11917032 w 12192000"/>
              <a:gd name="connsiteY3" fmla="*/ 2053332 h 3124200"/>
              <a:gd name="connsiteX4" fmla="*/ 6096000 w 12192000"/>
              <a:gd name="connsiteY4" fmla="*/ 3124200 h 3124200"/>
              <a:gd name="connsiteX5" fmla="*/ 274968 w 12192000"/>
              <a:gd name="connsiteY5" fmla="*/ 2053332 h 3124200"/>
              <a:gd name="connsiteX6" fmla="*/ 0 w 12192000"/>
              <a:gd name="connsiteY6" fmla="*/ 189673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124200">
                <a:moveTo>
                  <a:pt x="0" y="0"/>
                </a:moveTo>
                <a:lnTo>
                  <a:pt x="12192000" y="0"/>
                </a:lnTo>
                <a:lnTo>
                  <a:pt x="12192000" y="1896730"/>
                </a:lnTo>
                <a:lnTo>
                  <a:pt x="11917032" y="2053332"/>
                </a:lnTo>
                <a:cubicBezTo>
                  <a:pt x="10655501" y="2699417"/>
                  <a:pt x="8519124" y="3124200"/>
                  <a:pt x="6096000" y="3124200"/>
                </a:cubicBezTo>
                <a:cubicBezTo>
                  <a:pt x="3672877" y="3124200"/>
                  <a:pt x="1536499" y="2699417"/>
                  <a:pt x="274968" y="2053332"/>
                </a:cubicBezTo>
                <a:lnTo>
                  <a:pt x="0" y="1896730"/>
                </a:lnTo>
                <a:close/>
              </a:path>
            </a:pathLst>
          </a:custGeom>
        </p:spPr>
        <p:txBody>
          <a:bodyPr wrap="square">
            <a:noAutofit/>
          </a:bodyPr>
          <a:lstStyle/>
          <a:p>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0E94E23-D513-4CE9-9368-1515A71789E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6584D-31A7-49D8-8489-CE31506C50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图（1）">
    <p:spTree>
      <p:nvGrpSpPr>
        <p:cNvPr id="1" name=""/>
        <p:cNvGrpSpPr/>
        <p:nvPr/>
      </p:nvGrpSpPr>
      <p:grpSpPr>
        <a:xfrm>
          <a:off x="0" y="0"/>
          <a:ext cx="0" cy="0"/>
          <a:chOff x="0" y="0"/>
          <a:chExt cx="0" cy="0"/>
        </a:xfrm>
      </p:grpSpPr>
      <p:sp>
        <p:nvSpPr>
          <p:cNvPr id="18" name="图片占位符 17"/>
          <p:cNvSpPr>
            <a:spLocks noGrp="1"/>
          </p:cNvSpPr>
          <p:nvPr>
            <p:ph type="pic" sz="quarter" idx="10"/>
          </p:nvPr>
        </p:nvSpPr>
        <p:spPr>
          <a:xfrm>
            <a:off x="5924550" y="2"/>
            <a:ext cx="6267450" cy="6857999"/>
          </a:xfrm>
          <a:custGeom>
            <a:avLst/>
            <a:gdLst>
              <a:gd name="connsiteX0" fmla="*/ 1766844 w 6267450"/>
              <a:gd name="connsiteY0" fmla="*/ 0 h 6857999"/>
              <a:gd name="connsiteX1" fmla="*/ 6267450 w 6267450"/>
              <a:gd name="connsiteY1" fmla="*/ 0 h 6857999"/>
              <a:gd name="connsiteX2" fmla="*/ 6267450 w 6267450"/>
              <a:gd name="connsiteY2" fmla="*/ 6857999 h 6857999"/>
              <a:gd name="connsiteX3" fmla="*/ 1762020 w 6267450"/>
              <a:gd name="connsiteY3" fmla="*/ 6857999 h 6857999"/>
              <a:gd name="connsiteX4" fmla="*/ 1694936 w 6267450"/>
              <a:gd name="connsiteY4" fmla="*/ 6810295 h 6857999"/>
              <a:gd name="connsiteX5" fmla="*/ 0 w 6267450"/>
              <a:gd name="connsiteY5" fmla="*/ 3429000 h 6857999"/>
              <a:gd name="connsiteX6" fmla="*/ 1535534 w 6267450"/>
              <a:gd name="connsiteY6" fmla="*/ 17297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67450" h="6857999">
                <a:moveTo>
                  <a:pt x="1766844" y="0"/>
                </a:moveTo>
                <a:lnTo>
                  <a:pt x="6267450" y="0"/>
                </a:lnTo>
                <a:lnTo>
                  <a:pt x="6267450" y="6857999"/>
                </a:lnTo>
                <a:lnTo>
                  <a:pt x="1762020" y="6857999"/>
                </a:lnTo>
                <a:lnTo>
                  <a:pt x="1694936" y="6810295"/>
                </a:lnTo>
                <a:cubicBezTo>
                  <a:pt x="666006" y="6040805"/>
                  <a:pt x="0" y="4812679"/>
                  <a:pt x="0" y="3429000"/>
                </a:cubicBezTo>
                <a:cubicBezTo>
                  <a:pt x="0" y="2118146"/>
                  <a:pt x="597745" y="946903"/>
                  <a:pt x="1535534" y="172971"/>
                </a:cubicBezTo>
                <a:close/>
              </a:path>
            </a:pathLst>
          </a:custGeom>
        </p:spPr>
        <p:txBody>
          <a:bodyPr wrap="square">
            <a:noAutofit/>
          </a:bodyPr>
          <a:lstStyle>
            <a:lvl1pPr algn="ctr">
              <a:defRPr/>
            </a:lvl1pPr>
          </a:lstStyle>
          <a:p>
            <a:r>
              <a:rPr lang="zh-CN" altLang="en-US" dirty="0"/>
              <a:t>单击图标添加图片</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单图（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9" name="图片占位符 8"/>
          <p:cNvSpPr>
            <a:spLocks noGrp="1"/>
          </p:cNvSpPr>
          <p:nvPr>
            <p:ph type="pic" sz="quarter" idx="13" hasCustomPrompt="1"/>
          </p:nvPr>
        </p:nvSpPr>
        <p:spPr>
          <a:xfrm>
            <a:off x="742949" y="1741488"/>
            <a:ext cx="2451100" cy="2450685"/>
          </a:xfrm>
          <a:custGeom>
            <a:avLst/>
            <a:gdLst>
              <a:gd name="connsiteX0" fmla="*/ 1213548 w 2451100"/>
              <a:gd name="connsiteY0" fmla="*/ 0 h 2450685"/>
              <a:gd name="connsiteX1" fmla="*/ 1237748 w 2451100"/>
              <a:gd name="connsiteY1" fmla="*/ 0 h 2450685"/>
              <a:gd name="connsiteX2" fmla="*/ 1350963 w 2451100"/>
              <a:gd name="connsiteY2" fmla="*/ 5717 h 2450685"/>
              <a:gd name="connsiteX3" fmla="*/ 2444968 w 2451100"/>
              <a:gd name="connsiteY3" fmla="*/ 1099722 h 2450685"/>
              <a:gd name="connsiteX4" fmla="*/ 2451100 w 2451100"/>
              <a:gd name="connsiteY4" fmla="*/ 1221156 h 2450685"/>
              <a:gd name="connsiteX5" fmla="*/ 2451100 w 2451100"/>
              <a:gd name="connsiteY5" fmla="*/ 1228919 h 2450685"/>
              <a:gd name="connsiteX6" fmla="*/ 2444968 w 2451100"/>
              <a:gd name="connsiteY6" fmla="*/ 1350353 h 2450685"/>
              <a:gd name="connsiteX7" fmla="*/ 1225648 w 2451100"/>
              <a:gd name="connsiteY7" fmla="*/ 2450685 h 2450685"/>
              <a:gd name="connsiteX8" fmla="*/ 0 w 2451100"/>
              <a:gd name="connsiteY8" fmla="*/ 1225037 h 2450685"/>
              <a:gd name="connsiteX9" fmla="*/ 1100333 w 2451100"/>
              <a:gd name="connsiteY9" fmla="*/ 5717 h 245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1100" h="2450685">
                <a:moveTo>
                  <a:pt x="1213548" y="0"/>
                </a:moveTo>
                <a:lnTo>
                  <a:pt x="1237748" y="0"/>
                </a:lnTo>
                <a:lnTo>
                  <a:pt x="1350963" y="5717"/>
                </a:lnTo>
                <a:cubicBezTo>
                  <a:pt x="1927802" y="64298"/>
                  <a:pt x="2386387" y="522884"/>
                  <a:pt x="2444968" y="1099722"/>
                </a:cubicBezTo>
                <a:lnTo>
                  <a:pt x="2451100" y="1221156"/>
                </a:lnTo>
                <a:lnTo>
                  <a:pt x="2451100" y="1228919"/>
                </a:lnTo>
                <a:lnTo>
                  <a:pt x="2444968" y="1350353"/>
                </a:lnTo>
                <a:cubicBezTo>
                  <a:pt x="2382203" y="1968393"/>
                  <a:pt x="1860248" y="2450685"/>
                  <a:pt x="1225648" y="2450685"/>
                </a:cubicBezTo>
                <a:cubicBezTo>
                  <a:pt x="548741" y="2450685"/>
                  <a:pt x="0" y="1901944"/>
                  <a:pt x="0" y="1225037"/>
                </a:cubicBezTo>
                <a:cubicBezTo>
                  <a:pt x="0" y="590437"/>
                  <a:pt x="482292" y="68482"/>
                  <a:pt x="1100333" y="5717"/>
                </a:cubicBezTo>
                <a:close/>
              </a:path>
            </a:pathLst>
          </a:custGeom>
        </p:spPr>
        <p:txBody>
          <a:bodyPr wrap="square">
            <a:noAutofit/>
          </a:bodyPr>
          <a:lstStyle>
            <a:lvl1pPr marL="0" indent="0" algn="ctr">
              <a:lnSpc>
                <a:spcPct val="120000"/>
              </a:lnSpc>
              <a:buFontTx/>
              <a:buNone/>
              <a:defRPr sz="2000"/>
            </a:lvl1pPr>
          </a:lstStyle>
          <a:p>
            <a:endParaRPr lang="en-US" altLang="zh-CN"/>
          </a:p>
          <a:p>
            <a:endParaRPr lang="en-US" altLang="zh-CN"/>
          </a:p>
          <a:p>
            <a:r>
              <a:rPr lang="zh-CN" altLang="en-US"/>
              <a:t>单击即可添加图片</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单图（3）">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0"/>
            <a:ext cx="12192000" cy="6858000"/>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单图（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673100" y="1154666"/>
            <a:ext cx="4608513" cy="4893380"/>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单图（5）">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14" name="图片占位符 13"/>
          <p:cNvSpPr>
            <a:spLocks noGrp="1"/>
          </p:cNvSpPr>
          <p:nvPr>
            <p:ph type="pic" sz="quarter" idx="13"/>
          </p:nvPr>
        </p:nvSpPr>
        <p:spPr>
          <a:xfrm>
            <a:off x="668020" y="1640114"/>
            <a:ext cx="3548063" cy="3530375"/>
          </a:xfrm>
          <a:custGeom>
            <a:avLst/>
            <a:gdLst>
              <a:gd name="connsiteX0" fmla="*/ 2409374 w 3548063"/>
              <a:gd name="connsiteY0" fmla="*/ 424543 h 3530375"/>
              <a:gd name="connsiteX1" fmla="*/ 3548063 w 3548063"/>
              <a:gd name="connsiteY1" fmla="*/ 424543 h 3530375"/>
              <a:gd name="connsiteX2" fmla="*/ 3548063 w 3548063"/>
              <a:gd name="connsiteY2" fmla="*/ 3530375 h 3530375"/>
              <a:gd name="connsiteX3" fmla="*/ 2409374 w 3548063"/>
              <a:gd name="connsiteY3" fmla="*/ 3530375 h 3530375"/>
              <a:gd name="connsiteX4" fmla="*/ 1204687 w 3548063"/>
              <a:gd name="connsiteY4" fmla="*/ 212271 h 3530375"/>
              <a:gd name="connsiteX5" fmla="*/ 2344058 w 3548063"/>
              <a:gd name="connsiteY5" fmla="*/ 212271 h 3530375"/>
              <a:gd name="connsiteX6" fmla="*/ 2344058 w 3548063"/>
              <a:gd name="connsiteY6" fmla="*/ 3318328 h 3530375"/>
              <a:gd name="connsiteX7" fmla="*/ 1204687 w 3548063"/>
              <a:gd name="connsiteY7" fmla="*/ 3318328 h 3530375"/>
              <a:gd name="connsiteX8" fmla="*/ 0 w 3548063"/>
              <a:gd name="connsiteY8" fmla="*/ 0 h 3530375"/>
              <a:gd name="connsiteX9" fmla="*/ 1139371 w 3548063"/>
              <a:gd name="connsiteY9" fmla="*/ 0 h 3530375"/>
              <a:gd name="connsiteX10" fmla="*/ 1139371 w 3548063"/>
              <a:gd name="connsiteY10" fmla="*/ 3106057 h 3530375"/>
              <a:gd name="connsiteX11" fmla="*/ 0 w 3548063"/>
              <a:gd name="connsiteY11" fmla="*/ 3106057 h 353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48063" h="3530375">
                <a:moveTo>
                  <a:pt x="2409374" y="424543"/>
                </a:moveTo>
                <a:lnTo>
                  <a:pt x="3548063" y="424543"/>
                </a:lnTo>
                <a:lnTo>
                  <a:pt x="3548063" y="3530375"/>
                </a:lnTo>
                <a:lnTo>
                  <a:pt x="2409374" y="3530375"/>
                </a:lnTo>
                <a:close/>
                <a:moveTo>
                  <a:pt x="1204687" y="212271"/>
                </a:moveTo>
                <a:lnTo>
                  <a:pt x="2344058" y="212271"/>
                </a:lnTo>
                <a:lnTo>
                  <a:pt x="2344058" y="3318328"/>
                </a:lnTo>
                <a:lnTo>
                  <a:pt x="1204687" y="3318328"/>
                </a:lnTo>
                <a:close/>
                <a:moveTo>
                  <a:pt x="0" y="0"/>
                </a:moveTo>
                <a:lnTo>
                  <a:pt x="1139371" y="0"/>
                </a:lnTo>
                <a:lnTo>
                  <a:pt x="1139371" y="3106057"/>
                </a:lnTo>
                <a:lnTo>
                  <a:pt x="0" y="3106057"/>
                </a:ln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单图（6）">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a:t>计算机科学与网络工程学院</a:t>
            </a:r>
            <a:endParaRPr lang="zh-CN" altLang="en-US"/>
          </a:p>
        </p:txBody>
      </p:sp>
      <p:sp>
        <p:nvSpPr>
          <p:cNvPr id="5" name="灯片编号占位符 4"/>
          <p:cNvSpPr>
            <a:spLocks noGrp="1"/>
          </p:cNvSpPr>
          <p:nvPr>
            <p:ph type="sldNum" sz="quarter" idx="12"/>
          </p:nvPr>
        </p:nvSpPr>
        <p:spPr/>
        <p:txBody>
          <a:bodyPr/>
          <a:lstStyle/>
          <a:p>
            <a:fld id="{A9DEA50E-07FC-4BC9-8D98-274686F401E0}" type="slidenum">
              <a:rPr lang="zh-CN" altLang="en-US" smtClean="0"/>
            </a:fld>
            <a:endParaRPr lang="zh-CN" altLang="en-US"/>
          </a:p>
        </p:txBody>
      </p:sp>
      <p:sp>
        <p:nvSpPr>
          <p:cNvPr id="7" name="图片占位符 6"/>
          <p:cNvSpPr>
            <a:spLocks noGrp="1"/>
          </p:cNvSpPr>
          <p:nvPr>
            <p:ph type="pic" sz="quarter" idx="13"/>
          </p:nvPr>
        </p:nvSpPr>
        <p:spPr>
          <a:xfrm>
            <a:off x="0" y="0"/>
            <a:ext cx="12192000" cy="3556000"/>
          </a:xfr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单图（7）">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0" y="-1"/>
            <a:ext cx="12192000" cy="2583543"/>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image" Target="../media/image1.png"/><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计算机科学与网络工程学院</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EA50E-07FC-4BC9-8D98-274686F401E0}" type="slidenum">
              <a:rPr lang="zh-CN" altLang="en-US" smtClean="0"/>
            </a:fld>
            <a:endParaRPr lang="zh-CN" altLang="en-US"/>
          </a:p>
        </p:txBody>
      </p:sp>
      <p:pic>
        <p:nvPicPr>
          <p:cNvPr id="7" name="图片 4" descr="logo"/>
          <p:cNvPicPr>
            <a:picLocks noChangeAspect="1"/>
          </p:cNvPicPr>
          <p:nvPr userDrawn="1"/>
        </p:nvPicPr>
        <p:blipFill>
          <a:blip r:embed="rId28"/>
          <a:stretch>
            <a:fillRect/>
          </a:stretch>
        </p:blipFill>
        <p:spPr>
          <a:xfrm>
            <a:off x="10901680" y="136842"/>
            <a:ext cx="1127760" cy="1132298"/>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8"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svg"/><Relationship Id="rId3" Type="http://schemas.openxmlformats.org/officeDocument/2006/relationships/image" Target="../media/image4.sv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19.png"/><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7.xml"/><Relationship Id="rId2" Type="http://schemas.openxmlformats.org/officeDocument/2006/relationships/image" Target="../media/image20.png"/><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7.xml"/><Relationship Id="rId4" Type="http://schemas.openxmlformats.org/officeDocument/2006/relationships/image" Target="../media/image22.png"/><Relationship Id="rId3" Type="http://schemas.openxmlformats.org/officeDocument/2006/relationships/tags" Target="../tags/tag13.xml"/><Relationship Id="rId2" Type="http://schemas.openxmlformats.org/officeDocument/2006/relationships/image" Target="../media/image21.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6.xml"/><Relationship Id="rId2" Type="http://schemas.openxmlformats.org/officeDocument/2006/relationships/image" Target="../media/image24.png"/><Relationship Id="rId1"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6.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7.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7.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tags" Target="../tags/tag5.xml"/><Relationship Id="rId4" Type="http://schemas.openxmlformats.org/officeDocument/2006/relationships/image" Target="../media/image10.png"/><Relationship Id="rId3" Type="http://schemas.openxmlformats.org/officeDocument/2006/relationships/tags" Target="../tags/tag4.xml"/><Relationship Id="rId2" Type="http://schemas.openxmlformats.org/officeDocument/2006/relationships/image" Target="../media/image9.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15.png"/><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7.xml"/><Relationship Id="rId6" Type="http://schemas.openxmlformats.org/officeDocument/2006/relationships/image" Target="../media/image18.png"/><Relationship Id="rId5" Type="http://schemas.openxmlformats.org/officeDocument/2006/relationships/tags" Target="../tags/tag9.xml"/><Relationship Id="rId4" Type="http://schemas.openxmlformats.org/officeDocument/2006/relationships/image" Target="../media/image17.png"/><Relationship Id="rId3" Type="http://schemas.openxmlformats.org/officeDocument/2006/relationships/tags" Target="../tags/tag8.xml"/><Relationship Id="rId2" Type="http://schemas.openxmlformats.org/officeDocument/2006/relationships/image" Target="../media/image16.pn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占位符 7"/>
          <p:cNvPicPr>
            <a:picLocks noGrp="1" noChangeAspect="1"/>
          </p:cNvPicPr>
          <p:nvPr>
            <p:ph type="pic" sz="quarter" idx="13"/>
          </p:nvPr>
        </p:nvPicPr>
        <p:blipFill rotWithShape="1">
          <a:blip r:embed="rId1" cstate="email"/>
          <a:srcRect/>
          <a:stretch>
            <a:fillRect/>
          </a:stretch>
        </p:blipFill>
        <p:spPr>
          <a:xfrm>
            <a:off x="0" y="0"/>
            <a:ext cx="12192000" cy="4538663"/>
          </a:xfrm>
        </p:spPr>
      </p:pic>
      <p:sp>
        <p:nvSpPr>
          <p:cNvPr id="9" name="矩形 8"/>
          <p:cNvSpPr/>
          <p:nvPr/>
        </p:nvSpPr>
        <p:spPr>
          <a:xfrm>
            <a:off x="0" y="0"/>
            <a:ext cx="12192000" cy="4542971"/>
          </a:xfrm>
          <a:prstGeom prst="rect">
            <a:avLst/>
          </a:pr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形 6"/>
          <p:cNvPicPr>
            <a:picLocks noChangeAspect="1"/>
          </p:cNvPicPr>
          <p:nvPr/>
        </p:nvPicPr>
        <p:blipFill>
          <a:blip r:embed="rId2" cstate="email">
            <a:extLst>
              <a:ext uri="{96DAC541-7B7A-43D3-8B79-37D633B846F1}">
                <asvg:svgBlip xmlns:asvg="http://schemas.microsoft.com/office/drawing/2016/SVG/main" r:embed="rId3"/>
              </a:ext>
            </a:extLst>
          </a:blip>
          <a:stretch>
            <a:fillRect/>
          </a:stretch>
        </p:blipFill>
        <p:spPr>
          <a:xfrm>
            <a:off x="8852652" y="4976813"/>
            <a:ext cx="551274" cy="723075"/>
          </a:xfrm>
          <a:prstGeom prst="rect">
            <a:avLst/>
          </a:prstGeom>
        </p:spPr>
      </p:pic>
      <p:pic>
        <p:nvPicPr>
          <p:cNvPr id="10" name="图形 9"/>
          <p:cNvPicPr>
            <a:picLocks noChangeAspect="1"/>
          </p:cNvPicPr>
          <p:nvPr/>
        </p:nvPicPr>
        <p:blipFill>
          <a:blip r:embed="rId2" cstate="email">
            <a:extLst>
              <a:ext uri="{96DAC541-7B7A-43D3-8B79-37D633B846F1}">
                <asvg:svgBlip xmlns:asvg="http://schemas.microsoft.com/office/drawing/2016/SVG/main" r:embed="rId4"/>
              </a:ext>
            </a:extLst>
          </a:blip>
          <a:stretch>
            <a:fillRect/>
          </a:stretch>
        </p:blipFill>
        <p:spPr>
          <a:xfrm>
            <a:off x="9537541" y="5115646"/>
            <a:ext cx="1981359" cy="445408"/>
          </a:xfrm>
          <a:prstGeom prst="rect">
            <a:avLst/>
          </a:prstGeom>
        </p:spPr>
      </p:pic>
      <p:sp>
        <p:nvSpPr>
          <p:cNvPr id="2" name="文本框 1"/>
          <p:cNvSpPr txBox="1"/>
          <p:nvPr/>
        </p:nvSpPr>
        <p:spPr>
          <a:xfrm>
            <a:off x="3" y="2738555"/>
            <a:ext cx="12192000" cy="903605"/>
          </a:xfrm>
          <a:prstGeom prst="rect">
            <a:avLst/>
          </a:prstGeom>
          <a:noFill/>
        </p:spPr>
        <p:txBody>
          <a:bodyPr wrap="square" rtlCol="0">
            <a:spAutoFit/>
          </a:bodyPr>
          <a:lstStyle/>
          <a:p>
            <a:pPr algn="ctr">
              <a:lnSpc>
                <a:spcPct val="120000"/>
              </a:lnSpc>
            </a:pPr>
            <a:r>
              <a:rPr lang="zh-CN" altLang="en-US" sz="4400" b="1" dirty="0">
                <a:solidFill>
                  <a:schemeClr val="bg1"/>
                </a:solidFill>
                <a:latin typeface="+mj-ea"/>
                <a:ea typeface="+mj-ea"/>
              </a:rPr>
              <a:t>组会分享</a:t>
            </a:r>
            <a:endParaRPr lang="zh-CN" altLang="en-US" sz="4400" b="1" dirty="0">
              <a:solidFill>
                <a:schemeClr val="bg1"/>
              </a:solidFill>
              <a:latin typeface="+mj-ea"/>
              <a:ea typeface="+mj-ea"/>
            </a:endParaRPr>
          </a:p>
        </p:txBody>
      </p:sp>
      <p:sp>
        <p:nvSpPr>
          <p:cNvPr id="11" name="文本占位符 24"/>
          <p:cNvSpPr txBox="1"/>
          <p:nvPr/>
        </p:nvSpPr>
        <p:spPr>
          <a:xfrm>
            <a:off x="946150" y="4905375"/>
            <a:ext cx="6348095" cy="344805"/>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Tx/>
              <a:buNone/>
              <a:defRPr sz="1800" kern="1200">
                <a:solidFill>
                  <a:schemeClr val="accent1"/>
                </a:solidFill>
                <a:latin typeface="+mj-ea"/>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pc="130" dirty="0">
                <a:solidFill>
                  <a:srgbClr val="35783C"/>
                </a:solidFill>
                <a:latin typeface="微软雅黑" panose="020B0503020204020204" charset="-122"/>
                <a:ea typeface="微软雅黑" panose="020B0503020204020204" charset="-122"/>
              </a:rPr>
              <a:t>汇报人：   尹浩杰</a:t>
            </a:r>
            <a:endParaRPr lang="zh-CN" altLang="en-US" spc="130" dirty="0">
              <a:solidFill>
                <a:srgbClr val="35783C"/>
              </a:solidFill>
              <a:latin typeface="微软雅黑" panose="020B0503020204020204" charset="-122"/>
              <a:ea typeface="微软雅黑" panose="020B0503020204020204" charset="-122"/>
            </a:endParaRPr>
          </a:p>
        </p:txBody>
      </p:sp>
      <p:sp>
        <p:nvSpPr>
          <p:cNvPr id="14" name="矩形 13"/>
          <p:cNvSpPr/>
          <p:nvPr/>
        </p:nvSpPr>
        <p:spPr>
          <a:xfrm>
            <a:off x="660400" y="4976813"/>
            <a:ext cx="152135" cy="12563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946150" y="5320030"/>
            <a:ext cx="7767955" cy="597535"/>
          </a:xfrm>
          <a:prstGeom prst="rect">
            <a:avLst/>
          </a:prstGeom>
          <a:noFill/>
        </p:spPr>
        <p:txBody>
          <a:bodyPr wrap="square" rtlCol="0" anchor="t">
            <a:noAutofit/>
          </a:bodyPr>
          <a:p>
            <a:pPr algn="l">
              <a:spcBef>
                <a:spcPts val="0"/>
              </a:spcBef>
              <a:spcAft>
                <a:spcPts val="0"/>
              </a:spcAft>
              <a:buClrTx/>
              <a:buSzTx/>
              <a:buFontTx/>
              <a:defRPr/>
            </a:pPr>
            <a:r>
              <a:rPr lang="zh-CN" altLang="en-US" spc="130" dirty="0">
                <a:solidFill>
                  <a:srgbClr val="35783C"/>
                </a:solidFill>
                <a:latin typeface="微软雅黑" panose="020B0503020204020204" charset="-122"/>
                <a:ea typeface="微软雅黑" panose="020B0503020204020204" charset="-122"/>
                <a:sym typeface="+mn-ea"/>
              </a:rPr>
              <a:t>Chi P W, Lu Y H, Guan A. A privacy-preserving zero-knowledge proof for blockchain[J]. IEEE Access, 2023.</a:t>
            </a:r>
            <a:endParaRPr lang="zh-CN" altLang="en-US" spc="130" dirty="0">
              <a:solidFill>
                <a:srgbClr val="35783C"/>
              </a:solidFill>
              <a:latin typeface="微软雅黑" panose="020B0503020204020204" charset="-122"/>
              <a:ea typeface="微软雅黑" panose="020B0503020204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2" name="图片 1"/>
          <p:cNvPicPr>
            <a:picLocks noChangeAspect="1"/>
          </p:cNvPicPr>
          <p:nvPr>
            <p:custDataLst>
              <p:tags r:id="rId1"/>
            </p:custDataLst>
          </p:nvPr>
        </p:nvPicPr>
        <p:blipFill>
          <a:blip r:embed="rId2"/>
          <a:stretch>
            <a:fillRect/>
          </a:stretch>
        </p:blipFill>
        <p:spPr>
          <a:xfrm>
            <a:off x="1233805" y="1742440"/>
            <a:ext cx="8440420" cy="3664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sp>
        <p:nvSpPr>
          <p:cNvPr id="3" name="文本框 2"/>
          <p:cNvSpPr txBox="1"/>
          <p:nvPr/>
        </p:nvSpPr>
        <p:spPr>
          <a:xfrm>
            <a:off x="960120" y="3693795"/>
            <a:ext cx="9493250" cy="645160"/>
          </a:xfrm>
          <a:prstGeom prst="rect">
            <a:avLst/>
          </a:prstGeom>
          <a:noFill/>
        </p:spPr>
        <p:txBody>
          <a:bodyPr wrap="square" rtlCol="0" anchor="t">
            <a:spAutoFit/>
          </a:bodyPr>
          <a:p>
            <a:pPr algn="l"/>
            <a:r>
              <a:rPr lang="zh-CN" altLang="en-US">
                <a:latin typeface="+mn-ea"/>
              </a:rPr>
              <a:t>问题转化: 首先，证明者需要把待证明的问题转化为一个标准化的形式，如布尔电路或算术电路或R1CS，即电路可满足性问题（Circuit-SAT）。</a:t>
            </a:r>
            <a:endParaRPr lang="zh-CN" altLang="en-US">
              <a:latin typeface="+mn-ea"/>
            </a:endParaRPr>
          </a:p>
        </p:txBody>
      </p:sp>
      <p:sp>
        <p:nvSpPr>
          <p:cNvPr id="7" name="文本框 6"/>
          <p:cNvSpPr txBox="1"/>
          <p:nvPr/>
        </p:nvSpPr>
        <p:spPr>
          <a:xfrm>
            <a:off x="960120" y="880110"/>
            <a:ext cx="9555480" cy="2306955"/>
          </a:xfrm>
          <a:prstGeom prst="rect">
            <a:avLst/>
          </a:prstGeom>
          <a:noFill/>
        </p:spPr>
        <p:txBody>
          <a:bodyPr wrap="none" rtlCol="0">
            <a:spAutoFit/>
          </a:bodyPr>
          <a:p>
            <a:pPr algn="l"/>
            <a:r>
              <a:rPr lang="en-US" altLang="zh-CN">
                <a:latin typeface="+mn-ea"/>
              </a:rPr>
              <a:t>Gerneration</a:t>
            </a:r>
            <a:endParaRPr lang="en-US" altLang="zh-CN">
              <a:latin typeface="+mn-ea"/>
            </a:endParaRPr>
          </a:p>
          <a:p>
            <a:pPr algn="l"/>
            <a:r>
              <a:rPr lang="zh-CN" altLang="en-US">
                <a:latin typeface="+mn-ea"/>
              </a:rPr>
              <a:t>使用电路，生成证明。把电路变成多项式，转换成多项式可满足性问题</a:t>
            </a:r>
            <a:endParaRPr lang="zh-CN" altLang="en-US">
              <a:latin typeface="+mn-ea"/>
            </a:endParaRPr>
          </a:p>
          <a:p>
            <a:pPr algn="l"/>
            <a:r>
              <a:rPr lang="en-US" altLang="zh-CN">
                <a:latin typeface="+mn-ea"/>
              </a:rPr>
              <a:t>Commitment</a:t>
            </a:r>
            <a:endParaRPr lang="en-US" altLang="zh-CN">
              <a:latin typeface="+mn-ea"/>
            </a:endParaRPr>
          </a:p>
          <a:p>
            <a:pPr algn="l"/>
            <a:r>
              <a:rPr lang="en-US" altLang="zh-CN">
                <a:latin typeface="+mn-ea"/>
              </a:rPr>
              <a:t>将生成的证明（多项式）进行承诺。这是一个加密步骤，旨在确保证明的完整性和防止篡改。</a:t>
            </a:r>
            <a:endParaRPr lang="en-US" altLang="zh-CN">
              <a:latin typeface="+mn-ea"/>
            </a:endParaRPr>
          </a:p>
          <a:p>
            <a:pPr algn="l"/>
            <a:r>
              <a:rPr lang="en-US" altLang="zh-CN">
                <a:latin typeface="+mn-ea"/>
              </a:rPr>
              <a:t>Challenge</a:t>
            </a:r>
            <a:endParaRPr lang="en-US" altLang="zh-CN">
              <a:latin typeface="+mn-ea"/>
            </a:endParaRPr>
          </a:p>
          <a:p>
            <a:pPr algn="l"/>
            <a:r>
              <a:rPr lang="en-US" altLang="zh-CN">
                <a:latin typeface="+mn-ea"/>
              </a:rPr>
              <a:t>验证者会向证明者发送一个随机的挑战。</a:t>
            </a:r>
            <a:endParaRPr lang="en-US" altLang="zh-CN">
              <a:latin typeface="+mn-ea"/>
            </a:endParaRPr>
          </a:p>
          <a:p>
            <a:pPr algn="l"/>
            <a:r>
              <a:rPr lang="en-US" altLang="zh-CN">
                <a:latin typeface="+mn-ea"/>
              </a:rPr>
              <a:t>Verify</a:t>
            </a:r>
            <a:endParaRPr lang="en-US" altLang="zh-CN">
              <a:latin typeface="+mn-ea"/>
            </a:endParaRPr>
          </a:p>
          <a:p>
            <a:pPr algn="l"/>
            <a:r>
              <a:rPr lang="en-US" altLang="zh-CN">
                <a:latin typeface="+mn-ea"/>
              </a:rPr>
              <a:t>验证者使用证明者的应答来验证原始的证明。</a:t>
            </a:r>
            <a:endParaRPr lang="en-US" altLang="zh-CN">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2" name="图片 1"/>
          <p:cNvPicPr>
            <a:picLocks noChangeAspect="1"/>
          </p:cNvPicPr>
          <p:nvPr>
            <p:custDataLst>
              <p:tags r:id="rId1"/>
            </p:custDataLst>
          </p:nvPr>
        </p:nvPicPr>
        <p:blipFill>
          <a:blip r:embed="rId2"/>
          <a:stretch>
            <a:fillRect/>
          </a:stretch>
        </p:blipFill>
        <p:spPr>
          <a:xfrm>
            <a:off x="1249680" y="1126490"/>
            <a:ext cx="9037320" cy="34029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3" name="图片 2"/>
          <p:cNvPicPr>
            <a:picLocks noChangeAspect="1"/>
          </p:cNvPicPr>
          <p:nvPr>
            <p:custDataLst>
              <p:tags r:id="rId1"/>
            </p:custDataLst>
          </p:nvPr>
        </p:nvPicPr>
        <p:blipFill>
          <a:blip r:embed="rId2"/>
          <a:stretch>
            <a:fillRect/>
          </a:stretch>
        </p:blipFill>
        <p:spPr>
          <a:xfrm>
            <a:off x="1676400" y="3494405"/>
            <a:ext cx="6326505" cy="2689860"/>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1676400" y="906145"/>
            <a:ext cx="6400800" cy="1930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p:cNvPicPr>
            <a:picLocks noGrp="1" noChangeAspect="1"/>
          </p:cNvPicPr>
          <p:nvPr>
            <p:ph type="pic" sz="quarter" idx="10"/>
          </p:nvPr>
        </p:nvPicPr>
        <p:blipFill>
          <a:blip r:embed="rId1" cstate="email"/>
          <a:srcRect/>
          <a:stretch>
            <a:fillRect/>
          </a:stretch>
        </p:blipFill>
        <p:spPr/>
      </p:pic>
      <p:sp>
        <p:nvSpPr>
          <p:cNvPr id="20" name="任意多边形: 形状 19"/>
          <p:cNvSpPr/>
          <p:nvPr/>
        </p:nvSpPr>
        <p:spPr>
          <a:xfrm>
            <a:off x="1" y="0"/>
            <a:ext cx="12191998" cy="3124200"/>
          </a:xfrm>
          <a:custGeom>
            <a:avLst/>
            <a:gdLst>
              <a:gd name="connsiteX0" fmla="*/ 0 w 12191998"/>
              <a:gd name="connsiteY0" fmla="*/ 0 h 3124200"/>
              <a:gd name="connsiteX1" fmla="*/ 12191998 w 12191998"/>
              <a:gd name="connsiteY1" fmla="*/ 0 h 3124200"/>
              <a:gd name="connsiteX2" fmla="*/ 12191998 w 12191998"/>
              <a:gd name="connsiteY2" fmla="*/ 1896731 h 3124200"/>
              <a:gd name="connsiteX3" fmla="*/ 11917032 w 12191998"/>
              <a:gd name="connsiteY3" fmla="*/ 2053332 h 3124200"/>
              <a:gd name="connsiteX4" fmla="*/ 6096001 w 12191998"/>
              <a:gd name="connsiteY4" fmla="*/ 3124200 h 3124200"/>
              <a:gd name="connsiteX5" fmla="*/ 274968 w 12191998"/>
              <a:gd name="connsiteY5" fmla="*/ 2053332 h 3124200"/>
              <a:gd name="connsiteX6" fmla="*/ 0 w 12191998"/>
              <a:gd name="connsiteY6" fmla="*/ 1896730 h 312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8" h="3124200">
                <a:moveTo>
                  <a:pt x="0" y="0"/>
                </a:moveTo>
                <a:lnTo>
                  <a:pt x="12191998" y="0"/>
                </a:lnTo>
                <a:lnTo>
                  <a:pt x="12191998" y="1896731"/>
                </a:lnTo>
                <a:lnTo>
                  <a:pt x="11917032" y="2053332"/>
                </a:lnTo>
                <a:cubicBezTo>
                  <a:pt x="10655501" y="2699417"/>
                  <a:pt x="8519124" y="3124200"/>
                  <a:pt x="6096001" y="3124200"/>
                </a:cubicBezTo>
                <a:cubicBezTo>
                  <a:pt x="3672876" y="3124200"/>
                  <a:pt x="1536499" y="2699417"/>
                  <a:pt x="274968" y="2053332"/>
                </a:cubicBezTo>
                <a:lnTo>
                  <a:pt x="0" y="1896730"/>
                </a:lnTo>
                <a:close/>
              </a:path>
            </a:pathLst>
          </a:custGeom>
          <a:solidFill>
            <a:schemeClr val="accent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0" y="6465046"/>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11" name="页脚占位符 9"/>
          <p:cNvSpPr txBox="1"/>
          <p:nvPr/>
        </p:nvSpPr>
        <p:spPr>
          <a:xfrm>
            <a:off x="5067299" y="6510630"/>
            <a:ext cx="20574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rPr>
              <a:t>计算机科学与网络工程学院</a:t>
            </a:r>
            <a:endParaRPr lang="zh-CN" altLang="en-US" sz="1200" dirty="0">
              <a:solidFill>
                <a:schemeClr val="bg1"/>
              </a:solidFill>
            </a:endParaRPr>
          </a:p>
        </p:txBody>
      </p:sp>
      <p:pic>
        <p:nvPicPr>
          <p:cNvPr id="5" name="图片 4"/>
          <p:cNvPicPr>
            <a:picLocks noChangeAspect="1"/>
          </p:cNvPicPr>
          <p:nvPr/>
        </p:nvPicPr>
        <p:blipFill>
          <a:blip r:embed="rId2"/>
          <a:stretch>
            <a:fillRect/>
          </a:stretch>
        </p:blipFill>
        <p:spPr>
          <a:xfrm>
            <a:off x="5168774" y="507991"/>
            <a:ext cx="2105133" cy="21051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22"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solidFill>
                  <a:schemeClr val="bg1"/>
                </a:solidFill>
              </a:rPr>
              <a:t>计算机科学与网络工程学院</a:t>
            </a:r>
            <a:endParaRPr lang="zh-CN" altLang="en-US" dirty="0">
              <a:solidFill>
                <a:schemeClr val="bg1"/>
              </a:solidFill>
            </a:endParaRPr>
          </a:p>
        </p:txBody>
      </p:sp>
      <p:sp>
        <p:nvSpPr>
          <p:cNvPr id="3" name="标题 2"/>
          <p:cNvSpPr/>
          <p:nvPr>
            <p:ph type="title"/>
          </p:nvPr>
        </p:nvSpPr>
        <p:spPr/>
        <p:txBody>
          <a:bodyPr/>
          <a:p>
            <a:r>
              <a:rPr lang="zh-CN" altLang="en-US"/>
              <a:t> status</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499110" y="1600835"/>
            <a:ext cx="6249670" cy="2526030"/>
          </a:xfrm>
          <a:prstGeom prst="rect">
            <a:avLst/>
          </a:prstGeom>
        </p:spPr>
      </p:pic>
      <p:sp>
        <p:nvSpPr>
          <p:cNvPr id="5" name="文本框 4"/>
          <p:cNvSpPr txBox="1"/>
          <p:nvPr/>
        </p:nvSpPr>
        <p:spPr>
          <a:xfrm>
            <a:off x="6962140" y="2976880"/>
            <a:ext cx="4391660" cy="1673860"/>
          </a:xfrm>
          <a:prstGeom prst="rect">
            <a:avLst/>
          </a:prstGeom>
          <a:noFill/>
        </p:spPr>
        <p:txBody>
          <a:bodyPr wrap="square" rtlCol="0" anchor="t">
            <a:noAutofit/>
          </a:bodyPr>
          <a:p>
            <a:pPr algn="l"/>
            <a:r>
              <a:rPr lang="zh-CN" altLang="en-US">
                <a:latin typeface="+mn-ea"/>
              </a:rPr>
              <a:t>Designated Verifier Proof (DVP)是 ZKP 的一种特殊类型，增加了指定verifier验证的功能，只有预先授权的verifier才能验证。</a:t>
            </a:r>
            <a:endParaRPr lang="zh-CN" altLang="en-US">
              <a:latin typeface="+mn-ea"/>
            </a:endParaRPr>
          </a:p>
        </p:txBody>
      </p:sp>
      <p:sp>
        <p:nvSpPr>
          <p:cNvPr id="6" name="文本框 5"/>
          <p:cNvSpPr txBox="1"/>
          <p:nvPr/>
        </p:nvSpPr>
        <p:spPr>
          <a:xfrm>
            <a:off x="6962140" y="1751330"/>
            <a:ext cx="4391660" cy="1290955"/>
          </a:xfrm>
          <a:prstGeom prst="rect">
            <a:avLst/>
          </a:prstGeom>
          <a:noFill/>
        </p:spPr>
        <p:txBody>
          <a:bodyPr wrap="square" rtlCol="0" anchor="t">
            <a:noAutofit/>
          </a:bodyPr>
          <a:p>
            <a:pPr algn="l"/>
            <a:r>
              <a:rPr lang="zh-CN" altLang="en-US">
                <a:latin typeface="+mn-ea"/>
              </a:rPr>
              <a:t>ZKP虽然允许保密，但是ZKP不能阻止verifier向其他人泄露prover（记录</a:t>
            </a:r>
            <a:r>
              <a:rPr lang="zh-CN" altLang="en-US">
                <a:latin typeface="+mn-ea"/>
              </a:rPr>
              <a:t>上链）拥有secret。</a:t>
            </a:r>
            <a:endParaRPr lang="zh-CN" altLang="en-US">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3525"/>
            <a:ext cx="10515600" cy="1325563"/>
          </a:xfrm>
        </p:spPr>
        <p:txBody>
          <a:bodyPr/>
          <a:lstStyle/>
          <a:p>
            <a:r>
              <a:rPr lang="en-US" altLang="zh-CN" dirty="0"/>
              <a:t>preliminary</a:t>
            </a:r>
            <a:endParaRPr lang="en-US" altLang="zh-CN" dirty="0"/>
          </a:p>
        </p:txBody>
      </p:sp>
      <p:sp>
        <p:nvSpPr>
          <p:cNvPr id="21" name="矩形 20"/>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22"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solidFill>
                  <a:schemeClr val="bg1"/>
                </a:solidFill>
              </a:rPr>
              <a:t>计算机科学与网络工程学院</a:t>
            </a:r>
            <a:endParaRPr lang="zh-CN" altLang="en-US" dirty="0">
              <a:solidFill>
                <a:schemeClr val="bg1"/>
              </a:solidFill>
            </a:endParaRPr>
          </a:p>
        </p:txBody>
      </p:sp>
      <p:sp>
        <p:nvSpPr>
          <p:cNvPr id="4" name="文本框 3"/>
          <p:cNvSpPr txBox="1"/>
          <p:nvPr/>
        </p:nvSpPr>
        <p:spPr>
          <a:xfrm>
            <a:off x="838200" y="1501775"/>
            <a:ext cx="6096000" cy="368300"/>
          </a:xfrm>
          <a:prstGeom prst="rect">
            <a:avLst/>
          </a:prstGeom>
          <a:noFill/>
        </p:spPr>
        <p:txBody>
          <a:bodyPr wrap="square" rtlCol="0" anchor="t">
            <a:spAutoFit/>
          </a:bodyPr>
          <a:p>
            <a:pPr algn="l"/>
            <a:r>
              <a:rPr lang="zh-CN" altLang="en-US" b="1">
                <a:latin typeface="+mn-ea"/>
              </a:rPr>
              <a:t>Schnorr’s ZKP</a:t>
            </a:r>
            <a:endParaRPr lang="zh-CN" altLang="en-US" b="1">
              <a:latin typeface="+mn-ea"/>
            </a:endParaRPr>
          </a:p>
        </p:txBody>
      </p:sp>
      <p:sp>
        <p:nvSpPr>
          <p:cNvPr id="5" name="文本框 4"/>
          <p:cNvSpPr txBox="1"/>
          <p:nvPr/>
        </p:nvSpPr>
        <p:spPr>
          <a:xfrm>
            <a:off x="873760" y="2419985"/>
            <a:ext cx="6096000" cy="368300"/>
          </a:xfrm>
          <a:prstGeom prst="rect">
            <a:avLst/>
          </a:prstGeom>
          <a:noFill/>
        </p:spPr>
        <p:txBody>
          <a:bodyPr wrap="square" rtlCol="0" anchor="t">
            <a:spAutoFit/>
          </a:bodyPr>
          <a:p>
            <a:pPr algn="l"/>
            <a:r>
              <a:rPr lang="zh-CN" altLang="en-US" b="1">
                <a:latin typeface="+mn-ea"/>
              </a:rPr>
              <a:t>LYUBASHEVSKY’S ZKP</a:t>
            </a:r>
            <a:endParaRPr lang="zh-CN" altLang="en-US" b="1">
              <a:latin typeface="+mn-ea"/>
            </a:endParaRPr>
          </a:p>
        </p:txBody>
      </p:sp>
      <p:sp>
        <p:nvSpPr>
          <p:cNvPr id="6" name="文本框 5"/>
          <p:cNvSpPr txBox="1"/>
          <p:nvPr/>
        </p:nvSpPr>
        <p:spPr>
          <a:xfrm>
            <a:off x="873760" y="3338195"/>
            <a:ext cx="6096000" cy="368300"/>
          </a:xfrm>
          <a:prstGeom prst="rect">
            <a:avLst/>
          </a:prstGeom>
          <a:noFill/>
        </p:spPr>
        <p:txBody>
          <a:bodyPr wrap="square" rtlCol="0" anchor="t">
            <a:spAutoFit/>
          </a:bodyPr>
          <a:p>
            <a:pPr algn="l"/>
            <a:r>
              <a:rPr lang="zh-CN" altLang="en-US" b="1">
                <a:latin typeface="+mn-ea"/>
              </a:rPr>
              <a:t>PEIKERT’S NIZKP SCHEME</a:t>
            </a:r>
            <a:endParaRPr lang="zh-CN" altLang="en-US" b="1">
              <a:latin typeface="+mn-ea"/>
            </a:endParaRPr>
          </a:p>
        </p:txBody>
      </p:sp>
      <p:sp>
        <p:nvSpPr>
          <p:cNvPr id="7" name="文本框 6"/>
          <p:cNvSpPr txBox="1"/>
          <p:nvPr/>
        </p:nvSpPr>
        <p:spPr>
          <a:xfrm>
            <a:off x="873760" y="2891790"/>
            <a:ext cx="8192770" cy="368300"/>
          </a:xfrm>
          <a:prstGeom prst="rect">
            <a:avLst/>
          </a:prstGeom>
          <a:noFill/>
        </p:spPr>
        <p:txBody>
          <a:bodyPr wrap="square" rtlCol="0" anchor="t">
            <a:spAutoFit/>
          </a:bodyPr>
          <a:p>
            <a:pPr algn="l"/>
            <a:r>
              <a:rPr lang="zh-CN" altLang="en-US">
                <a:latin typeface="+mn-ea"/>
              </a:rPr>
              <a:t>yubashevsky基于最短非零向量问题提出了一种抗量子ZKP方案。</a:t>
            </a:r>
            <a:endParaRPr lang="zh-CN" altLang="en-US">
              <a:latin typeface="+mn-ea"/>
            </a:endParaRPr>
          </a:p>
        </p:txBody>
      </p:sp>
      <p:sp>
        <p:nvSpPr>
          <p:cNvPr id="8" name="文本框 7"/>
          <p:cNvSpPr txBox="1"/>
          <p:nvPr/>
        </p:nvSpPr>
        <p:spPr>
          <a:xfrm>
            <a:off x="962660" y="3769995"/>
            <a:ext cx="3306445" cy="368300"/>
          </a:xfrm>
          <a:prstGeom prst="rect">
            <a:avLst/>
          </a:prstGeom>
          <a:noFill/>
        </p:spPr>
        <p:txBody>
          <a:bodyPr wrap="none" rtlCol="0">
            <a:spAutoFit/>
          </a:bodyPr>
          <a:p>
            <a:pPr algn="l"/>
            <a:r>
              <a:rPr lang="zh-CN" altLang="en-US">
                <a:latin typeface="+mn-ea"/>
              </a:rPr>
              <a:t>n-dimensional lattice</a:t>
            </a:r>
            <a:r>
              <a:rPr lang="en-US" altLang="zh-CN">
                <a:latin typeface="+mn-ea"/>
              </a:rPr>
              <a:t> </a:t>
            </a:r>
            <a:r>
              <a:rPr lang="zh-CN" altLang="en-US">
                <a:latin typeface="+mn-ea"/>
              </a:rPr>
              <a:t>产生</a:t>
            </a:r>
            <a:r>
              <a:rPr lang="zh-CN" altLang="en-US">
                <a:latin typeface="+mn-ea"/>
              </a:rPr>
              <a:t>向量</a:t>
            </a:r>
            <a:endParaRPr lang="zh-CN" altLang="en-US">
              <a:latin typeface="+mn-ea"/>
            </a:endParaRPr>
          </a:p>
        </p:txBody>
      </p:sp>
      <p:sp>
        <p:nvSpPr>
          <p:cNvPr id="9" name="文本框 8"/>
          <p:cNvSpPr txBox="1"/>
          <p:nvPr/>
        </p:nvSpPr>
        <p:spPr>
          <a:xfrm>
            <a:off x="873760" y="1995170"/>
            <a:ext cx="4064000" cy="368300"/>
          </a:xfrm>
          <a:prstGeom prst="rect">
            <a:avLst/>
          </a:prstGeom>
          <a:noFill/>
        </p:spPr>
        <p:txBody>
          <a:bodyPr wrap="square" rtlCol="0">
            <a:spAutoFit/>
          </a:bodyPr>
          <a:p>
            <a:pPr algn="l"/>
            <a:r>
              <a:rPr lang="zh-CN" altLang="en-US">
                <a:latin typeface="+mn-ea"/>
              </a:rPr>
              <a:t>经典的</a:t>
            </a:r>
            <a:r>
              <a:rPr lang="en-US" altLang="zh-CN">
                <a:latin typeface="+mn-ea"/>
              </a:rPr>
              <a:t>ZKP</a:t>
            </a:r>
            <a:r>
              <a:rPr lang="zh-CN" altLang="en-US">
                <a:latin typeface="+mn-ea"/>
              </a:rPr>
              <a:t>方案</a:t>
            </a:r>
            <a:endParaRPr lang="zh-CN" altLang="en-US">
              <a:latin typeface="+mn-ea"/>
            </a:endParaRPr>
          </a:p>
        </p:txBody>
      </p:sp>
      <p:sp>
        <p:nvSpPr>
          <p:cNvPr id="11" name="文本框 10"/>
          <p:cNvSpPr txBox="1"/>
          <p:nvPr/>
        </p:nvSpPr>
        <p:spPr>
          <a:xfrm>
            <a:off x="873760" y="4201795"/>
            <a:ext cx="6096000" cy="368300"/>
          </a:xfrm>
          <a:prstGeom prst="rect">
            <a:avLst/>
          </a:prstGeom>
          <a:noFill/>
        </p:spPr>
        <p:txBody>
          <a:bodyPr wrap="square" rtlCol="0" anchor="t">
            <a:spAutoFit/>
          </a:bodyPr>
          <a:p>
            <a:pPr algn="l"/>
            <a:r>
              <a:rPr lang="zh-CN" altLang="en-US" b="1">
                <a:latin typeface="+mn-ea"/>
              </a:rPr>
              <a:t>CHAMELEON HASH FUNCTION</a:t>
            </a:r>
            <a:endParaRPr lang="zh-CN" altLang="en-US" b="1">
              <a:latin typeface="+mn-ea"/>
            </a:endParaRPr>
          </a:p>
        </p:txBody>
      </p:sp>
      <p:sp>
        <p:nvSpPr>
          <p:cNvPr id="12" name="文本框 11"/>
          <p:cNvSpPr txBox="1"/>
          <p:nvPr/>
        </p:nvSpPr>
        <p:spPr>
          <a:xfrm>
            <a:off x="962660" y="4648835"/>
            <a:ext cx="10660380" cy="645160"/>
          </a:xfrm>
          <a:prstGeom prst="rect">
            <a:avLst/>
          </a:prstGeom>
          <a:noFill/>
        </p:spPr>
        <p:txBody>
          <a:bodyPr wrap="square" rtlCol="0" anchor="t">
            <a:spAutoFit/>
          </a:bodyPr>
          <a:p>
            <a:pPr algn="l"/>
            <a:r>
              <a:rPr lang="zh-CN" altLang="en-US">
                <a:latin typeface="+mn-ea"/>
              </a:rPr>
              <a:t>哈希函数通常是抗冲突的，很难找到具有相同哈希值的不同输入。在CH中，可以使用trapdoor 密钥发现碰撞，但是没有trapdoor ，CH仍然是抗碰撞的。</a:t>
            </a:r>
            <a:endParaRPr lang="zh-CN" altLang="en-US">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3525"/>
            <a:ext cx="10515600" cy="1325563"/>
          </a:xfrm>
        </p:spPr>
        <p:txBody>
          <a:bodyPr/>
          <a:lstStyle/>
          <a:p>
            <a:r>
              <a:rPr lang="en-US" altLang="zh-CN" dirty="0"/>
              <a:t>Method</a:t>
            </a:r>
            <a:endParaRPr lang="en-US" altLang="zh-CN" dirty="0"/>
          </a:p>
        </p:txBody>
      </p:sp>
      <p:sp>
        <p:nvSpPr>
          <p:cNvPr id="21" name="矩形 20"/>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22"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solidFill>
                  <a:schemeClr val="bg1"/>
                </a:solidFill>
              </a:rPr>
              <a:t>计算机科学与网络工程学院</a:t>
            </a:r>
            <a:endParaRPr lang="zh-CN" altLang="en-US" dirty="0">
              <a:solidFill>
                <a:schemeClr val="bg1"/>
              </a:solidFill>
            </a:endParaRPr>
          </a:p>
        </p:txBody>
      </p:sp>
      <p:sp>
        <p:nvSpPr>
          <p:cNvPr id="3" name="文本框 2"/>
          <p:cNvSpPr txBox="1"/>
          <p:nvPr/>
        </p:nvSpPr>
        <p:spPr>
          <a:xfrm>
            <a:off x="838200" y="1372870"/>
            <a:ext cx="9820275" cy="2705735"/>
          </a:xfrm>
          <a:prstGeom prst="rect">
            <a:avLst/>
          </a:prstGeom>
          <a:noFill/>
        </p:spPr>
        <p:txBody>
          <a:bodyPr wrap="square" rtlCol="0" anchor="t">
            <a:noAutofit/>
          </a:bodyPr>
          <a:p>
            <a:r>
              <a:rPr lang="zh-CN" altLang="en-US">
                <a:latin typeface="+mn-ea"/>
              </a:rPr>
              <a:t>首先，Peikert 的 NIZKP</a:t>
            </a:r>
            <a:r>
              <a:rPr lang="en-US" altLang="zh-CN">
                <a:latin typeface="+mn-ea"/>
              </a:rPr>
              <a:t>+</a:t>
            </a:r>
            <a:r>
              <a:rPr lang="zh-CN" altLang="en-US">
                <a:latin typeface="+mn-ea"/>
              </a:rPr>
              <a:t>Lyubashevsky 的 QRZKP</a:t>
            </a:r>
            <a:r>
              <a:rPr lang="en-US" altLang="zh-CN">
                <a:latin typeface="+mn-ea"/>
              </a:rPr>
              <a:t>+</a:t>
            </a:r>
            <a:r>
              <a:rPr lang="zh-CN" altLang="en-US">
                <a:latin typeface="+mn-ea"/>
              </a:rPr>
              <a:t>安全签名方案</a:t>
            </a:r>
            <a:r>
              <a:rPr lang="en-US" altLang="zh-CN">
                <a:latin typeface="+mn-ea"/>
              </a:rPr>
              <a:t>-</a:t>
            </a:r>
            <a:r>
              <a:rPr lang="zh-CN" altLang="en-US">
                <a:latin typeface="+mn-ea"/>
              </a:rPr>
              <a:t>》</a:t>
            </a:r>
            <a:r>
              <a:rPr lang="en-US" altLang="zh-CN">
                <a:latin typeface="+mn-ea"/>
              </a:rPr>
              <a:t>proof from P</a:t>
            </a:r>
            <a:endParaRPr lang="en-US" altLang="zh-CN">
              <a:latin typeface="+mn-ea"/>
            </a:endParaRPr>
          </a:p>
          <a:p>
            <a:endParaRPr lang="en-US" altLang="zh-CN">
              <a:latin typeface="+mn-ea"/>
            </a:endParaRPr>
          </a:p>
          <a:p>
            <a:r>
              <a:rPr lang="zh-CN" altLang="en-US" b="1">
                <a:latin typeface="+mn-ea"/>
                <a:sym typeface="+mn-ea"/>
              </a:rPr>
              <a:t>CHAMELEON HASH FUNCTION</a:t>
            </a:r>
            <a:r>
              <a:rPr lang="en-US" altLang="zh-CN" b="1">
                <a:latin typeface="+mn-ea"/>
                <a:sym typeface="+mn-ea"/>
              </a:rPr>
              <a:t> forge proof</a:t>
            </a:r>
            <a:endParaRPr lang="en-US" altLang="zh-CN" b="1">
              <a:latin typeface="+mn-ea"/>
              <a:sym typeface="+mn-ea"/>
            </a:endParaRPr>
          </a:p>
          <a:p>
            <a:endParaRPr lang="en-US" altLang="zh-CN" b="1">
              <a:latin typeface="+mn-ea"/>
              <a:sym typeface="+mn-ea"/>
            </a:endParaRPr>
          </a:p>
          <a:p>
            <a:r>
              <a:rPr lang="en-US" altLang="zh-CN" b="1">
                <a:latin typeface="+mn-ea"/>
                <a:sym typeface="+mn-ea"/>
              </a:rPr>
              <a:t>=</a:t>
            </a:r>
            <a:r>
              <a:rPr lang="zh-CN" altLang="en-US" b="1">
                <a:latin typeface="+mn-ea"/>
                <a:sym typeface="+mn-ea"/>
              </a:rPr>
              <a:t>》BDVP</a:t>
            </a:r>
            <a:endParaRPr lang="zh-CN" altLang="en-US" b="1">
              <a:latin typeface="+mn-ea"/>
              <a:sym typeface="+mn-ea"/>
            </a:endParaRPr>
          </a:p>
          <a:p>
            <a:endParaRPr lang="zh-CN" altLang="en-US" b="1">
              <a:latin typeface="+mn-ea"/>
              <a:sym typeface="+mn-ea"/>
            </a:endParaRPr>
          </a:p>
          <a:p>
            <a:r>
              <a:rPr lang="en-US" altLang="zh-CN" b="1">
                <a:latin typeface="+mn-ea"/>
                <a:sym typeface="+mn-ea"/>
              </a:rPr>
              <a:t>1.</a:t>
            </a:r>
            <a:r>
              <a:rPr lang="zh-CN" altLang="en-US" b="1">
                <a:latin typeface="+mn-ea"/>
                <a:sym typeface="+mn-ea"/>
              </a:rPr>
              <a:t>加入签名</a:t>
            </a:r>
            <a:endParaRPr lang="zh-CN" altLang="en-US" b="1">
              <a:latin typeface="+mn-ea"/>
              <a:sym typeface="+mn-ea"/>
            </a:endParaRPr>
          </a:p>
          <a:p>
            <a:r>
              <a:rPr lang="en-US" altLang="zh-CN" b="1">
                <a:latin typeface="+mn-ea"/>
                <a:sym typeface="+mn-ea"/>
              </a:rPr>
              <a:t>2.</a:t>
            </a:r>
            <a:r>
              <a:rPr lang="zh-CN" altLang="en-US" b="1">
                <a:latin typeface="+mn-ea"/>
                <a:sym typeface="+mn-ea"/>
              </a:rPr>
              <a:t>加入可伪造</a:t>
            </a:r>
            <a:endParaRPr lang="zh-CN" altLang="en-US" b="1">
              <a:latin typeface="+mn-ea"/>
              <a:sym typeface="+mn-ea"/>
            </a:endParaRPr>
          </a:p>
          <a:p>
            <a:endParaRPr lang="zh-CN" altLang="en-US" b="1">
              <a:latin typeface="+mn-ea"/>
              <a:sym typeface="+mn-ea"/>
            </a:endParaRPr>
          </a:p>
          <a:p>
            <a:endParaRPr lang="zh-CN" altLang="en-US" b="1">
              <a:latin typeface="+mn-ea"/>
            </a:endParaRPr>
          </a:p>
          <a:p>
            <a:endParaRPr lang="en-US" altLang="zh-CN">
              <a:latin typeface="+mn-ea"/>
            </a:endParaRPr>
          </a:p>
          <a:p>
            <a:endParaRPr lang="en-US" altLang="zh-CN">
              <a:latin typeface="+mn-ea"/>
            </a:endParaRPr>
          </a:p>
        </p:txBody>
      </p:sp>
      <p:pic>
        <p:nvPicPr>
          <p:cNvPr id="4" name="图片 3"/>
          <p:cNvPicPr>
            <a:picLocks noChangeAspect="1"/>
          </p:cNvPicPr>
          <p:nvPr>
            <p:custDataLst>
              <p:tags r:id="rId1"/>
            </p:custDataLst>
          </p:nvPr>
        </p:nvPicPr>
        <p:blipFill>
          <a:blip r:embed="rId2"/>
          <a:stretch>
            <a:fillRect/>
          </a:stretch>
        </p:blipFill>
        <p:spPr>
          <a:xfrm>
            <a:off x="5545455" y="2587625"/>
            <a:ext cx="3949700" cy="3327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quantum compute</a:t>
            </a:r>
            <a:endParaRPr lang="zh-CN" altLang="en-US" dirty="0"/>
          </a:p>
        </p:txBody>
      </p:sp>
      <p:sp>
        <p:nvSpPr>
          <p:cNvPr id="6" name="矩形 5"/>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7"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solidFill>
                  <a:schemeClr val="bg1"/>
                </a:solidFill>
              </a:rPr>
              <a:t>计算机科学与网络工程学院</a:t>
            </a:r>
            <a:endParaRPr lang="zh-CN" altLang="en-US" dirty="0">
              <a:solidFill>
                <a:schemeClr val="bg1"/>
              </a:solidFill>
            </a:endParaRPr>
          </a:p>
        </p:txBody>
      </p:sp>
      <p:sp>
        <p:nvSpPr>
          <p:cNvPr id="3" name="文本框 2"/>
          <p:cNvSpPr txBox="1"/>
          <p:nvPr/>
        </p:nvSpPr>
        <p:spPr>
          <a:xfrm>
            <a:off x="838200" y="1529080"/>
            <a:ext cx="9944100" cy="1476375"/>
          </a:xfrm>
          <a:prstGeom prst="rect">
            <a:avLst/>
          </a:prstGeom>
          <a:noFill/>
        </p:spPr>
        <p:txBody>
          <a:bodyPr wrap="square" rtlCol="0" anchor="t">
            <a:spAutoFit/>
          </a:bodyPr>
          <a:p>
            <a:pPr algn="l"/>
            <a:r>
              <a:rPr lang="zh-CN" altLang="en-US">
                <a:latin typeface="+mn-ea"/>
              </a:rPr>
              <a:t>Integer factorization problem, discrete logarithm problem, and many other computationally hard problems can be solved with quantum computers by Shor’s algorithm</a:t>
            </a:r>
            <a:endParaRPr lang="zh-CN" altLang="en-US">
              <a:latin typeface="+mn-ea"/>
            </a:endParaRPr>
          </a:p>
          <a:p>
            <a:pPr algn="l"/>
            <a:endParaRPr lang="zh-CN" altLang="en-US">
              <a:latin typeface="+mn-ea"/>
            </a:endParaRPr>
          </a:p>
          <a:p>
            <a:pPr algn="l"/>
            <a:r>
              <a:rPr lang="zh-CN" altLang="en-US">
                <a:latin typeface="+mn-ea"/>
              </a:rPr>
              <a:t>通过改进基于Module-SIS的Lyubashevsky，based on lattice problems使其具有</a:t>
            </a:r>
            <a:r>
              <a:rPr lang="zh-CN" altLang="en-US">
                <a:latin typeface="+mn-ea"/>
              </a:rPr>
              <a:t>抗量子性。</a:t>
            </a:r>
            <a:endParaRPr lang="zh-CN" altLang="en-US">
              <a:latin typeface="+mn-ea"/>
            </a:endParaRPr>
          </a:p>
          <a:p>
            <a:pPr algn="l"/>
            <a:r>
              <a:rPr lang="en-US" altLang="zh-CN">
                <a:latin typeface="+mn-ea"/>
              </a:rPr>
              <a:t>=</a:t>
            </a:r>
            <a:r>
              <a:rPr lang="zh-CN" altLang="en-US">
                <a:latin typeface="+mn-ea"/>
              </a:rPr>
              <a:t>》NIQR-BDVP</a:t>
            </a:r>
            <a:endParaRPr lang="zh-CN" altLang="en-US">
              <a:latin typeface="+mn-ea"/>
            </a:endParaRPr>
          </a:p>
        </p:txBody>
      </p:sp>
      <p:pic>
        <p:nvPicPr>
          <p:cNvPr id="4" name="图片 3"/>
          <p:cNvPicPr>
            <a:picLocks noChangeAspect="1"/>
          </p:cNvPicPr>
          <p:nvPr/>
        </p:nvPicPr>
        <p:blipFill>
          <a:blip r:embed="rId1"/>
          <a:stretch>
            <a:fillRect/>
          </a:stretch>
        </p:blipFill>
        <p:spPr>
          <a:xfrm>
            <a:off x="7190105" y="683895"/>
            <a:ext cx="3592195" cy="5207000"/>
          </a:xfrm>
          <a:prstGeom prst="rect">
            <a:avLst/>
          </a:prstGeom>
        </p:spPr>
      </p:pic>
      <p:sp>
        <p:nvSpPr>
          <p:cNvPr id="8" name="文本框 7"/>
          <p:cNvSpPr txBox="1"/>
          <p:nvPr/>
        </p:nvSpPr>
        <p:spPr>
          <a:xfrm>
            <a:off x="827405" y="3429000"/>
            <a:ext cx="6096000" cy="922020"/>
          </a:xfrm>
          <a:prstGeom prst="rect">
            <a:avLst/>
          </a:prstGeom>
          <a:noFill/>
        </p:spPr>
        <p:txBody>
          <a:bodyPr wrap="square" rtlCol="0" anchor="t">
            <a:spAutoFit/>
          </a:bodyPr>
          <a:p>
            <a:pPr algn="l"/>
            <a:r>
              <a:rPr lang="en-US" altLang="zh-CN">
                <a:latin typeface="+mn-ea"/>
              </a:rPr>
              <a:t>idea</a:t>
            </a:r>
            <a:r>
              <a:rPr lang="zh-CN" altLang="en-US">
                <a:latin typeface="+mn-ea"/>
              </a:rPr>
              <a:t>：此处可以通过学习其他文章如何使原本的密码学变得可以抗量子密码，通过目前现存的密码学算法改进为抗量子密码算法，从而为第一个创新点。</a:t>
            </a:r>
            <a:endParaRPr lang="zh-CN" altLang="en-US">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矩形 89"/>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91"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solidFill>
                  <a:schemeClr val="bg1"/>
                </a:solidFill>
              </a:rPr>
              <a:t>计算机科学与网络工程学院</a:t>
            </a:r>
            <a:endParaRPr lang="zh-CN" altLang="en-US" dirty="0">
              <a:solidFill>
                <a:schemeClr val="bg1"/>
              </a:solidFill>
            </a:endParaRPr>
          </a:p>
        </p:txBody>
      </p:sp>
      <p:pic>
        <p:nvPicPr>
          <p:cNvPr id="2" name="图片 1"/>
          <p:cNvPicPr>
            <a:picLocks noChangeAspect="1"/>
          </p:cNvPicPr>
          <p:nvPr>
            <p:custDataLst>
              <p:tags r:id="rId1"/>
            </p:custDataLst>
          </p:nvPr>
        </p:nvPicPr>
        <p:blipFill>
          <a:blip r:embed="rId2"/>
          <a:stretch>
            <a:fillRect/>
          </a:stretch>
        </p:blipFill>
        <p:spPr>
          <a:xfrm>
            <a:off x="906145" y="548005"/>
            <a:ext cx="4271010" cy="2453640"/>
          </a:xfrm>
          <a:prstGeom prst="rect">
            <a:avLst/>
          </a:prstGeom>
        </p:spPr>
      </p:pic>
      <p:pic>
        <p:nvPicPr>
          <p:cNvPr id="3" name="图片 2"/>
          <p:cNvPicPr>
            <a:picLocks noChangeAspect="1"/>
          </p:cNvPicPr>
          <p:nvPr>
            <p:custDataLst>
              <p:tags r:id="rId3"/>
            </p:custDataLst>
          </p:nvPr>
        </p:nvPicPr>
        <p:blipFill>
          <a:blip r:embed="rId4"/>
          <a:stretch>
            <a:fillRect/>
          </a:stretch>
        </p:blipFill>
        <p:spPr>
          <a:xfrm>
            <a:off x="581025" y="3335655"/>
            <a:ext cx="5635625" cy="2522220"/>
          </a:xfrm>
          <a:prstGeom prst="rect">
            <a:avLst/>
          </a:prstGeom>
        </p:spPr>
      </p:pic>
      <p:pic>
        <p:nvPicPr>
          <p:cNvPr id="4" name="图片 3"/>
          <p:cNvPicPr>
            <a:picLocks noChangeAspect="1"/>
          </p:cNvPicPr>
          <p:nvPr>
            <p:custDataLst>
              <p:tags r:id="rId5"/>
            </p:custDataLst>
          </p:nvPr>
        </p:nvPicPr>
        <p:blipFill>
          <a:blip r:embed="rId6"/>
          <a:stretch>
            <a:fillRect/>
          </a:stretch>
        </p:blipFill>
        <p:spPr>
          <a:xfrm>
            <a:off x="5871210" y="1828165"/>
            <a:ext cx="5731510" cy="2679700"/>
          </a:xfrm>
          <a:prstGeom prst="rect">
            <a:avLst/>
          </a:prstGeom>
        </p:spPr>
      </p:pic>
      <p:sp>
        <p:nvSpPr>
          <p:cNvPr id="5" name="文本框 4"/>
          <p:cNvSpPr txBox="1"/>
          <p:nvPr/>
        </p:nvSpPr>
        <p:spPr>
          <a:xfrm>
            <a:off x="6216650" y="4942840"/>
            <a:ext cx="5424170" cy="236220"/>
          </a:xfrm>
          <a:prstGeom prst="rect">
            <a:avLst/>
          </a:prstGeom>
          <a:noFill/>
        </p:spPr>
        <p:txBody>
          <a:bodyPr wrap="square" rtlCol="0" anchor="t">
            <a:noAutofit/>
          </a:bodyPr>
          <a:p>
            <a:pPr algn="l"/>
            <a:r>
              <a:rPr lang="zh-CN" altLang="en-US">
                <a:latin typeface="+mn-ea"/>
              </a:rPr>
              <a:t>e=Hash(a),通过这个方法将交互式过程变为非交互式过程。</a:t>
            </a:r>
            <a:endParaRPr lang="zh-CN" altLang="en-US">
              <a:latin typeface="+mn-ea"/>
            </a:endParaRPr>
          </a:p>
        </p:txBody>
      </p:sp>
      <p:pic>
        <p:nvPicPr>
          <p:cNvPr id="6" name="图片 5"/>
          <p:cNvPicPr>
            <a:picLocks noChangeAspect="1"/>
          </p:cNvPicPr>
          <p:nvPr/>
        </p:nvPicPr>
        <p:blipFill>
          <a:blip r:embed="rId7"/>
          <a:stretch>
            <a:fillRect/>
          </a:stretch>
        </p:blipFill>
        <p:spPr>
          <a:xfrm>
            <a:off x="2225675" y="1828165"/>
            <a:ext cx="7245350" cy="292735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4357370" y="2587625"/>
            <a:ext cx="7105650" cy="3181350"/>
          </a:xfrm>
          <a:prstGeom prst="rect">
            <a:avLst/>
          </a:prstGeom>
        </p:spPr>
      </p:pic>
      <p:sp>
        <p:nvSpPr>
          <p:cNvPr id="6" name="矩形 5"/>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7"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solidFill>
                  <a:schemeClr val="bg1"/>
                </a:solidFill>
              </a:rPr>
              <a:t>计算机科学与网络工程学院</a:t>
            </a:r>
            <a:endParaRPr lang="zh-CN" altLang="en-US" dirty="0">
              <a:solidFill>
                <a:schemeClr val="bg1"/>
              </a:solidFill>
            </a:endParaRPr>
          </a:p>
        </p:txBody>
      </p:sp>
      <p:sp>
        <p:nvSpPr>
          <p:cNvPr id="3" name="标题 2"/>
          <p:cNvSpPr/>
          <p:nvPr>
            <p:ph type="title"/>
          </p:nvPr>
        </p:nvSpPr>
        <p:spPr/>
        <p:txBody>
          <a:bodyPr/>
          <a:p>
            <a:r>
              <a:rPr lang="en-US" altLang="zh-CN"/>
              <a:t>zcash</a:t>
            </a:r>
            <a:endParaRPr lang="en-US" altLang="zh-CN"/>
          </a:p>
        </p:txBody>
      </p:sp>
      <p:sp>
        <p:nvSpPr>
          <p:cNvPr id="4" name="文本框 3"/>
          <p:cNvSpPr txBox="1"/>
          <p:nvPr/>
        </p:nvSpPr>
        <p:spPr>
          <a:xfrm>
            <a:off x="907415" y="1517015"/>
            <a:ext cx="10219055" cy="645160"/>
          </a:xfrm>
          <a:prstGeom prst="rect">
            <a:avLst/>
          </a:prstGeom>
          <a:noFill/>
        </p:spPr>
        <p:txBody>
          <a:bodyPr wrap="square" rtlCol="0" anchor="t">
            <a:spAutoFit/>
          </a:bodyPr>
          <a:p>
            <a:r>
              <a:rPr lang="zh-CN" altLang="en-US">
                <a:latin typeface="+mn-ea"/>
              </a:rPr>
              <a:t>设计一个定额硬币，设计一个私钥ask（控制账户地址），通过私钥计算公钥apk。给公钥添加随机数r（面值），将其连起来计算hash形成生成号cm（代表了该硬币）。</a:t>
            </a:r>
            <a:endParaRPr lang="zh-CN" altLang="en-US">
              <a:latin typeface="+mn-ea"/>
            </a:endParaRPr>
          </a:p>
        </p:txBody>
      </p:sp>
      <p:pic>
        <p:nvPicPr>
          <p:cNvPr id="5" name="图片 4"/>
          <p:cNvPicPr>
            <a:picLocks noChangeAspect="1"/>
          </p:cNvPicPr>
          <p:nvPr/>
        </p:nvPicPr>
        <p:blipFill>
          <a:blip r:embed="rId2"/>
          <a:stretch>
            <a:fillRect/>
          </a:stretch>
        </p:blipFill>
        <p:spPr>
          <a:xfrm>
            <a:off x="304165" y="2162175"/>
            <a:ext cx="7207250" cy="3606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零知识证明智能合约开发</a:t>
            </a:r>
            <a:endParaRPr lang="zh-CN" altLang="en-US" dirty="0"/>
          </a:p>
        </p:txBody>
      </p:sp>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sp>
        <p:nvSpPr>
          <p:cNvPr id="6" name="页脚占位符 9"/>
          <p:cNvSpPr txBox="1"/>
          <p:nvPr/>
        </p:nvSpPr>
        <p:spPr>
          <a:xfrm>
            <a:off x="4038600" y="6467546"/>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rPr>
              <a:t>计算机科学与网络工程学院</a:t>
            </a:r>
            <a:endParaRPr lang="zh-CN" altLang="en-US" dirty="0">
              <a:solidFill>
                <a:schemeClr val="bg1"/>
              </a:solidFill>
            </a:endParaRPr>
          </a:p>
        </p:txBody>
      </p:sp>
      <p:pic>
        <p:nvPicPr>
          <p:cNvPr id="3" name="图片 2"/>
          <p:cNvPicPr>
            <a:picLocks noChangeAspect="1"/>
          </p:cNvPicPr>
          <p:nvPr>
            <p:custDataLst>
              <p:tags r:id="rId1"/>
            </p:custDataLst>
          </p:nvPr>
        </p:nvPicPr>
        <p:blipFill>
          <a:blip r:embed="rId2"/>
          <a:stretch>
            <a:fillRect/>
          </a:stretch>
        </p:blipFill>
        <p:spPr>
          <a:xfrm>
            <a:off x="976630" y="1571625"/>
            <a:ext cx="8460105" cy="3989070"/>
          </a:xfrm>
          <a:prstGeom prst="rect">
            <a:avLst/>
          </a:prstGeom>
        </p:spPr>
      </p:pic>
      <p:sp>
        <p:nvSpPr>
          <p:cNvPr id="7" name="文本框 6"/>
          <p:cNvSpPr txBox="1"/>
          <p:nvPr/>
        </p:nvSpPr>
        <p:spPr>
          <a:xfrm>
            <a:off x="9880600" y="1941830"/>
            <a:ext cx="1097280" cy="368300"/>
          </a:xfrm>
          <a:prstGeom prst="rect">
            <a:avLst/>
          </a:prstGeom>
          <a:noFill/>
        </p:spPr>
        <p:txBody>
          <a:bodyPr wrap="none" rtlCol="0">
            <a:spAutoFit/>
          </a:bodyPr>
          <a:p>
            <a:pPr algn="l"/>
            <a:r>
              <a:rPr lang="zh-CN" altLang="en-US">
                <a:latin typeface="+mn-ea"/>
              </a:rPr>
              <a:t>隐私问题</a:t>
            </a:r>
            <a:endParaRPr lang="zh-CN" altLang="en-US">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6459261"/>
            <a:ext cx="12192000" cy="392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latin typeface="+mj-ea"/>
              <a:ea typeface="+mj-ea"/>
            </a:endParaRPr>
          </a:p>
        </p:txBody>
      </p:sp>
      <p:pic>
        <p:nvPicPr>
          <p:cNvPr id="2" name="图片 1"/>
          <p:cNvPicPr>
            <a:picLocks noChangeAspect="1"/>
          </p:cNvPicPr>
          <p:nvPr>
            <p:custDataLst>
              <p:tags r:id="rId1"/>
            </p:custDataLst>
          </p:nvPr>
        </p:nvPicPr>
        <p:blipFill>
          <a:blip r:embed="rId2"/>
          <a:stretch>
            <a:fillRect/>
          </a:stretch>
        </p:blipFill>
        <p:spPr>
          <a:xfrm>
            <a:off x="1181735" y="410210"/>
            <a:ext cx="5989955" cy="205359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1245870" y="2621280"/>
            <a:ext cx="5925185" cy="204343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1407160" y="4801235"/>
            <a:ext cx="4606925" cy="165798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 name="commondata" val="eyJoZGlkIjoiOTIxNTdlY2U4MTA0YTg0ODYwYjFiNWY5YzEyNDE5ODY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学校模板">
      <a:dk1>
        <a:srgbClr val="000000"/>
      </a:dk1>
      <a:lt1>
        <a:srgbClr val="FFFFFF"/>
      </a:lt1>
      <a:dk2>
        <a:srgbClr val="768395"/>
      </a:dk2>
      <a:lt2>
        <a:srgbClr val="F0F0F0"/>
      </a:lt2>
      <a:accent1>
        <a:srgbClr val="2D5C3C"/>
      </a:accent1>
      <a:accent2>
        <a:srgbClr val="72E897"/>
      </a:accent2>
      <a:accent3>
        <a:srgbClr val="DC2A4D"/>
      </a:accent3>
      <a:accent4>
        <a:srgbClr val="87AA7E"/>
      </a:accent4>
      <a:accent5>
        <a:srgbClr val="55585A"/>
      </a:accent5>
      <a:accent6>
        <a:srgbClr val="9D9FA0"/>
      </a:accent6>
      <a:hlink>
        <a:srgbClr val="4472C4"/>
      </a:hlink>
      <a:folHlink>
        <a:srgbClr val="BFBFBF"/>
      </a:folHlink>
    </a:clrScheme>
    <a:fontScheme name="主题字体">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400" b="1">
            <a:latin typeface="+mj-ea"/>
            <a:ea typeface="+mj-ea"/>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a:latin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1429</Words>
  <Application>WPS 演示</Application>
  <PresentationFormat>宽屏</PresentationFormat>
  <Paragraphs>99</Paragraphs>
  <Slides>14</Slides>
  <Notes>28</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14</vt:i4>
      </vt:variant>
    </vt:vector>
  </HeadingPairs>
  <TitlesOfParts>
    <vt:vector size="28" baseType="lpstr">
      <vt:lpstr>Arial</vt:lpstr>
      <vt:lpstr>宋体</vt:lpstr>
      <vt:lpstr>Wingdings</vt:lpstr>
      <vt:lpstr>微软雅黑</vt:lpstr>
      <vt:lpstr>DY9+ZITCRC-9</vt:lpstr>
      <vt:lpstr>Segoe Print</vt:lpstr>
      <vt:lpstr>DY152+ZITCRS-152</vt:lpstr>
      <vt:lpstr>Arial Unicode MS</vt:lpstr>
      <vt:lpstr>Arial Black</vt:lpstr>
      <vt:lpstr>微软雅黑 Light</vt:lpstr>
      <vt:lpstr>等线</vt:lpstr>
      <vt:lpstr>Office 主题​​</vt:lpstr>
      <vt:lpstr>1_OfficePLUS</vt:lpstr>
      <vt:lpstr>2_OfficePLUS</vt:lpstr>
      <vt:lpstr>PowerPoint 演示文稿</vt:lpstr>
      <vt:lpstr> status</vt:lpstr>
      <vt:lpstr>preliminary</vt:lpstr>
      <vt:lpstr>Method</vt:lpstr>
      <vt:lpstr>quantum compute</vt:lpstr>
      <vt:lpstr>PowerPoint 演示文稿</vt:lpstr>
      <vt:lpstr>zcash</vt:lpstr>
      <vt:lpstr>零知识证明智能合约开发</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#我给母校送模板#</dc:title>
  <dc:creator>伽叶</dc:creator>
  <cp:keywords>51PPT模板网</cp:keywords>
  <cp:lastModifiedBy>尹</cp:lastModifiedBy>
  <cp:revision>1759</cp:revision>
  <dcterms:created xsi:type="dcterms:W3CDTF">2019-01-22T10:15:00Z</dcterms:created>
  <dcterms:modified xsi:type="dcterms:W3CDTF">2024-02-27T03:12:32Z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2019-04-12T04:26:40.6120240Z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ebf9600e-49ea-4fb1-8ca5-53e769ea59df</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CAF23C8BE9804EF4AF290C8A4595EFF0_12</vt:lpwstr>
  </property>
  <property fmtid="{D5CDD505-2E9C-101B-9397-08002B2CF9AE}" pid="12" name="KSOProductBuildVer">
    <vt:lpwstr>2052-12.1.0.16250</vt:lpwstr>
  </property>
</Properties>
</file>