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86" r:id="rId4"/>
    <p:sldId id="302" r:id="rId6"/>
    <p:sldId id="303" r:id="rId7"/>
    <p:sldId id="305" r:id="rId8"/>
    <p:sldId id="304" r:id="rId9"/>
    <p:sldId id="306" r:id="rId10"/>
    <p:sldId id="307" r:id="rId11"/>
  </p:sldIdLst>
  <p:sldSz cx="12192000" cy="6858000"/>
  <p:notesSz cx="6858000" cy="9144000"/>
  <p:embeddedFontLst>
    <p:embeddedFont>
      <p:font typeface="文泉驿等宽微米黑" panose="020B0606030804020204" pitchFamily="34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0"/>
    <a:srgbClr val="FCFBF7"/>
    <a:srgbClr val="E6E6E6"/>
    <a:srgbClr val="BFBFBF"/>
    <a:srgbClr val="8597AF"/>
    <a:srgbClr val="E5E4E1"/>
    <a:srgbClr val="898D8E"/>
    <a:srgbClr val="E3E3E3"/>
    <a:srgbClr val="D8CAB0"/>
    <a:srgbClr val="C9B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20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19558-2788-4991-AE1C-6457CA27C6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F934E-80DA-4118-983C-C895A9BD62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6331-21B7-438D-B105-31B90E549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2A5B-96E8-44EC-B2C6-79374FE866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图片 8" descr="图片包含 形状&#10;&#10;描述已自动生成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" t="2291" b="2559"/>
            <a:stretch>
              <a:fillRect/>
            </a:stretch>
          </p:blipFill>
          <p:spPr>
            <a:xfrm>
              <a:off x="0" y="0"/>
              <a:ext cx="9893301" cy="6858000"/>
            </a:xfrm>
            <a:custGeom>
              <a:avLst/>
              <a:gdLst>
                <a:gd name="connsiteX0" fmla="*/ 0 w 9893301"/>
                <a:gd name="connsiteY0" fmla="*/ 0 h 6858000"/>
                <a:gd name="connsiteX1" fmla="*/ 9893301 w 9893301"/>
                <a:gd name="connsiteY1" fmla="*/ 0 h 6858000"/>
                <a:gd name="connsiteX2" fmla="*/ 9893301 w 9893301"/>
                <a:gd name="connsiteY2" fmla="*/ 6858000 h 6858000"/>
                <a:gd name="connsiteX3" fmla="*/ 0 w 98933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3301" h="6858000">
                  <a:moveTo>
                    <a:pt x="0" y="0"/>
                  </a:moveTo>
                  <a:lnTo>
                    <a:pt x="9893301" y="0"/>
                  </a:lnTo>
                  <a:lnTo>
                    <a:pt x="9893301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16" name="图片 15" descr="图片包含 形状&#10;&#10;描述已自动生成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78" t="2291" r="1768" b="2559"/>
            <a:stretch>
              <a:fillRect/>
            </a:stretch>
          </p:blipFill>
          <p:spPr>
            <a:xfrm>
              <a:off x="6362700" y="0"/>
              <a:ext cx="5829300" cy="6858000"/>
            </a:xfrm>
            <a:custGeom>
              <a:avLst/>
              <a:gdLst>
                <a:gd name="connsiteX0" fmla="*/ 0 w 5829300"/>
                <a:gd name="connsiteY0" fmla="*/ 0 h 6858000"/>
                <a:gd name="connsiteX1" fmla="*/ 5829300 w 5829300"/>
                <a:gd name="connsiteY1" fmla="*/ 0 h 6858000"/>
                <a:gd name="connsiteX2" fmla="*/ 5829300 w 5829300"/>
                <a:gd name="connsiteY2" fmla="*/ 6858000 h 6858000"/>
                <a:gd name="connsiteX3" fmla="*/ 0 w 58293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9300" h="6858000">
                  <a:moveTo>
                    <a:pt x="0" y="0"/>
                  </a:moveTo>
                  <a:lnTo>
                    <a:pt x="5829300" y="0"/>
                  </a:lnTo>
                  <a:lnTo>
                    <a:pt x="582930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</p:grpSp>
      <p:sp>
        <p:nvSpPr>
          <p:cNvPr id="19" name="文本框 18"/>
          <p:cNvSpPr txBox="1"/>
          <p:nvPr/>
        </p:nvSpPr>
        <p:spPr>
          <a:xfrm>
            <a:off x="1955800" y="2916535"/>
            <a:ext cx="8280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 Regular" panose="02020503050405090304" charset="0"/>
                <a:ea typeface="汉仪大宋简" panose="02010609000101010101" pitchFamily="49" charset="-122"/>
                <a:cs typeface="Times New Roman Regular" panose="02020503050405090304" charset="0"/>
              </a:rPr>
              <a:t>Chen, Yizhou, et al. "Improving Smart Contract Security with Contrastive Learning-based Vulnerability Detection." Proceedings of the IEEE/ACM 46th International Conference on Software Engineering. 2024.</a:t>
            </a:r>
            <a:endParaRPr lang="zh-CN" altLang="en-US" sz="2000" dirty="0">
              <a:latin typeface="Times New Roman Regular" panose="02020503050405090304" charset="0"/>
              <a:ea typeface="汉仪大宋简" panose="02010609000101010101" pitchFamily="49" charset="-122"/>
              <a:cs typeface="Times New Roman Regular" panose="0202050305040509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98410" y="4085450"/>
            <a:ext cx="52205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汇报人：</a:t>
            </a:r>
            <a:r>
              <a:rPr lang="zh-CN" altLang="en-US" dirty="0">
                <a:latin typeface="汉仪大宋简" panose="02010609000101010101" pitchFamily="49" charset="-122"/>
                <a:ea typeface="汉仪大宋简" panose="02010609000101010101" pitchFamily="49" charset="-122"/>
              </a:rPr>
              <a:t>罗振坤</a:t>
            </a:r>
            <a:endParaRPr lang="zh-CN" altLang="en-US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34" name="矩形 33"/>
          <p:cNvSpPr/>
          <p:nvPr/>
        </p:nvSpPr>
        <p:spPr>
          <a:xfrm rot="2700000">
            <a:off x="4893065" y="2531459"/>
            <a:ext cx="2405870" cy="240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L 形 34"/>
          <p:cNvSpPr/>
          <p:nvPr/>
        </p:nvSpPr>
        <p:spPr>
          <a:xfrm rot="2700000">
            <a:off x="4320517" y="3516547"/>
            <a:ext cx="440457" cy="440457"/>
          </a:xfrm>
          <a:prstGeom prst="corner">
            <a:avLst>
              <a:gd name="adj1" fmla="val 25471"/>
              <a:gd name="adj2" fmla="val 245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L 形 35"/>
          <p:cNvSpPr/>
          <p:nvPr/>
        </p:nvSpPr>
        <p:spPr>
          <a:xfrm rot="18900000" flipH="1">
            <a:off x="7431029" y="3516547"/>
            <a:ext cx="440457" cy="440457"/>
          </a:xfrm>
          <a:prstGeom prst="corner">
            <a:avLst>
              <a:gd name="adj1" fmla="val 25471"/>
              <a:gd name="adj2" fmla="val 245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746364" y="3347781"/>
            <a:ext cx="699272" cy="700445"/>
            <a:chOff x="10034345" y="3742769"/>
            <a:chExt cx="395089" cy="395752"/>
          </a:xfrm>
          <a:solidFill>
            <a:schemeClr val="tx1"/>
          </a:solidFill>
        </p:grpSpPr>
        <p:sp>
          <p:nvSpPr>
            <p:cNvPr id="88" name="Freeform 336"/>
            <p:cNvSpPr/>
            <p:nvPr/>
          </p:nvSpPr>
          <p:spPr>
            <a:xfrm>
              <a:off x="10102699" y="3858267"/>
              <a:ext cx="257014" cy="6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42" y="8640"/>
                  </a:moveTo>
                  <a:cubicBezTo>
                    <a:pt x="19742" y="21600"/>
                    <a:pt x="19742" y="21600"/>
                    <a:pt x="19742" y="21600"/>
                  </a:cubicBezTo>
                  <a:cubicBezTo>
                    <a:pt x="21600" y="16416"/>
                    <a:pt x="21600" y="16416"/>
                    <a:pt x="21600" y="16416"/>
                  </a:cubicBezTo>
                  <a:cubicBezTo>
                    <a:pt x="21600" y="8640"/>
                    <a:pt x="21600" y="8640"/>
                    <a:pt x="21600" y="8640"/>
                  </a:cubicBezTo>
                  <a:cubicBezTo>
                    <a:pt x="21600" y="4320"/>
                    <a:pt x="20439" y="0"/>
                    <a:pt x="1927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1161" y="0"/>
                    <a:pt x="0" y="4320"/>
                    <a:pt x="0" y="8640"/>
                  </a:cubicBezTo>
                  <a:cubicBezTo>
                    <a:pt x="0" y="16416"/>
                    <a:pt x="0" y="16416"/>
                    <a:pt x="0" y="16416"/>
                  </a:cubicBezTo>
                  <a:cubicBezTo>
                    <a:pt x="1858" y="21600"/>
                    <a:pt x="1858" y="21600"/>
                    <a:pt x="1858" y="21600"/>
                  </a:cubicBezTo>
                  <a:cubicBezTo>
                    <a:pt x="1858" y="8640"/>
                    <a:pt x="1858" y="8640"/>
                    <a:pt x="1858" y="8640"/>
                  </a:cubicBezTo>
                  <a:cubicBezTo>
                    <a:pt x="1858" y="7776"/>
                    <a:pt x="2090" y="6912"/>
                    <a:pt x="2323" y="6912"/>
                  </a:cubicBezTo>
                  <a:cubicBezTo>
                    <a:pt x="19277" y="6912"/>
                    <a:pt x="19277" y="6912"/>
                    <a:pt x="19277" y="6912"/>
                  </a:cubicBezTo>
                  <a:cubicBezTo>
                    <a:pt x="19510" y="6912"/>
                    <a:pt x="19742" y="7776"/>
                    <a:pt x="19742" y="864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/>
            </a:p>
          </p:txBody>
        </p:sp>
        <p:sp>
          <p:nvSpPr>
            <p:cNvPr id="89" name="Freeform 337"/>
            <p:cNvSpPr/>
            <p:nvPr/>
          </p:nvSpPr>
          <p:spPr>
            <a:xfrm>
              <a:off x="10134142" y="3892444"/>
              <a:ext cx="192760" cy="21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" y="21600"/>
                  </a:moveTo>
                  <a:cubicBezTo>
                    <a:pt x="20366" y="21600"/>
                    <a:pt x="20366" y="21600"/>
                    <a:pt x="20366" y="21600"/>
                  </a:cubicBezTo>
                  <a:cubicBezTo>
                    <a:pt x="20983" y="21600"/>
                    <a:pt x="21600" y="18900"/>
                    <a:pt x="21600" y="10800"/>
                  </a:cubicBezTo>
                  <a:cubicBezTo>
                    <a:pt x="21600" y="5400"/>
                    <a:pt x="20983" y="0"/>
                    <a:pt x="20366" y="0"/>
                  </a:cubicBezTo>
                  <a:cubicBezTo>
                    <a:pt x="1234" y="0"/>
                    <a:pt x="1234" y="0"/>
                    <a:pt x="1234" y="0"/>
                  </a:cubicBezTo>
                  <a:cubicBezTo>
                    <a:pt x="617" y="0"/>
                    <a:pt x="0" y="5400"/>
                    <a:pt x="0" y="10800"/>
                  </a:cubicBezTo>
                  <a:cubicBezTo>
                    <a:pt x="0" y="18900"/>
                    <a:pt x="617" y="21600"/>
                    <a:pt x="123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/>
            </a:p>
          </p:txBody>
        </p:sp>
        <p:sp>
          <p:nvSpPr>
            <p:cNvPr id="90" name="Freeform 338"/>
            <p:cNvSpPr/>
            <p:nvPr/>
          </p:nvSpPr>
          <p:spPr>
            <a:xfrm>
              <a:off x="10134142" y="3925254"/>
              <a:ext cx="192760" cy="21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5400"/>
                    <a:pt x="20983" y="0"/>
                    <a:pt x="20366" y="0"/>
                  </a:cubicBezTo>
                  <a:cubicBezTo>
                    <a:pt x="1234" y="0"/>
                    <a:pt x="1234" y="0"/>
                    <a:pt x="1234" y="0"/>
                  </a:cubicBezTo>
                  <a:cubicBezTo>
                    <a:pt x="617" y="0"/>
                    <a:pt x="309" y="5400"/>
                    <a:pt x="0" y="10800"/>
                  </a:cubicBezTo>
                  <a:cubicBezTo>
                    <a:pt x="1851" y="21600"/>
                    <a:pt x="1851" y="21600"/>
                    <a:pt x="1851" y="21600"/>
                  </a:cubicBezTo>
                  <a:cubicBezTo>
                    <a:pt x="19749" y="21600"/>
                    <a:pt x="19749" y="21600"/>
                    <a:pt x="19749" y="21600"/>
                  </a:cubicBezTo>
                  <a:lnTo>
                    <a:pt x="21600" y="10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/>
            </a:p>
          </p:txBody>
        </p:sp>
        <p:sp>
          <p:nvSpPr>
            <p:cNvPr id="91" name="Freeform 339"/>
            <p:cNvSpPr/>
            <p:nvPr/>
          </p:nvSpPr>
          <p:spPr>
            <a:xfrm>
              <a:off x="10177889" y="3958064"/>
              <a:ext cx="105266" cy="21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4" y="16200"/>
                  </a:moveTo>
                  <a:cubicBezTo>
                    <a:pt x="17621" y="21600"/>
                    <a:pt x="17621" y="21600"/>
                    <a:pt x="17621" y="21600"/>
                  </a:cubicBezTo>
                  <a:cubicBezTo>
                    <a:pt x="18758" y="21600"/>
                    <a:pt x="18758" y="21600"/>
                    <a:pt x="18758" y="216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5400"/>
                    <a:pt x="20463" y="0"/>
                    <a:pt x="19326" y="0"/>
                  </a:cubicBezTo>
                  <a:cubicBezTo>
                    <a:pt x="2274" y="0"/>
                    <a:pt x="2274" y="0"/>
                    <a:pt x="2274" y="0"/>
                  </a:cubicBezTo>
                  <a:cubicBezTo>
                    <a:pt x="1137" y="0"/>
                    <a:pt x="0" y="2700"/>
                    <a:pt x="0" y="8100"/>
                  </a:cubicBezTo>
                  <a:cubicBezTo>
                    <a:pt x="3411" y="21600"/>
                    <a:pt x="3411" y="21600"/>
                    <a:pt x="3411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5684" y="16200"/>
                    <a:pt x="5684" y="16200"/>
                    <a:pt x="5684" y="16200"/>
                  </a:cubicBezTo>
                  <a:cubicBezTo>
                    <a:pt x="8526" y="5400"/>
                    <a:pt x="13074" y="5400"/>
                    <a:pt x="16484" y="16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/>
            </a:p>
          </p:txBody>
        </p:sp>
        <p:sp>
          <p:nvSpPr>
            <p:cNvPr id="92" name="Freeform 340"/>
            <p:cNvSpPr/>
            <p:nvPr/>
          </p:nvSpPr>
          <p:spPr>
            <a:xfrm>
              <a:off x="10034345" y="3742769"/>
              <a:ext cx="395089" cy="39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extrusionOk="0">
                  <a:moveTo>
                    <a:pt x="0" y="9188"/>
                  </a:moveTo>
                  <a:cubicBezTo>
                    <a:pt x="0" y="19988"/>
                    <a:pt x="0" y="19988"/>
                    <a:pt x="0" y="19988"/>
                  </a:cubicBezTo>
                  <a:cubicBezTo>
                    <a:pt x="0" y="20438"/>
                    <a:pt x="151" y="20888"/>
                    <a:pt x="453" y="21038"/>
                  </a:cubicBezTo>
                  <a:cubicBezTo>
                    <a:pt x="604" y="21188"/>
                    <a:pt x="906" y="21338"/>
                    <a:pt x="1057" y="21338"/>
                  </a:cubicBezTo>
                  <a:cubicBezTo>
                    <a:pt x="1208" y="21488"/>
                    <a:pt x="1359" y="21488"/>
                    <a:pt x="1510" y="21488"/>
                  </a:cubicBezTo>
                  <a:cubicBezTo>
                    <a:pt x="20090" y="21488"/>
                    <a:pt x="20090" y="21488"/>
                    <a:pt x="20090" y="21488"/>
                  </a:cubicBezTo>
                  <a:cubicBezTo>
                    <a:pt x="20241" y="21488"/>
                    <a:pt x="20392" y="21488"/>
                    <a:pt x="20543" y="21338"/>
                  </a:cubicBezTo>
                  <a:cubicBezTo>
                    <a:pt x="20543" y="21338"/>
                    <a:pt x="20694" y="21338"/>
                    <a:pt x="20694" y="21338"/>
                  </a:cubicBezTo>
                  <a:cubicBezTo>
                    <a:pt x="20694" y="21338"/>
                    <a:pt x="20694" y="21338"/>
                    <a:pt x="20694" y="21338"/>
                  </a:cubicBezTo>
                  <a:cubicBezTo>
                    <a:pt x="20845" y="21338"/>
                    <a:pt x="20845" y="21338"/>
                    <a:pt x="20996" y="21188"/>
                  </a:cubicBezTo>
                  <a:cubicBezTo>
                    <a:pt x="20996" y="21188"/>
                    <a:pt x="20996" y="21188"/>
                    <a:pt x="20996" y="21188"/>
                  </a:cubicBezTo>
                  <a:cubicBezTo>
                    <a:pt x="20996" y="21188"/>
                    <a:pt x="20996" y="21188"/>
                    <a:pt x="21147" y="21038"/>
                  </a:cubicBezTo>
                  <a:cubicBezTo>
                    <a:pt x="21449" y="20888"/>
                    <a:pt x="21600" y="20438"/>
                    <a:pt x="21600" y="19988"/>
                  </a:cubicBezTo>
                  <a:cubicBezTo>
                    <a:pt x="21600" y="9188"/>
                    <a:pt x="21600" y="9188"/>
                    <a:pt x="21600" y="9188"/>
                  </a:cubicBezTo>
                  <a:cubicBezTo>
                    <a:pt x="21600" y="8738"/>
                    <a:pt x="21600" y="8738"/>
                    <a:pt x="21600" y="8738"/>
                  </a:cubicBezTo>
                  <a:cubicBezTo>
                    <a:pt x="21600" y="8438"/>
                    <a:pt x="21449" y="7988"/>
                    <a:pt x="21298" y="7688"/>
                  </a:cubicBezTo>
                  <a:cubicBezTo>
                    <a:pt x="21147" y="7388"/>
                    <a:pt x="20996" y="7088"/>
                    <a:pt x="20694" y="6938"/>
                  </a:cubicBezTo>
                  <a:cubicBezTo>
                    <a:pt x="11782" y="338"/>
                    <a:pt x="11782" y="338"/>
                    <a:pt x="11782" y="338"/>
                  </a:cubicBezTo>
                  <a:cubicBezTo>
                    <a:pt x="11329" y="-112"/>
                    <a:pt x="10271" y="-112"/>
                    <a:pt x="9667" y="338"/>
                  </a:cubicBezTo>
                  <a:cubicBezTo>
                    <a:pt x="906" y="6938"/>
                    <a:pt x="906" y="6938"/>
                    <a:pt x="906" y="6938"/>
                  </a:cubicBezTo>
                  <a:cubicBezTo>
                    <a:pt x="604" y="7088"/>
                    <a:pt x="453" y="7388"/>
                    <a:pt x="302" y="7688"/>
                  </a:cubicBezTo>
                  <a:cubicBezTo>
                    <a:pt x="151" y="7988"/>
                    <a:pt x="0" y="8438"/>
                    <a:pt x="0" y="8738"/>
                  </a:cubicBezTo>
                  <a:lnTo>
                    <a:pt x="0" y="9188"/>
                  </a:lnTo>
                  <a:close/>
                  <a:moveTo>
                    <a:pt x="18277" y="20288"/>
                  </a:moveTo>
                  <a:cubicBezTo>
                    <a:pt x="3323" y="20288"/>
                    <a:pt x="3323" y="20288"/>
                    <a:pt x="3323" y="20288"/>
                  </a:cubicBezTo>
                  <a:cubicBezTo>
                    <a:pt x="2266" y="20288"/>
                    <a:pt x="2266" y="20288"/>
                    <a:pt x="2266" y="20288"/>
                  </a:cubicBezTo>
                  <a:cubicBezTo>
                    <a:pt x="10422" y="14138"/>
                    <a:pt x="10422" y="14138"/>
                    <a:pt x="10422" y="14138"/>
                  </a:cubicBezTo>
                  <a:cubicBezTo>
                    <a:pt x="10573" y="13988"/>
                    <a:pt x="10876" y="13988"/>
                    <a:pt x="11178" y="14138"/>
                  </a:cubicBezTo>
                  <a:cubicBezTo>
                    <a:pt x="19334" y="20288"/>
                    <a:pt x="19334" y="20288"/>
                    <a:pt x="19334" y="20288"/>
                  </a:cubicBezTo>
                  <a:lnTo>
                    <a:pt x="18277" y="20288"/>
                  </a:lnTo>
                  <a:close/>
                  <a:moveTo>
                    <a:pt x="1208" y="18788"/>
                  </a:moveTo>
                  <a:cubicBezTo>
                    <a:pt x="1208" y="10238"/>
                    <a:pt x="1208" y="10238"/>
                    <a:pt x="1208" y="10238"/>
                  </a:cubicBezTo>
                  <a:cubicBezTo>
                    <a:pt x="1208" y="9488"/>
                    <a:pt x="1208" y="9488"/>
                    <a:pt x="1208" y="9488"/>
                  </a:cubicBezTo>
                  <a:cubicBezTo>
                    <a:pt x="7401" y="14138"/>
                    <a:pt x="7401" y="14138"/>
                    <a:pt x="7401" y="14138"/>
                  </a:cubicBezTo>
                  <a:cubicBezTo>
                    <a:pt x="8459" y="13388"/>
                    <a:pt x="8459" y="13388"/>
                    <a:pt x="8459" y="13388"/>
                  </a:cubicBezTo>
                  <a:cubicBezTo>
                    <a:pt x="1359" y="8138"/>
                    <a:pt x="1359" y="8138"/>
                    <a:pt x="1359" y="8138"/>
                  </a:cubicBezTo>
                  <a:cubicBezTo>
                    <a:pt x="1510" y="7988"/>
                    <a:pt x="1510" y="7988"/>
                    <a:pt x="1662" y="7838"/>
                  </a:cubicBezTo>
                  <a:cubicBezTo>
                    <a:pt x="1813" y="7688"/>
                    <a:pt x="1813" y="7688"/>
                    <a:pt x="1813" y="7688"/>
                  </a:cubicBezTo>
                  <a:cubicBezTo>
                    <a:pt x="10422" y="1238"/>
                    <a:pt x="10422" y="1238"/>
                    <a:pt x="10422" y="1238"/>
                  </a:cubicBezTo>
                  <a:cubicBezTo>
                    <a:pt x="10573" y="1238"/>
                    <a:pt x="10724" y="1238"/>
                    <a:pt x="10724" y="1238"/>
                  </a:cubicBezTo>
                  <a:cubicBezTo>
                    <a:pt x="10876" y="1238"/>
                    <a:pt x="11027" y="1238"/>
                    <a:pt x="11178" y="1238"/>
                  </a:cubicBezTo>
                  <a:cubicBezTo>
                    <a:pt x="19787" y="7688"/>
                    <a:pt x="19787" y="7688"/>
                    <a:pt x="19787" y="7688"/>
                  </a:cubicBezTo>
                  <a:cubicBezTo>
                    <a:pt x="19938" y="7838"/>
                    <a:pt x="19938" y="7838"/>
                    <a:pt x="19938" y="7838"/>
                  </a:cubicBezTo>
                  <a:cubicBezTo>
                    <a:pt x="20090" y="7988"/>
                    <a:pt x="20090" y="7988"/>
                    <a:pt x="20241" y="8138"/>
                  </a:cubicBezTo>
                  <a:cubicBezTo>
                    <a:pt x="20241" y="8138"/>
                    <a:pt x="20241" y="8138"/>
                    <a:pt x="20241" y="8138"/>
                  </a:cubicBezTo>
                  <a:cubicBezTo>
                    <a:pt x="13141" y="13388"/>
                    <a:pt x="13141" y="13388"/>
                    <a:pt x="13141" y="13388"/>
                  </a:cubicBezTo>
                  <a:cubicBezTo>
                    <a:pt x="14199" y="14138"/>
                    <a:pt x="14199" y="14138"/>
                    <a:pt x="14199" y="14138"/>
                  </a:cubicBezTo>
                  <a:cubicBezTo>
                    <a:pt x="20392" y="9488"/>
                    <a:pt x="20392" y="9488"/>
                    <a:pt x="20392" y="9488"/>
                  </a:cubicBezTo>
                  <a:cubicBezTo>
                    <a:pt x="20392" y="10238"/>
                    <a:pt x="20392" y="10238"/>
                    <a:pt x="20392" y="10238"/>
                  </a:cubicBezTo>
                  <a:cubicBezTo>
                    <a:pt x="20392" y="18788"/>
                    <a:pt x="20392" y="18788"/>
                    <a:pt x="20392" y="18788"/>
                  </a:cubicBezTo>
                  <a:cubicBezTo>
                    <a:pt x="20392" y="19538"/>
                    <a:pt x="20392" y="19538"/>
                    <a:pt x="20392" y="19538"/>
                  </a:cubicBezTo>
                  <a:cubicBezTo>
                    <a:pt x="11782" y="13238"/>
                    <a:pt x="11782" y="13238"/>
                    <a:pt x="11782" y="13238"/>
                  </a:cubicBezTo>
                  <a:cubicBezTo>
                    <a:pt x="11178" y="12788"/>
                    <a:pt x="10271" y="12788"/>
                    <a:pt x="9667" y="13238"/>
                  </a:cubicBezTo>
                  <a:cubicBezTo>
                    <a:pt x="1208" y="19538"/>
                    <a:pt x="1208" y="19538"/>
                    <a:pt x="1208" y="19538"/>
                  </a:cubicBezTo>
                  <a:lnTo>
                    <a:pt x="1208" y="187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sz="1800" dirty="0">
                <a:latin typeface="Times New Roman Regular" panose="02020503050405090304" charset="0"/>
                <a:cs typeface="Times New Roman Regular" panose="02020503050405090304" charset="0"/>
              </a:rPr>
              <a:t>Background and significance of the thesis</a:t>
            </a:r>
            <a:endParaRPr lang="zh-CN" altLang="en-US"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62900" y="1877060"/>
            <a:ext cx="3105150" cy="4290695"/>
            <a:chOff x="7962705" y="1877010"/>
            <a:chExt cx="3105150" cy="147066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8076223" y="3198671"/>
              <a:ext cx="393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7962705" y="1877010"/>
              <a:ext cx="3105150" cy="1470660"/>
              <a:chOff x="7367646" y="2023825"/>
              <a:chExt cx="3105150" cy="1470660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7367646" y="2023825"/>
                <a:ext cx="1947034" cy="126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文泉驿等宽微米黑" panose="020B0606030804020204" pitchFamily="34" charset="-122"/>
                  </a:rPr>
                  <a:t>论文解决</a:t>
                </a:r>
                <a:r>
                  <a:rPr lang="zh-CN" altLang="en-US" dirty="0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文泉驿等宽微米黑" panose="020B0606030804020204" pitchFamily="34" charset="-122"/>
                  </a:rPr>
                  <a:t>方法</a:t>
                </a:r>
                <a:endPara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367646" y="2150062"/>
                <a:ext cx="3105150" cy="134442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Times New Roman Regular" panose="02020503050405090304" charset="0"/>
                    <a:ea typeface="Noto Sans S Chinese Regular" panose="020B0500000000000000" pitchFamily="34" charset="-122"/>
                    <a:cs typeface="Times New Roman Regular" panose="02020503050405090304" charset="0"/>
                  </a:rPr>
                  <a:t>The paper introduces Clear, a Contrastive Learning Enhanced Automated Recognition </a:t>
                </a:r>
                <a:endParaRPr lang="zh-CN" altLang="en-US" sz="1200" dirty="0">
                  <a:latin typeface="Times New Roman Regular" panose="02020503050405090304" charset="0"/>
                  <a:ea typeface="Noto Sans S Chinese Regular" panose="020B0500000000000000" pitchFamily="34" charset="-122"/>
                  <a:cs typeface="Times New Roman Regular" panose="0202050305040509030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Times New Roman Regular" panose="02020503050405090304" charset="0"/>
                    <a:ea typeface="Noto Sans S Chinese Regular" panose="020B0500000000000000" pitchFamily="34" charset="-122"/>
                    <a:cs typeface="Times New Roman Regular" panose="02020503050405090304" charset="0"/>
                  </a:rPr>
                  <a:t>approach for SCVs. Clear captures fine-grained correlation information among contracts using a contrastive learning model, generating correlation labels to guide training. It combines this correlation with semantic contract information to improve SCV detection.</a:t>
                </a:r>
                <a:endParaRPr lang="zh-CN" altLang="en-US" sz="1200" dirty="0">
                  <a:latin typeface="Times New Roman Regular" panose="02020503050405090304" charset="0"/>
                  <a:ea typeface="Noto Sans S Chinese Regular" panose="020B0500000000000000" pitchFamily="34" charset="-122"/>
                  <a:cs typeface="Times New Roman Regular" panose="02020503050405090304" charset="0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546735" y="1846580"/>
            <a:ext cx="3620770" cy="3902075"/>
            <a:chOff x="7447033" y="1866605"/>
            <a:chExt cx="3621136" cy="1332066"/>
          </a:xfrm>
        </p:grpSpPr>
        <p:grpSp>
          <p:nvGrpSpPr>
            <p:cNvPr id="58" name="组合 57"/>
            <p:cNvGrpSpPr/>
            <p:nvPr/>
          </p:nvGrpSpPr>
          <p:grpSpPr>
            <a:xfrm>
              <a:off x="7447033" y="1866605"/>
              <a:ext cx="3621136" cy="1225197"/>
              <a:chOff x="6851974" y="2013420"/>
              <a:chExt cx="3621136" cy="12251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851974" y="2210466"/>
                <a:ext cx="3621136" cy="102815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latin typeface="Times New Roman Regular" panose="02020503050405090304" charset="0"/>
                    <a:ea typeface="Noto Sans S Chinese Regular" panose="020B0500000000000000" pitchFamily="34" charset="-122"/>
                    <a:cs typeface="Times New Roman Regular" panose="02020503050405090304" charset="0"/>
                  </a:rPr>
                  <a:t>Smart contract vulnerabilities (SCVs) are a major threat to blockchain transaction security. Existing deep learning methods for mitigating this threat treat each contract independently, ignoring correlations between contracts. This oversight results in suboptimal performance.</a:t>
                </a:r>
                <a:endParaRPr lang="zh-CN" altLang="en-US" sz="1400" dirty="0">
                  <a:latin typeface="Times New Roman Regular" panose="02020503050405090304" charset="0"/>
                  <a:ea typeface="Noto Sans S Chinese Regular" panose="020B0500000000000000" pitchFamily="34" charset="-122"/>
                  <a:cs typeface="Times New Roman Regular" panose="02020503050405090304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596865" y="2013420"/>
                <a:ext cx="1947034" cy="9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dirty="0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文泉驿等宽微米黑" panose="020B0606030804020204" pitchFamily="34" charset="-122"/>
                  </a:rPr>
                  <a:t>论文背景与意义</a:t>
                </a:r>
                <a:endPara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10578123" y="3198671"/>
              <a:ext cx="393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sz="1800" dirty="0">
                <a:latin typeface="Times New Roman Regular" panose="02020503050405090304" charset="0"/>
                <a:cs typeface="Times New Roman Regular" panose="02020503050405090304" charset="0"/>
              </a:rPr>
              <a:t>Background and significance of the thesis</a:t>
            </a:r>
            <a:r>
              <a:rPr lang="en-US" altLang="zh-CN" sz="1800" dirty="0">
                <a:latin typeface="Times New Roman Regular" panose="02020503050405090304" charset="0"/>
                <a:cs typeface="Times New Roman Regular" panose="02020503050405090304" charset="0"/>
              </a:rPr>
              <a:t>-</a:t>
            </a:r>
            <a:r>
              <a:rPr lang="en-US" altLang="zh-CN" sz="1800" dirty="0">
                <a:latin typeface="Times New Roman Regular" panose="02020503050405090304" charset="0"/>
                <a:cs typeface="Times New Roman Regular" panose="02020503050405090304" charset="0"/>
              </a:rPr>
              <a:t>Example</a:t>
            </a:r>
            <a:endParaRPr lang="en-US" altLang="zh-CN"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260" y="1113790"/>
            <a:ext cx="10824845" cy="4052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sz="1800" dirty="0">
                <a:latin typeface="Times New Roman Regular" panose="02020503050405090304" charset="0"/>
                <a:cs typeface="Times New Roman Regular" panose="02020503050405090304" charset="0"/>
              </a:rPr>
              <a:t>METHODOLOGY</a:t>
            </a:r>
            <a:endParaRPr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1025" y="974090"/>
            <a:ext cx="10969625" cy="2967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660" y="4263390"/>
            <a:ext cx="10968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Times New Roman Bold" panose="02020503050405090304" charset="0"/>
                <a:cs typeface="Times New Roman Bold" panose="02020503050405090304" charset="0"/>
              </a:rPr>
              <a:t>Data Sampling: </a:t>
            </a:r>
            <a:r>
              <a:rPr lang="zh-CN" altLang="en-US" sz="1400">
                <a:latin typeface="Times New Roman Regular" panose="02020503050405090304" charset="0"/>
                <a:cs typeface="Times New Roman Regular" panose="02020503050405090304" charset="0"/>
              </a:rPr>
              <a:t>We sample pairs of contracts from the dataset and assign a correlation label to each pair. This label indicates how the contracts are related and guides the CL model's training.</a:t>
            </a:r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 sz="1400" b="1">
                <a:latin typeface="Times New Roman Bold" panose="02020503050405090304" charset="0"/>
                <a:cs typeface="Times New Roman Bold" panose="02020503050405090304" charset="0"/>
              </a:rPr>
              <a:t>Contrastive Learning: </a:t>
            </a:r>
            <a:r>
              <a:rPr lang="zh-CN" altLang="en-US" sz="1400">
                <a:latin typeface="Times New Roman Regular" panose="02020503050405090304" charset="0"/>
                <a:cs typeface="Times New Roman Regular" panose="02020503050405090304" charset="0"/>
              </a:rPr>
              <a:t>We develop a CL model that includes a module for enhancing context and a Transformer-based module for learning features. The model uses contrastive loss to learn the relationships between contract pairs based on the provided labels.</a:t>
            </a:r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 sz="1400" b="1">
                <a:latin typeface="Times New Roman Bold" panose="02020503050405090304" charset="0"/>
                <a:cs typeface="Times New Roman Bold" panose="02020503050405090304" charset="0"/>
              </a:rPr>
              <a:t>Vulnerability Detection:</a:t>
            </a:r>
            <a:r>
              <a:rPr lang="zh-CN" altLang="en-US" sz="1400">
                <a:latin typeface="Times New Roman Regular" panose="02020503050405090304" charset="0"/>
                <a:cs typeface="Times New Roman Regular" panose="02020503050405090304" charset="0"/>
              </a:rPr>
              <a:t> We fine-tune the Transformer model from the previous step and combine its outputs with the CL model's results. A fully connected neural network then uses this combined information to detect vulnerabilities in smart contracts.</a:t>
            </a:r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sz="1800" dirty="0">
                <a:latin typeface="Times New Roman Regular" panose="02020503050405090304" charset="0"/>
                <a:cs typeface="Times New Roman Regular" panose="02020503050405090304" charset="0"/>
              </a:rPr>
              <a:t>METHODOLOGY</a:t>
            </a:r>
            <a:endParaRPr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2440" y="974090"/>
            <a:ext cx="11260455" cy="517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sz="1800" dirty="0">
                <a:latin typeface="Times New Roman Regular" panose="02020503050405090304" charset="0"/>
                <a:cs typeface="Times New Roman Regular" panose="02020503050405090304" charset="0"/>
              </a:rPr>
              <a:t>METHODOLOGY</a:t>
            </a:r>
            <a:r>
              <a:rPr lang="en-US" sz="1800" dirty="0">
                <a:latin typeface="Times New Roman Regular" panose="02020503050405090304" charset="0"/>
                <a:cs typeface="Times New Roman Regular" panose="02020503050405090304" charset="0"/>
              </a:rPr>
              <a:t>-Data Sampling</a:t>
            </a:r>
            <a:endParaRPr lang="en-US"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5025" y="1575435"/>
            <a:ext cx="10751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Times New Roman Regular" panose="02020503050405090304" charset="0"/>
                <a:cs typeface="Times New Roman Regular" panose="02020503050405090304" charset="0"/>
              </a:rPr>
              <a:t>Our strategy focuses on three types of contract pair relationships: "V-V" (Vulnerable-Vulnerable), "V-N" (Vulnerable-Nonvulnerable), and "N-N" (Nonvulnerable-Nonvulnerable). We prioritize "V-V" and "V-N" relationships because they help identify common vulnerabilities and differences, which are key for SCV detection. "N-N" relationships are less useful for this purpose.</a:t>
            </a:r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5045" y="2579370"/>
            <a:ext cx="1624330" cy="641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sz="1800" dirty="0">
                <a:latin typeface="Times New Roman Regular" panose="02020503050405090304" charset="0"/>
                <a:cs typeface="Times New Roman Regular" panose="02020503050405090304" charset="0"/>
              </a:rPr>
              <a:t>METHODOLOGY</a:t>
            </a:r>
            <a:r>
              <a:rPr lang="en-US" sz="1800" dirty="0">
                <a:latin typeface="Times New Roman Regular" panose="02020503050405090304" charset="0"/>
                <a:cs typeface="Times New Roman Regular" panose="02020503050405090304" charset="0"/>
              </a:rPr>
              <a:t>-Contrastive Learning</a:t>
            </a:r>
            <a:endParaRPr lang="en-US"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" y="1067435"/>
            <a:ext cx="11016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This section is divided into two main parts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: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1. Contextual Augmentation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Masked Language Model (MLM)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2. Feature Learning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457200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Transformer Model. The output corresponding to the [CLS] token (CLS vector) captures the global semantic information of the contract.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600" t="1475" r="483" b="8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060000"/>
              <a:gd name="connsiteY0" fmla="*/ 0 h 6696000"/>
              <a:gd name="connsiteX1" fmla="*/ 12060000 w 12060000"/>
              <a:gd name="connsiteY1" fmla="*/ 0 h 6696000"/>
              <a:gd name="connsiteX2" fmla="*/ 12060000 w 12060000"/>
              <a:gd name="connsiteY2" fmla="*/ 6696000 h 6696000"/>
              <a:gd name="connsiteX3" fmla="*/ 0 w 12060000"/>
              <a:gd name="connsiteY3" fmla="*/ 6696000 h 66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0000" h="6696000">
                <a:moveTo>
                  <a:pt x="0" y="0"/>
                </a:moveTo>
                <a:lnTo>
                  <a:pt x="12060000" y="0"/>
                </a:lnTo>
                <a:lnTo>
                  <a:pt x="12060000" y="6696000"/>
                </a:lnTo>
                <a:lnTo>
                  <a:pt x="0" y="6696000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2715895" y="605790"/>
            <a:ext cx="638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sz="1800" dirty="0">
                <a:latin typeface="Times New Roman Regular" panose="02020503050405090304" charset="0"/>
                <a:cs typeface="Times New Roman Regular" panose="02020503050405090304" charset="0"/>
              </a:rPr>
              <a:t>METHODOLOGY</a:t>
            </a:r>
            <a:r>
              <a:rPr lang="en-US" sz="1800" dirty="0">
                <a:latin typeface="Times New Roman Regular" panose="02020503050405090304" charset="0"/>
                <a:cs typeface="Times New Roman Regular" panose="02020503050405090304" charset="0"/>
              </a:rPr>
              <a:t>-Shortcomings</a:t>
            </a:r>
            <a:endParaRPr lang="en-US" sz="18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4050" y="1430655"/>
            <a:ext cx="10846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1.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While avoiding "N-N" relationships reduces some bias, there might still be inherent biases in the sampling strategy or dataset, which could affect the model's generalization to nonvulnerable contracts.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2. The model learns existing patterns from the training data, which may not generalize well to different types of smart contracts, requiring retraining or fine-tuning for different contexts.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2744</Words>
  <Application>WPS 文字</Application>
  <PresentationFormat>宽屏</PresentationFormat>
  <Paragraphs>46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5" baseType="lpstr">
      <vt:lpstr>Arial</vt:lpstr>
      <vt:lpstr>宋体</vt:lpstr>
      <vt:lpstr>Wingdings</vt:lpstr>
      <vt:lpstr>汉仪大宋简</vt:lpstr>
      <vt:lpstr>汉仪书宋二KW</vt:lpstr>
      <vt:lpstr>Kozuka Gothic Pr6N R</vt:lpstr>
      <vt:lpstr>Noto Sans S Chinese DemiLight</vt:lpstr>
      <vt:lpstr>苹方-简</vt:lpstr>
      <vt:lpstr>冬青黑体简体中文</vt:lpstr>
      <vt:lpstr>Calibri</vt:lpstr>
      <vt:lpstr>Noto Sans S Chinese Regular</vt:lpstr>
      <vt:lpstr>文泉驿等宽微米黑</vt:lpstr>
      <vt:lpstr>华文仿宋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字魂58号-创中黑</vt:lpstr>
      <vt:lpstr>思源黑体 CN Medium</vt:lpstr>
      <vt:lpstr>胡晓波男神体</vt:lpstr>
      <vt:lpstr>汉仪中宋简</vt:lpstr>
      <vt:lpstr>方正正纤黑简体</vt:lpstr>
      <vt:lpstr>汉仪北魏写经W</vt:lpstr>
      <vt:lpstr>汉仪中黑KW</vt:lpstr>
      <vt:lpstr>Kozuka Gothic Pr6N R</vt:lpstr>
      <vt:lpstr>Noto Sans S Chinese DemiLight</vt:lpstr>
      <vt:lpstr>Noto Sans S Chinese Regular</vt:lpstr>
      <vt:lpstr>字魂58号-创中黑</vt:lpstr>
      <vt:lpstr>思源黑体 CN Medium</vt:lpstr>
      <vt:lpstr>汉仪北魏写经W</vt:lpstr>
      <vt:lpstr>汉仪大宋简</vt:lpstr>
      <vt:lpstr>Times New Roman Regular</vt:lpstr>
      <vt:lpstr>Times New Roman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罗振坤</cp:lastModifiedBy>
  <cp:revision>34</cp:revision>
  <dcterms:created xsi:type="dcterms:W3CDTF">2024-07-29T02:43:50Z</dcterms:created>
  <dcterms:modified xsi:type="dcterms:W3CDTF">2024-07-29T02:43:50Z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606372208_embed</vt:lpwstr>
  </property>
  <property fmtid="{D5CDD505-2E9C-101B-9397-08002B2CF9AE}" pid="3" name="KSOProductBuildVer">
    <vt:lpwstr>2052-6.5.2.8766</vt:lpwstr>
  </property>
  <property fmtid="{D5CDD505-2E9C-101B-9397-08002B2CF9AE}" pid="4" name="KSOTemplateUUID">
    <vt:lpwstr>v1.0_mb_ViKi7XJVesGR0zhVcf90YQ==</vt:lpwstr>
  </property>
  <property fmtid="{D5CDD505-2E9C-101B-9397-08002B2CF9AE}" pid="5" name="ICV">
    <vt:lpwstr>217D1B87A3B37E30E601A766AE2A4727_42</vt:lpwstr>
  </property>
</Properties>
</file>