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stackoverflow.com/questions/2094793/when-is-a-good-situation-to-use-a-full-outer-join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QL - Joins"/>
          <p:cNvSpPr txBox="1"/>
          <p:nvPr/>
        </p:nvSpPr>
        <p:spPr>
          <a:xfrm>
            <a:off x="3760977" y="2796796"/>
            <a:ext cx="4670045" cy="126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219200">
              <a:lnSpc>
                <a:spcPct val="90000"/>
              </a:lnSpc>
              <a:defRPr spc="-239" sz="8000">
                <a:solidFill>
                  <a:srgbClr val="F65714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SQL - Joins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65" name="Google Shape;69;p14"/>
          <p:cNvSpPr txBox="1"/>
          <p:nvPr/>
        </p:nvSpPr>
        <p:spPr>
          <a:xfrm>
            <a:off x="552708" y="1687354"/>
            <a:ext cx="11267316" cy="1582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address</a:t>
            </a:r>
          </a:p>
          <a:p>
            <a:pPr defTabSz="1219200">
              <a:lnSpc>
                <a:spcPct val="120000"/>
              </a:lnSpc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city_id IN (88, 149, 312, 494, 495, 496, 500, 589);</a:t>
            </a:r>
          </a:p>
        </p:txBody>
      </p:sp>
      <p:pic>
        <p:nvPicPr>
          <p:cNvPr id="166" name="Captura de pantalla 2021-07-17 a las 11.50.36.png" descr="Captura de pantalla 2021-07-17 a las 11.50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4283" y="3371089"/>
            <a:ext cx="94361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69" name="Google Shape;69;p14"/>
          <p:cNvSpPr txBox="1"/>
          <p:nvPr/>
        </p:nvSpPr>
        <p:spPr>
          <a:xfrm>
            <a:off x="2522186" y="2645371"/>
            <a:ext cx="7220294" cy="3376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process is tedious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have to code the IDs manually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can’t guarantee that we got all the IDs</a:t>
            </a:r>
          </a:p>
          <a:p>
            <a:pPr defTabSz="1219200">
              <a:lnSpc>
                <a:spcPct val="120000"/>
              </a:lnSpc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makes this process simple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73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174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176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177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178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181" name="Google Shape;69;p14"/>
          <p:cNvSpPr txBox="1"/>
          <p:nvPr/>
        </p:nvSpPr>
        <p:spPr>
          <a:xfrm>
            <a:off x="934686" y="2264371"/>
            <a:ext cx="10127811" cy="18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t>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Connects rows based on a condition known as the </a:t>
            </a:r>
            <a:r>
              <a:rPr i="1" u="sng">
                <a:latin typeface="Avenir Heavy"/>
                <a:ea typeface="Avenir Heavy"/>
                <a:cs typeface="Avenir Heavy"/>
                <a:sym typeface="Avenir Heavy"/>
              </a:rPr>
              <a:t>join predicate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 It has the same functionality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(pure syntactic sugar when you have different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s)</a:t>
            </a:r>
          </a:p>
        </p:txBody>
      </p:sp>
      <p:sp>
        <p:nvSpPr>
          <p:cNvPr id="182" name="SELECT {columns} FROM {table_1} INNER JOIN {table_2}…"/>
          <p:cNvSpPr txBox="1"/>
          <p:nvPr/>
        </p:nvSpPr>
        <p:spPr>
          <a:xfrm>
            <a:off x="318605" y="4153534"/>
            <a:ext cx="11627456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{columns}</a:t>
            </a:r>
            <a:br/>
            <a:r>
              <a:t>FROM {table_1}</a:t>
            </a:r>
            <a:br/>
            <a:r>
              <a:t>INNER JOIN {table_2}</a:t>
            </a:r>
          </a:p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{table_1}.{common_key_1} = {table_2}.{common_key_2}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185" name="SELECT *…"/>
          <p:cNvSpPr txBox="1"/>
          <p:nvPr/>
        </p:nvSpPr>
        <p:spPr>
          <a:xfrm>
            <a:off x="1729840" y="2555139"/>
            <a:ext cx="8732320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</a:t>
            </a:r>
            <a:r>
              <a:t>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country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</a:t>
            </a:r>
            <a:r>
              <a:t> </a:t>
            </a:r>
            <a:r>
              <a:rPr>
                <a:solidFill>
                  <a:srgbClr val="FF0000"/>
                </a:solidFill>
              </a:rPr>
              <a:t>city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</a:t>
            </a:r>
            <a:r>
              <a:t>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.country_id</a:t>
            </a:r>
            <a:endParaRPr>
              <a:solidFill>
                <a:srgbClr val="FFFFFF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188" name="Google Shape;69;p14"/>
          <p:cNvSpPr txBox="1"/>
          <p:nvPr/>
        </p:nvSpPr>
        <p:spPr>
          <a:xfrm>
            <a:off x="934686" y="2264371"/>
            <a:ext cx="9584789" cy="38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 ON</a:t>
            </a:r>
            <a:r>
              <a:t> more than one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.city_id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.country_id 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INNER</a:t>
            </a:r>
          </a:p>
        </p:txBody>
      </p:sp>
      <p:sp>
        <p:nvSpPr>
          <p:cNvPr id="191" name="Google Shape;69;p14"/>
          <p:cNvSpPr txBox="1"/>
          <p:nvPr/>
        </p:nvSpPr>
        <p:spPr>
          <a:xfrm>
            <a:off x="1303606" y="1952153"/>
            <a:ext cx="9584789" cy="432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might want to get only the columns that belong to a certain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.*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.country_id 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Aliasing</a:t>
            </a:r>
          </a:p>
        </p:txBody>
      </p:sp>
      <p:sp>
        <p:nvSpPr>
          <p:cNvPr id="194" name="Google Shape;69;p14"/>
          <p:cNvSpPr txBox="1"/>
          <p:nvPr/>
        </p:nvSpPr>
        <p:spPr>
          <a:xfrm>
            <a:off x="625086" y="1855684"/>
            <a:ext cx="10941828" cy="44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Aliasing allows us to create temporary variables which we can reference in our query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Typically we alias our tables as just the first letter of the table name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actually omit the AS, but it’s in this example for clarity</a:t>
            </a:r>
            <a:endParaRPr sz="180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>
                <a:solidFill>
                  <a:srgbClr val="FFFFFF"/>
                </a:solidFill>
              </a:defRPr>
            </a:pP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address, 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rgbClr val="FF000B"/>
                </a:solidFill>
              </a:rPr>
              <a:t>ci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.city_id = </a:t>
            </a:r>
            <a:r>
              <a:rPr>
                <a:solidFill>
                  <a:srgbClr val="FF000B"/>
                </a:solidFill>
              </a:rPr>
              <a:t>ci</a:t>
            </a:r>
            <a:r>
              <a:rPr>
                <a:solidFill>
                  <a:srgbClr val="FFFFFF"/>
                </a:solidFill>
              </a:rP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rgbClr val="1DAB3E"/>
                </a:solidFill>
              </a:rPr>
              <a:t>co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rgbClr val="FF000B"/>
                </a:solidFill>
              </a:rPr>
              <a:t>ci</a:t>
            </a:r>
            <a:r>
              <a:rPr>
                <a:solidFill>
                  <a:srgbClr val="FFFFFF"/>
                </a:solidFill>
              </a:rPr>
              <a:t>.country_id = </a:t>
            </a:r>
            <a:r>
              <a:rPr>
                <a:solidFill>
                  <a:srgbClr val="1DAB3E"/>
                </a:solidFill>
              </a:rPr>
              <a:t>co</a:t>
            </a:r>
            <a:r>
              <a:rPr>
                <a:solidFill>
                  <a:srgbClr val="FFFFFF"/>
                </a:solidFill>
              </a:rPr>
              <a:t>.country_id </a:t>
            </a:r>
          </a:p>
          <a:p>
            <a:pPr defTabSz="1219200">
              <a:def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</a:t>
            </a:r>
          </a:p>
        </p:txBody>
      </p:sp>
      <p:sp>
        <p:nvSpPr>
          <p:cNvPr id="197" name="Google Shape;69;p14"/>
          <p:cNvSpPr txBox="1"/>
          <p:nvPr/>
        </p:nvSpPr>
        <p:spPr>
          <a:xfrm>
            <a:off x="1491105" y="2223592"/>
            <a:ext cx="9209790" cy="1170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spcBef>
                <a:spcPts val="10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 to the portal and complete the first practical in this lesson: “Using JOIN statements”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sp>
        <p:nvSpPr>
          <p:cNvPr id="201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02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04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05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06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07" name="Rectángulo"/>
          <p:cNvSpPr/>
          <p:nvPr/>
        </p:nvSpPr>
        <p:spPr>
          <a:xfrm>
            <a:off x="3051671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15" name="Google Shape;69;p14"/>
          <p:cNvSpPr txBox="1"/>
          <p:nvPr/>
        </p:nvSpPr>
        <p:spPr>
          <a:xfrm>
            <a:off x="2608030" y="2383511"/>
            <a:ext cx="7048606" cy="332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40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ERD - Brief Review</a:t>
            </a:r>
          </a:p>
          <a:p>
            <a:pPr marL="240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?</a:t>
            </a:r>
          </a:p>
          <a:p>
            <a:pPr marL="240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Statement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INNER JOIN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</a:t>
            </a:r>
          </a:p>
          <a:p>
            <a:pPr lvl="1" marL="621631" indent="-240631" defTabSz="1219200">
              <a:lnSpc>
                <a:spcPct val="120000"/>
              </a:lnSpc>
              <a:buSzPct val="100000"/>
              <a:buChar char="•"/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sp>
        <p:nvSpPr>
          <p:cNvPr id="210" name="Google Shape;69;p14"/>
          <p:cNvSpPr txBox="1"/>
          <p:nvPr/>
        </p:nvSpPr>
        <p:spPr>
          <a:xfrm>
            <a:off x="549409" y="1664537"/>
            <a:ext cx="11165848" cy="469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7578" indent="-347578" defTabSz="1219200">
              <a:buSzPct val="100000"/>
              <a:buAutoNum type="arabicPeriod" startAt="1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left table will have every row returned</a:t>
            </a:r>
          </a:p>
          <a:p>
            <a:pPr marL="374315" indent="-374315">
              <a:spcBef>
                <a:spcPts val="1000"/>
              </a:spcBef>
              <a:buSzPct val="100000"/>
              <a:buAutoNum type="arabicPeriod" startAt="1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Matches every row to the row in the right table (based on the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condition)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If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condition is True, columns from both tables are combined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If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condition is False, a new row is still added but with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sp>
        <p:nvSpPr>
          <p:cNvPr id="213" name="There might be some stores with no clients registered:…"/>
          <p:cNvSpPr txBox="1"/>
          <p:nvPr/>
        </p:nvSpPr>
        <p:spPr>
          <a:xfrm>
            <a:off x="1469883" y="1871979"/>
            <a:ext cx="9338438" cy="320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There might be some stores with no clients registered:</a:t>
            </a:r>
          </a:p>
          <a:p>
            <a:pPr defTabSz="1219200"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.address_id,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.*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endParaRPr>
              <a:solidFill>
                <a:schemeClr val="accent1">
                  <a:lumOff val="12058"/>
                </a:schemeClr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LEFT JOIN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FF000B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.address_id =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.address_id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cu.customer_id IS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LEFT</a:t>
            </a:r>
          </a:p>
        </p:txBody>
      </p:sp>
      <p:pic>
        <p:nvPicPr>
          <p:cNvPr id="216" name="Captura de pantalla 2021-07-17 a las 13.08.49.png" descr="Captura de pantalla 2021-07-17 a las 13.08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050" y="3164558"/>
            <a:ext cx="10883900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oogle Shape;69;p14"/>
          <p:cNvSpPr txBox="1"/>
          <p:nvPr/>
        </p:nvSpPr>
        <p:spPr>
          <a:xfrm>
            <a:off x="549409" y="2227600"/>
            <a:ext cx="11165848" cy="76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3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There might be some stores with no clients registered: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RIGHT</a:t>
            </a:r>
          </a:p>
        </p:txBody>
      </p:sp>
      <p:sp>
        <p:nvSpPr>
          <p:cNvPr id="221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22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24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25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26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27" name="Rectángulo"/>
          <p:cNvSpPr/>
          <p:nvPr/>
        </p:nvSpPr>
        <p:spPr>
          <a:xfrm>
            <a:off x="5973737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RIGHT</a:t>
            </a:r>
          </a:p>
        </p:txBody>
      </p:sp>
      <p:sp>
        <p:nvSpPr>
          <p:cNvPr id="230" name="Google Shape;69;p14"/>
          <p:cNvSpPr txBox="1"/>
          <p:nvPr/>
        </p:nvSpPr>
        <p:spPr>
          <a:xfrm>
            <a:off x="856516" y="2311991"/>
            <a:ext cx="11165848" cy="404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similar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output is similar, but just switched positions</a:t>
            </a:r>
          </a:p>
          <a:p>
            <a:pPr defTabSz="12192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SELECT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as</a:t>
            </a:r>
            <a:r>
              <a:rPr>
                <a:solidFill>
                  <a:srgbClr val="FFFFFF"/>
                </a:solidFill>
              </a:rPr>
              <a:t>.address_id,</a:t>
            </a:r>
            <a:r>
              <a:t>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.*</a:t>
            </a:r>
            <a:endParaRPr>
              <a:solidFill>
                <a:srgbClr val="FFFF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</a:t>
            </a:r>
            <a:r>
              <a:t>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t> </a:t>
            </a:r>
            <a:r>
              <a:rPr>
                <a:solidFill>
                  <a:srgbClr val="FFFFFF"/>
                </a:solidFill>
              </a:rPr>
              <a:t>AS</a:t>
            </a:r>
            <a:r>
              <a:t>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RIGHT JOIN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address</a:t>
            </a:r>
            <a:r>
              <a:rPr>
                <a:solidFill>
                  <a:srgbClr val="FFFFFF"/>
                </a:solidFill>
              </a:rPr>
              <a:t> 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endParaRPr>
              <a:solidFill>
                <a:schemeClr val="accent1">
                  <a:lumOff val="12058"/>
                </a:schemeClr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</a:t>
            </a:r>
            <a:r>
              <a:t> </a:t>
            </a:r>
            <a:r>
              <a:rPr>
                <a:solidFill>
                  <a:srgbClr val="FF000B"/>
                </a:solidFill>
              </a:rPr>
              <a:t>cu</a:t>
            </a:r>
            <a:r>
              <a:rPr>
                <a:solidFill>
                  <a:srgbClr val="FFFFFF"/>
                </a:solidFill>
              </a:rPr>
              <a:t>.address_id =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ad</a:t>
            </a:r>
            <a:r>
              <a:rPr>
                <a:solidFill>
                  <a:srgbClr val="FFFFFF"/>
                </a:solidFill>
              </a:rPr>
              <a:t>.address_id;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"/>
          <p:cNvSpPr/>
          <p:nvPr/>
        </p:nvSpPr>
        <p:spPr>
          <a:xfrm>
            <a:off x="213987" y="2882580"/>
            <a:ext cx="11764026" cy="36278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sp>
        <p:nvSpPr>
          <p:cNvPr id="234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35" name="JOINS.png" descr="JOINS.png"/>
          <p:cNvPicPr>
            <a:picLocks noChangeAspect="1"/>
          </p:cNvPicPr>
          <p:nvPr/>
        </p:nvPicPr>
        <p:blipFill>
          <a:blip r:embed="rId3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37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38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39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40" name="Rectángulo"/>
          <p:cNvSpPr/>
          <p:nvPr/>
        </p:nvSpPr>
        <p:spPr>
          <a:xfrm>
            <a:off x="9021805" y="2847368"/>
            <a:ext cx="2918733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sp>
        <p:nvSpPr>
          <p:cNvPr id="243" name="Google Shape;69;p14"/>
          <p:cNvSpPr txBox="1"/>
          <p:nvPr/>
        </p:nvSpPr>
        <p:spPr>
          <a:xfrm>
            <a:off x="373046" y="1824204"/>
            <a:ext cx="11518575" cy="41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Take all data from both tables, regardless of the matches.</a:t>
            </a:r>
          </a:p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Let’s see the example from the previous slides (The employees exercise)</a:t>
            </a:r>
          </a:p>
          <a:p>
            <a:pPr defTabSz="12192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FROM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employee_details</a:t>
            </a:r>
            <a:r>
              <a:t> </a:t>
            </a:r>
            <a:r>
              <a:rPr>
                <a:solidFill>
                  <a:srgbClr val="FFFFFF"/>
                </a:solidFill>
              </a:rPr>
              <a:t>AS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det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FULL OUTER JOIN</a:t>
            </a:r>
            <a:r>
              <a:t> </a:t>
            </a:r>
            <a:r>
              <a:rPr>
                <a:solidFill>
                  <a:srgbClr val="FF000B"/>
                </a:solidFill>
              </a:rPr>
              <a:t>employee_salary</a:t>
            </a:r>
            <a:r>
              <a:t> </a:t>
            </a:r>
            <a:r>
              <a:rPr>
                <a:solidFill>
                  <a:srgbClr val="FFFFFF"/>
                </a:solidFill>
              </a:rPr>
              <a:t>AS</a:t>
            </a:r>
            <a:r>
              <a:t> </a:t>
            </a:r>
            <a:r>
              <a:rPr>
                <a:solidFill>
                  <a:srgbClr val="FF000B"/>
                </a:solidFill>
              </a:rPr>
              <a:t>sal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</a:rPr>
              <a:t>ON </a:t>
            </a:r>
            <a:r>
              <a:rPr>
                <a:solidFill>
                  <a:schemeClr val="accent1">
                    <a:lumOff val="12058"/>
                  </a:schemeClr>
                </a:solidFill>
              </a:rPr>
              <a:t>det</a:t>
            </a:r>
            <a:r>
              <a:rPr>
                <a:solidFill>
                  <a:srgbClr val="FFFFFF"/>
                </a:solidFill>
              </a:rPr>
              <a:t>.employee_id = </a:t>
            </a:r>
            <a:r>
              <a:rPr>
                <a:solidFill>
                  <a:srgbClr val="FF000B"/>
                </a:solidFill>
              </a:rPr>
              <a:t>sal</a:t>
            </a:r>
            <a:r>
              <a:rPr>
                <a:solidFill>
                  <a:srgbClr val="FFFFFF"/>
                </a:solidFill>
              </a:rPr>
              <a:t>.employee_id;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pic>
        <p:nvPicPr>
          <p:cNvPr id="246" name="Captura de pantalla 2021-07-17 a las 13.57.41.png" descr="Captura de pantalla 2021-07-17 a las 13.57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6250" y="2593476"/>
            <a:ext cx="8699500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 - FULL OUTER</a:t>
            </a:r>
          </a:p>
        </p:txBody>
      </p:sp>
      <p:sp>
        <p:nvSpPr>
          <p:cNvPr id="249" name="Google Shape;69;p14"/>
          <p:cNvSpPr txBox="1"/>
          <p:nvPr/>
        </p:nvSpPr>
        <p:spPr>
          <a:xfrm>
            <a:off x="373046" y="1980313"/>
            <a:ext cx="11518575" cy="235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Rare use case</a:t>
            </a: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FFF"/>
                </a:solidFill>
              </a:rPr>
              <a:t>Discussion about its uses:</a:t>
            </a:r>
            <a:r>
              <a:t> </a:t>
            </a:r>
            <a:r>
              <a:rPr u="sng">
                <a:solidFill>
                  <a:schemeClr val="accent6">
                    <a:satOff val="-3457"/>
                    <a:lumOff val="13039"/>
                  </a:schemeClr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https://stackoverflow.com/questions/2094793/when-is-a-good-situation-to-use-a-full-outer-join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</a:t>
            </a:r>
          </a:p>
        </p:txBody>
      </p:sp>
      <p:sp>
        <p:nvSpPr>
          <p:cNvPr id="252" name="Google Shape;69;p14"/>
          <p:cNvSpPr txBox="1"/>
          <p:nvPr/>
        </p:nvSpPr>
        <p:spPr>
          <a:xfrm>
            <a:off x="845786" y="1880615"/>
            <a:ext cx="10280798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There are four type of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pic>
        <p:nvPicPr>
          <p:cNvPr id="253" name="dsmGaKWMeHXe9QuJtq_ys30PNfTGnMsRuHuo_MUzGCg.jpg" descr="dsmGaKWMeHXe9QuJtq_ys30PNfTGnMsRuHuo_MUzGC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9526" y="2702110"/>
            <a:ext cx="6805614" cy="382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Using multiple tables</a:t>
            </a:r>
          </a:p>
        </p:txBody>
      </p:sp>
      <p:sp>
        <p:nvSpPr>
          <p:cNvPr id="118" name="Google Shape;69;p14"/>
          <p:cNvSpPr txBox="1"/>
          <p:nvPr/>
        </p:nvSpPr>
        <p:spPr>
          <a:xfrm>
            <a:off x="552708" y="1474642"/>
            <a:ext cx="10544679" cy="7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Take a look at our friend, the ERD:</a:t>
            </a:r>
          </a:p>
        </p:txBody>
      </p:sp>
      <p:sp>
        <p:nvSpPr>
          <p:cNvPr id="119" name="Google Shape;69;p14"/>
          <p:cNvSpPr txBox="1"/>
          <p:nvPr/>
        </p:nvSpPr>
        <p:spPr>
          <a:xfrm>
            <a:off x="552708" y="2124263"/>
            <a:ext cx="5906620" cy="47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So far, we just used one entity</a:t>
            </a:r>
          </a:p>
          <a:p>
            <a:pPr marL="280736" indent="-280736">
              <a:spcBef>
                <a:spcPts val="1000"/>
              </a:spcBef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Power of SQL comes from the fact we can run queries against multiple tables at once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are the statement we use to ‘connect’ the tables together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Joins work thanks to </a:t>
            </a:r>
            <a:r>
              <a:rPr i="1" u="sng">
                <a:latin typeface="Avenir Heavy"/>
                <a:ea typeface="Avenir Heavy"/>
                <a:cs typeface="Avenir Heavy"/>
                <a:sym typeface="Avenir Heavy"/>
              </a:rPr>
              <a:t>Normalization</a:t>
            </a:r>
            <a:r>
              <a:t>, a design technique that reduces data redundancy</a:t>
            </a:r>
          </a:p>
        </p:txBody>
      </p:sp>
      <p:pic>
        <p:nvPicPr>
          <p:cNvPr id="120" name="sql2.png" descr="sql2.png"/>
          <p:cNvPicPr>
            <a:picLocks noChangeAspect="1"/>
          </p:cNvPicPr>
          <p:nvPr/>
        </p:nvPicPr>
        <p:blipFill>
          <a:blip r:embed="rId3">
            <a:extLst/>
          </a:blip>
          <a:srcRect l="29" t="0" r="29" b="0"/>
          <a:stretch>
            <a:fillRect/>
          </a:stretch>
        </p:blipFill>
        <p:spPr>
          <a:xfrm>
            <a:off x="6883880" y="2027494"/>
            <a:ext cx="5258424" cy="381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ángulo"/>
          <p:cNvSpPr/>
          <p:nvPr/>
        </p:nvSpPr>
        <p:spPr>
          <a:xfrm>
            <a:off x="2341757" y="1682898"/>
            <a:ext cx="7508486" cy="50387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JOIN Statement</a:t>
            </a:r>
          </a:p>
        </p:txBody>
      </p:sp>
      <p:pic>
        <p:nvPicPr>
          <p:cNvPr id="257" name="Sin título-5.png" descr="Sin título-5.png"/>
          <p:cNvPicPr>
            <a:picLocks noChangeAspect="1"/>
          </p:cNvPicPr>
          <p:nvPr/>
        </p:nvPicPr>
        <p:blipFill>
          <a:blip r:embed="rId3">
            <a:extLst/>
          </a:blip>
          <a:srcRect l="0" t="77" r="0" b="77"/>
          <a:stretch>
            <a:fillRect/>
          </a:stretch>
        </p:blipFill>
        <p:spPr>
          <a:xfrm>
            <a:off x="2503149" y="1796326"/>
            <a:ext cx="7097502" cy="429757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www.postgresqltutorial.com/postgresql-joins/"/>
          <p:cNvSpPr txBox="1"/>
          <p:nvPr/>
        </p:nvSpPr>
        <p:spPr>
          <a:xfrm>
            <a:off x="3542724" y="6304412"/>
            <a:ext cx="510655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https://www.postgresqltutorial.com/postgresql-joins/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II</a:t>
            </a:r>
          </a:p>
        </p:txBody>
      </p:sp>
      <p:graphicFrame>
        <p:nvGraphicFramePr>
          <p:cNvPr id="261" name="Table 6"/>
          <p:cNvGraphicFramePr/>
          <p:nvPr/>
        </p:nvGraphicFramePr>
        <p:xfrm>
          <a:off x="2006313" y="2908062"/>
          <a:ext cx="3166112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customerName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Homer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Marge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Bart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Lisa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Maggie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Table 6"/>
          <p:cNvGraphicFramePr/>
          <p:nvPr/>
        </p:nvGraphicFramePr>
        <p:xfrm>
          <a:off x="5615966" y="2908062"/>
          <a:ext cx="4399697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33585"/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orderID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item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Beer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Hair product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Dress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Juice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Magazine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Peanuts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63" name="Google Shape;69;p14"/>
          <p:cNvSpPr txBox="1"/>
          <p:nvPr/>
        </p:nvSpPr>
        <p:spPr>
          <a:xfrm>
            <a:off x="1491105" y="1661878"/>
            <a:ext cx="9209790" cy="7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spcBef>
                <a:spcPts val="10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 the following tables to complete the Practical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II</a:t>
            </a:r>
          </a:p>
        </p:txBody>
      </p:sp>
      <p:sp>
        <p:nvSpPr>
          <p:cNvPr id="266" name="Google Shape;56;p13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algn="l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Given the following SQL statement: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0" indent="4572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SELECT c.customerID, c.customerName, o.item</a:t>
            </a:r>
            <a:br>
              <a:rPr b="1"/>
            </a:br>
            <a:r>
              <a:rPr b="1"/>
              <a:t>FROM customer AS c</a:t>
            </a:r>
            <a:br>
              <a:rPr b="1"/>
            </a:br>
            <a:r>
              <a:rPr b="1"/>
              <a:t>INNER JOIN order AS o</a:t>
            </a:r>
            <a:br>
              <a:rPr b="1"/>
            </a:br>
            <a:r>
              <a:rPr b="1"/>
              <a:t>ON c.customerID = o.customerID</a:t>
            </a:r>
            <a:endParaRPr b="1"/>
          </a:p>
          <a:p>
            <a:pPr lvl="2" marL="0" indent="9144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What is the: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2" marL="0" indent="914400" algn="l" defTabSz="914400">
              <a:lnSpc>
                <a:spcPct val="90000"/>
              </a:lnSpc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columns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rows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“2” would show up?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 - Part II</a:t>
            </a:r>
          </a:p>
        </p:txBody>
      </p:sp>
      <p:sp>
        <p:nvSpPr>
          <p:cNvPr id="269" name="Google Shape;56;p13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algn="l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Given the following SQL statement: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0" indent="4572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SELECT c.customerID, c.customerName, o.item</a:t>
            </a:r>
            <a:br>
              <a:rPr b="1"/>
            </a:br>
            <a:r>
              <a:rPr b="1"/>
              <a:t>FROM customer AS c</a:t>
            </a:r>
            <a:br>
              <a:rPr b="1"/>
            </a:br>
            <a:r>
              <a:rPr b="1"/>
              <a:t>LEFT JOIN order AS o</a:t>
            </a:r>
            <a:br>
              <a:rPr b="1"/>
            </a:br>
            <a:r>
              <a:rPr b="1"/>
              <a:t>ON c.customerID = o.customerID</a:t>
            </a:r>
            <a:endParaRPr b="1"/>
          </a:p>
          <a:p>
            <a:pPr lvl="2" marL="0" indent="914400" algn="l" defTabSz="914400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What is the: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2" marL="0" indent="914400" algn="l" defTabSz="914400">
              <a:lnSpc>
                <a:spcPct val="90000"/>
              </a:lnSpc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columns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rows in the returned table?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“2” would show up?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935789" indent="-300789" algn="l" defTabSz="914400">
              <a:lnSpc>
                <a:spcPct val="90000"/>
              </a:lnSpc>
              <a:spcBef>
                <a:spcPts val="500"/>
              </a:spcBef>
              <a:buSzPct val="100000"/>
              <a:buAutoNum type="alphaUcPeriod" startAt="1"/>
              <a:defRPr sz="2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ángulo"/>
          <p:cNvSpPr/>
          <p:nvPr/>
        </p:nvSpPr>
        <p:spPr>
          <a:xfrm>
            <a:off x="458206" y="1624029"/>
            <a:ext cx="11519807" cy="56432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24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Oval 6"/>
          <p:cNvSpPr/>
          <p:nvPr/>
        </p:nvSpPr>
        <p:spPr>
          <a:xfrm>
            <a:off x="6967389" y="3715496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Oval 6"/>
          <p:cNvSpPr/>
          <p:nvPr/>
        </p:nvSpPr>
        <p:spPr>
          <a:xfrm>
            <a:off x="6967389" y="4098703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Línea"/>
          <p:cNvSpPr/>
          <p:nvPr/>
        </p:nvSpPr>
        <p:spPr>
          <a:xfrm>
            <a:off x="7906460" y="2259029"/>
            <a:ext cx="1372465" cy="1"/>
          </a:xfrm>
          <a:prstGeom prst="line">
            <a:avLst/>
          </a:prstGeom>
          <a:ln w="12700">
            <a:solidFill>
              <a:srgbClr val="FF0009"/>
            </a:solidFill>
            <a:miter lim="400000"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Primary Key (PK): Unique identifiers"/>
          <p:cNvSpPr txBox="1"/>
          <p:nvPr/>
        </p:nvSpPr>
        <p:spPr>
          <a:xfrm>
            <a:off x="9345455" y="2088938"/>
            <a:ext cx="2380955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Primary Key (PK): </a:t>
            </a:r>
            <a:r>
              <a:rPr b="0"/>
              <a:t>Unique identifiers</a:t>
            </a:r>
          </a:p>
        </p:txBody>
      </p:sp>
      <p:sp>
        <p:nvSpPr>
          <p:cNvPr id="129" name="Línea"/>
          <p:cNvSpPr/>
          <p:nvPr/>
        </p:nvSpPr>
        <p:spPr>
          <a:xfrm>
            <a:off x="7908446" y="2404386"/>
            <a:ext cx="1369506" cy="585347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Foreign Key (FK):…"/>
          <p:cNvSpPr txBox="1"/>
          <p:nvPr/>
        </p:nvSpPr>
        <p:spPr>
          <a:xfrm>
            <a:off x="9322495" y="2867006"/>
            <a:ext cx="2675278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Foreign Key (FK):</a:t>
            </a:r>
            <a:endParaRPr b="1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a column in one table which is a PK</a:t>
            </a:r>
          </a:p>
        </p:txBody>
      </p:sp>
      <p:sp>
        <p:nvSpPr>
          <p:cNvPr id="131" name="Línea"/>
          <p:cNvSpPr/>
          <p:nvPr/>
        </p:nvSpPr>
        <p:spPr>
          <a:xfrm>
            <a:off x="7221734" y="3902933"/>
            <a:ext cx="1978740" cy="24971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Crow’s foot:…"/>
          <p:cNvSpPr txBox="1"/>
          <p:nvPr/>
        </p:nvSpPr>
        <p:spPr>
          <a:xfrm>
            <a:off x="9322495" y="4003616"/>
            <a:ext cx="267527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Crow’s foot</a:t>
            </a:r>
            <a:r>
              <a:t>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many of the instances of a </a:t>
            </a:r>
            <a:r>
              <a:rPr b="1"/>
              <a:t>FK</a:t>
            </a:r>
          </a:p>
        </p:txBody>
      </p:sp>
      <p:sp>
        <p:nvSpPr>
          <p:cNvPr id="133" name="Oval 6"/>
          <p:cNvSpPr/>
          <p:nvPr/>
        </p:nvSpPr>
        <p:spPr>
          <a:xfrm>
            <a:off x="8068120" y="5003417"/>
            <a:ext cx="266814" cy="280378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Línea"/>
          <p:cNvSpPr/>
          <p:nvPr/>
        </p:nvSpPr>
        <p:spPr>
          <a:xfrm>
            <a:off x="7220846" y="4247978"/>
            <a:ext cx="1981629" cy="928159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Línea"/>
          <p:cNvSpPr/>
          <p:nvPr/>
        </p:nvSpPr>
        <p:spPr>
          <a:xfrm>
            <a:off x="8327375" y="5156343"/>
            <a:ext cx="877010" cy="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Dash line:…"/>
          <p:cNvSpPr txBox="1"/>
          <p:nvPr/>
        </p:nvSpPr>
        <p:spPr>
          <a:xfrm>
            <a:off x="9322495" y="5069787"/>
            <a:ext cx="2675278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Dash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only one instance of PK will be present in this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ángulo"/>
          <p:cNvSpPr/>
          <p:nvPr/>
        </p:nvSpPr>
        <p:spPr>
          <a:xfrm>
            <a:off x="458206" y="1624029"/>
            <a:ext cx="11519807" cy="56432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40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One to Many relationships…"/>
          <p:cNvSpPr txBox="1"/>
          <p:nvPr/>
        </p:nvSpPr>
        <p:spPr>
          <a:xfrm>
            <a:off x="8729781" y="2089848"/>
            <a:ext cx="3136236" cy="461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One to 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Each Customer has a unique ID. 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ID it is the PK of the customer table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will find a single ID for each customer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ID is also present in the Rental, Payment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those tables, it is present as a FK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might find the same Customer ID for many rental operations.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ángulo"/>
          <p:cNvSpPr/>
          <p:nvPr/>
        </p:nvSpPr>
        <p:spPr>
          <a:xfrm>
            <a:off x="458206" y="1624029"/>
            <a:ext cx="11519807" cy="564323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45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ángulo"/>
          <p:cNvSpPr/>
          <p:nvPr/>
        </p:nvSpPr>
        <p:spPr>
          <a:xfrm>
            <a:off x="426955" y="2650002"/>
            <a:ext cx="2652874" cy="393747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7" name="Many-to-Many relationships…"/>
          <p:cNvSpPr txBox="1"/>
          <p:nvPr/>
        </p:nvSpPr>
        <p:spPr>
          <a:xfrm>
            <a:off x="8729781" y="2089848"/>
            <a:ext cx="3136236" cy="408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Many-to-Many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films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film can have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category can be related to many films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Since PKs have to be unique, many to many relationships have to resort to a intermediate step </a:t>
            </a:r>
            <a:r>
              <a:rPr i="1"/>
              <a:t>(Film Category)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"/>
          <p:cNvSpPr/>
          <p:nvPr/>
        </p:nvSpPr>
        <p:spPr>
          <a:xfrm>
            <a:off x="458206" y="1624029"/>
            <a:ext cx="11519807" cy="538110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0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EDR Brief Review</a:t>
            </a:r>
          </a:p>
        </p:txBody>
      </p:sp>
      <p:pic>
        <p:nvPicPr>
          <p:cNvPr id="151" name="sql6.png" descr="sql6.png"/>
          <p:cNvPicPr>
            <a:picLocks noChangeAspect="1"/>
          </p:cNvPicPr>
          <p:nvPr/>
        </p:nvPicPr>
        <p:blipFill>
          <a:blip r:embed="rId3">
            <a:extLst/>
          </a:blip>
          <a:srcRect l="7678" t="39098" r="15" b="0"/>
          <a:stretch>
            <a:fillRect/>
          </a:stretch>
        </p:blipFill>
        <p:spPr>
          <a:xfrm>
            <a:off x="690241" y="1710882"/>
            <a:ext cx="7587080" cy="520751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How can we leverage these relationships?…"/>
          <p:cNvSpPr txBox="1"/>
          <p:nvPr/>
        </p:nvSpPr>
        <p:spPr>
          <a:xfrm>
            <a:off x="8729781" y="2089848"/>
            <a:ext cx="3136236" cy="328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How can we leverage these relationships?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 many tables are connected, we can perform interesting analyses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can see, for example, the stores in UK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Let’s see this without using JOIN first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55" name="Google Shape;69;p14"/>
          <p:cNvSpPr txBox="1"/>
          <p:nvPr/>
        </p:nvSpPr>
        <p:spPr>
          <a:xfrm>
            <a:off x="552708" y="1928112"/>
            <a:ext cx="10544679" cy="174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First, let’s find the UK id</a:t>
            </a:r>
          </a:p>
          <a:p>
            <a:pPr defTabSz="1219200">
              <a:lnSpc>
                <a:spcPct val="1200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country</a:t>
            </a:r>
          </a:p>
          <a:p>
            <a:pPr defTabSz="1219200">
              <a:lnSpc>
                <a:spcPct val="1200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‘United Kingdom’;</a:t>
            </a:r>
          </a:p>
        </p:txBody>
      </p:sp>
      <p:pic>
        <p:nvPicPr>
          <p:cNvPr id="156" name="Captura de pantalla 2021-07-17 a las 4.05.31.png" descr="Captura de pantalla 2021-07-17 a las 4.05.31.png"/>
          <p:cNvPicPr>
            <a:picLocks noChangeAspect="1"/>
          </p:cNvPicPr>
          <p:nvPr/>
        </p:nvPicPr>
        <p:blipFill>
          <a:blip r:embed="rId3">
            <a:extLst/>
          </a:blip>
          <a:srcRect l="0" t="10206" r="0" b="10206"/>
          <a:stretch>
            <a:fillRect/>
          </a:stretch>
        </p:blipFill>
        <p:spPr>
          <a:xfrm>
            <a:off x="1856297" y="3668481"/>
            <a:ext cx="79375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69;p14"/>
          <p:cNvSpPr txBox="1"/>
          <p:nvPr/>
        </p:nvSpPr>
        <p:spPr>
          <a:xfrm>
            <a:off x="779561" y="4907655"/>
            <a:ext cx="10544679" cy="58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lnSpc>
                <a:spcPct val="120000"/>
              </a:lnSpc>
              <a:defRPr sz="20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We can look cities whose country_id =102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/>
          <a:p>
            <a:pPr defTabSz="1109472">
              <a:defRPr sz="6188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Why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  <p:sp>
        <p:nvSpPr>
          <p:cNvPr id="160" name="Google Shape;69;p14"/>
          <p:cNvSpPr txBox="1"/>
          <p:nvPr/>
        </p:nvSpPr>
        <p:spPr>
          <a:xfrm>
            <a:off x="583930" y="1815086"/>
            <a:ext cx="10544679" cy="108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city</a:t>
            </a:r>
          </a:p>
          <a:p>
            <a:pPr defTabSz="1219200">
              <a:lnSpc>
                <a:spcPct val="120000"/>
              </a:lnSpc>
              <a:defRPr sz="2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country_id = 102;</a:t>
            </a:r>
          </a:p>
        </p:txBody>
      </p:sp>
      <p:pic>
        <p:nvPicPr>
          <p:cNvPr id="161" name="Captura de pantalla 2021-07-17 a las 11.06.59.png" descr="Captura de pantalla 2021-07-17 a las 11.0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2783" y="3126173"/>
            <a:ext cx="80391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Rectángulo"/>
          <p:cNvSpPr/>
          <p:nvPr/>
        </p:nvSpPr>
        <p:spPr>
          <a:xfrm>
            <a:off x="2581771" y="3072611"/>
            <a:ext cx="1353309" cy="337102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