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/>
          <p:nvPr>
            <p:ph type="title"/>
          </p:nvPr>
        </p:nvSpPr>
        <p:spPr>
          <a:xfrm>
            <a:off x="415610" y="992766"/>
            <a:ext cx="11360801" cy="2736801"/>
          </a:xfrm>
          <a:prstGeom prst="rect">
            <a:avLst/>
          </a:prstGeom>
        </p:spPr>
        <p:txBody>
          <a:bodyPr lIns="121899" tIns="121899" rIns="121899" bIns="121899" anchor="b"/>
          <a:lstStyle>
            <a:lvl1pPr algn="ctr" defTabSz="1219200">
              <a:lnSpc>
                <a:spcPct val="100000"/>
              </a:lnSpc>
              <a:defRPr sz="6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93" name="Nivel de texto 1…"/>
          <p:cNvSpPr txBox="1"/>
          <p:nvPr>
            <p:ph type="body" sz="quarter" idx="1"/>
          </p:nvPr>
        </p:nvSpPr>
        <p:spPr>
          <a:xfrm>
            <a:off x="415599" y="3778833"/>
            <a:ext cx="11360802" cy="1056801"/>
          </a:xfrm>
          <a:prstGeom prst="rect">
            <a:avLst/>
          </a:prstGeom>
        </p:spPr>
        <p:txBody>
          <a:bodyPr lIns="121899" tIns="121899" rIns="121899" bIns="121899"/>
          <a:lstStyle>
            <a:lvl1pPr marL="457200" indent="-3429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1397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indent="5969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57200" indent="10541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457200" indent="15113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/>
          <p:nvPr>
            <p:ph type="sldNum" sz="quarter" idx="2"/>
          </p:nvPr>
        </p:nvSpPr>
        <p:spPr>
          <a:xfrm>
            <a:off x="11602195" y="6271715"/>
            <a:ext cx="426016" cy="416615"/>
          </a:xfrm>
          <a:prstGeom prst="rect">
            <a:avLst/>
          </a:prstGeom>
        </p:spPr>
        <p:txBody>
          <a:bodyPr lIns="121899" tIns="121899" rIns="121899" bIns="121899">
            <a:normAutofit fontScale="100000" lnSpcReduction="0"/>
          </a:bodyPr>
          <a:lstStyle>
            <a:lvl1pPr defTabSz="121920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/>
          <p:nvPr>
            <p:ph type="title"/>
          </p:nvPr>
        </p:nvSpPr>
        <p:spPr>
          <a:xfrm>
            <a:off x="415599" y="593366"/>
            <a:ext cx="11360802" cy="763601"/>
          </a:xfrm>
          <a:prstGeom prst="rect">
            <a:avLst/>
          </a:prstGeom>
        </p:spPr>
        <p:txBody>
          <a:bodyPr lIns="121899" tIns="121899" rIns="121899" bIns="121899" anchor="t"/>
          <a:lstStyle>
            <a:lvl1pPr defTabSz="1219200">
              <a:lnSpc>
                <a:spcPct val="100000"/>
              </a:lnSpc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02" name="Nivel de texto 1…"/>
          <p:cNvSpPr txBox="1"/>
          <p:nvPr>
            <p:ph type="body" idx="1"/>
          </p:nvPr>
        </p:nvSpPr>
        <p:spPr>
          <a:xfrm>
            <a:off x="415599" y="1536633"/>
            <a:ext cx="11360802" cy="4555201"/>
          </a:xfrm>
          <a:prstGeom prst="rect">
            <a:avLst/>
          </a:prstGeom>
        </p:spPr>
        <p:txBody>
          <a:bodyPr lIns="121899" tIns="121899" rIns="121899" bIns="121899"/>
          <a:lstStyle>
            <a:lvl1pPr marL="571500" indent="-457200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●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411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○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983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■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0555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●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127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○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/>
          <p:nvPr>
            <p:ph type="sldNum" sz="quarter" idx="2"/>
          </p:nvPr>
        </p:nvSpPr>
        <p:spPr>
          <a:xfrm>
            <a:off x="11602195" y="6271715"/>
            <a:ext cx="426016" cy="416615"/>
          </a:xfrm>
          <a:prstGeom prst="rect">
            <a:avLst/>
          </a:prstGeom>
        </p:spPr>
        <p:txBody>
          <a:bodyPr lIns="121899" tIns="121899" rIns="121899" bIns="121899">
            <a:normAutofit fontScale="100000" lnSpcReduction="0"/>
          </a:bodyPr>
          <a:lstStyle>
            <a:lvl1pPr defTabSz="121920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1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30" name="Nivel de texto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9" name="Nivel de texto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8" name="Nivel de texto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73" name="Nivel de texto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Nivel de texto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hyperlink" Target="https://www.postgresql.org/docs/9.1/functions-datetime.html" TargetMode="Externa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hyperlink" Target="https://www.postgresql.org/docs/9.1/functions-datetime.html" TargetMode="Externa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hyperlink" Target="https://www.postgresql.org/docs/9.5/functions-aggregate.html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QL - Aggregations"/>
          <p:cNvSpPr txBox="1"/>
          <p:nvPr/>
        </p:nvSpPr>
        <p:spPr>
          <a:xfrm>
            <a:off x="2118105" y="2796796"/>
            <a:ext cx="7955790" cy="1264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1219200">
              <a:lnSpc>
                <a:spcPct val="90000"/>
              </a:lnSpc>
              <a:defRPr spc="-239" sz="8000">
                <a:solidFill>
                  <a:srgbClr val="F65714"/>
                </a:solidFill>
                <a:latin typeface="Big Caslon Medium"/>
                <a:ea typeface="Big Caslon Medium"/>
                <a:cs typeface="Big Caslon Medium"/>
                <a:sym typeface="Big Caslon Medium"/>
              </a:defRPr>
            </a:lvl1pPr>
          </a:lstStyle>
          <a:p>
            <a:pPr/>
            <a:r>
              <a:t>SQL - Aggregations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Aggregations -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</a:p>
        </p:txBody>
      </p:sp>
      <p:sp>
        <p:nvSpPr>
          <p:cNvPr id="139" name="Google Shape;69;p14"/>
          <p:cNvSpPr txBox="1"/>
          <p:nvPr/>
        </p:nvSpPr>
        <p:spPr>
          <a:xfrm>
            <a:off x="852142" y="2096274"/>
            <a:ext cx="10182171" cy="4128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syntax of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t> query is usually:</a:t>
            </a:r>
          </a:p>
          <a:p>
            <a:pPr>
              <a:spcBef>
                <a:spcPts val="10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SELECT {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column</a:t>
            </a:r>
            <a:r>
              <a:rPr>
                <a:solidFill>
                  <a:srgbClr val="FFFFFF"/>
                </a:solidFill>
              </a:rPr>
              <a:t>}, {aggregation}</a:t>
            </a:r>
            <a:endParaRPr>
              <a:solidFill>
                <a:srgbClr val="FFFFFF"/>
              </a:solidFill>
            </a:endParaRP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{table)</a:t>
            </a:r>
          </a:p>
          <a:p>
            <a:pPr>
              <a:spcBef>
                <a:spcPts val="10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GROUP BY {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column</a:t>
            </a:r>
            <a:r>
              <a:rPr>
                <a:solidFill>
                  <a:srgbClr val="FFFFFF"/>
                </a:solidFill>
              </a:rPr>
              <a:t>}</a:t>
            </a:r>
          </a:p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When using aggregates, any column in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which is not an aggregate must also be specified in the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statement. (It doesn’t have to be the other way around)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Note that the aggregation is not mandatory.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Aggregations -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</a:p>
        </p:txBody>
      </p:sp>
      <p:sp>
        <p:nvSpPr>
          <p:cNvPr id="142" name="Google Shape;69;p14"/>
          <p:cNvSpPr txBox="1"/>
          <p:nvPr/>
        </p:nvSpPr>
        <p:spPr>
          <a:xfrm>
            <a:off x="865333" y="2235975"/>
            <a:ext cx="10461334" cy="414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Imagine you want to find the best customers, those who have rented more than 30 movies.</a:t>
            </a: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customer_id, COUNT(*)</a:t>
            </a: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rental</a:t>
            </a: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GROUP BY customer_id</a:t>
            </a: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ORDER BY 1;</a:t>
            </a:r>
          </a:p>
          <a:p>
            <a:pPr algn="ctr">
              <a:spcBef>
                <a:spcPts val="1000"/>
              </a:spcBef>
              <a:defRPr i="1"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ORDER BY 1</a:t>
            </a: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?? What do you think it means?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Aggregations -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</a:p>
        </p:txBody>
      </p:sp>
      <p:sp>
        <p:nvSpPr>
          <p:cNvPr id="145" name="Google Shape;69;p14"/>
          <p:cNvSpPr txBox="1"/>
          <p:nvPr/>
        </p:nvSpPr>
        <p:spPr>
          <a:xfrm>
            <a:off x="865333" y="2235975"/>
            <a:ext cx="10461334" cy="2667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You can use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with different columns:</a:t>
            </a: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customer_id, COUNT(*)</a:t>
            </a: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rental</a:t>
            </a: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GROUP BY customer_id. inventory_id;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Aggregations -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</a:p>
        </p:txBody>
      </p:sp>
      <p:sp>
        <p:nvSpPr>
          <p:cNvPr id="148" name="Google Shape;69;p14"/>
          <p:cNvSpPr txBox="1"/>
          <p:nvPr/>
        </p:nvSpPr>
        <p:spPr>
          <a:xfrm>
            <a:off x="865333" y="2235975"/>
            <a:ext cx="10461334" cy="315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We wanted to check the customers with more than 30 rentals:</a:t>
            </a: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customer_id, COUNT(*) AS c</a:t>
            </a: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rental</a:t>
            </a: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GROUP BY customer_id</a:t>
            </a: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/*What condition should I add?*/;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Aggregations -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HAVING</a:t>
            </a:r>
          </a:p>
        </p:txBody>
      </p:sp>
      <p:sp>
        <p:nvSpPr>
          <p:cNvPr id="151" name="Google Shape;69;p14"/>
          <p:cNvSpPr txBox="1"/>
          <p:nvPr/>
        </p:nvSpPr>
        <p:spPr>
          <a:xfrm>
            <a:off x="865333" y="2235975"/>
            <a:ext cx="10461334" cy="4099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When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tried to evaluate that column,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has not generated the groups yet. 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For these cases, we use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, which is specifically designed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queries</a:t>
            </a:r>
          </a:p>
          <a:p>
            <a:pPr>
              <a:spcBef>
                <a:spcPts val="10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SELECT {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column</a:t>
            </a:r>
            <a:r>
              <a:rPr>
                <a:solidFill>
                  <a:srgbClr val="FFFFFF"/>
                </a:solidFill>
              </a:rPr>
              <a:t>}, {aggregation}</a:t>
            </a:r>
            <a:endParaRPr>
              <a:solidFill>
                <a:srgbClr val="FFFFFF"/>
              </a:solidFill>
            </a:endParaRP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{table}</a:t>
            </a:r>
          </a:p>
          <a:p>
            <a:pPr>
              <a:spcBef>
                <a:spcPts val="10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GROUP BY {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column</a:t>
            </a:r>
            <a:r>
              <a:rPr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HAVING {aggregation_condition}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Aggregations -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HAVING</a:t>
            </a:r>
          </a:p>
        </p:txBody>
      </p:sp>
      <p:sp>
        <p:nvSpPr>
          <p:cNvPr id="154" name="Google Shape;69;p14"/>
          <p:cNvSpPr txBox="1"/>
          <p:nvPr/>
        </p:nvSpPr>
        <p:spPr>
          <a:xfrm>
            <a:off x="865333" y="2235975"/>
            <a:ext cx="10461334" cy="315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We wanted to check the customers with more than 30 rentals:</a:t>
            </a: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customer_id, COUNT(*)</a:t>
            </a: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rental</a:t>
            </a: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GROUP BY customer_id</a:t>
            </a:r>
          </a:p>
          <a:p>
            <a:pPr>
              <a:spcBef>
                <a:spcPts val="1000"/>
              </a:spcBef>
              <a:defRPr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HAVING COUNT(*) &gt; 30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085088">
              <a:defRPr sz="6052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Aggregations - Practicals (Part II)</a:t>
            </a:r>
          </a:p>
        </p:txBody>
      </p:sp>
      <p:sp>
        <p:nvSpPr>
          <p:cNvPr id="157" name="Google Shape;69;p14"/>
          <p:cNvSpPr txBox="1"/>
          <p:nvPr/>
        </p:nvSpPr>
        <p:spPr>
          <a:xfrm>
            <a:off x="1952340" y="2537842"/>
            <a:ext cx="8287320" cy="278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algn="ctr">
              <a:spcBef>
                <a:spcPts val="1000"/>
              </a:spcBef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Go to the portal and complete the second practical: </a:t>
            </a: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Using Aggregated Functions</a:t>
            </a:r>
            <a:endParaRPr>
              <a:latin typeface="Avenir Book Oblique"/>
              <a:ea typeface="Avenir Book Oblique"/>
              <a:cs typeface="Avenir Book Oblique"/>
              <a:sym typeface="Avenir Book Oblique"/>
            </a:endParaRPr>
          </a:p>
          <a:p>
            <a:pPr algn="ctr">
              <a:spcBef>
                <a:spcPts val="1000"/>
              </a:spcBef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You could use other SQL commands for this practical, but use aggregations to get some practice!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097279">
              <a:defRPr sz="6119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Aggregations - Useful Functions</a:t>
            </a:r>
          </a:p>
        </p:txBody>
      </p:sp>
      <p:sp>
        <p:nvSpPr>
          <p:cNvPr id="160" name="Google Shape;69;p14"/>
          <p:cNvSpPr txBox="1"/>
          <p:nvPr/>
        </p:nvSpPr>
        <p:spPr>
          <a:xfrm>
            <a:off x="865333" y="1996488"/>
            <a:ext cx="10461334" cy="443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10552" indent="-210552">
              <a:spcBef>
                <a:spcPts val="1000"/>
              </a:spcBef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SQL offers useful functions for data analysis</a:t>
            </a:r>
          </a:p>
          <a:p>
            <a:pPr marL="210552" indent="-210552">
              <a:spcBef>
                <a:spcPts val="1000"/>
              </a:spcBef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These functions can be used along aggregations</a:t>
            </a:r>
          </a:p>
          <a:p>
            <a:pPr marL="210552" indent="-210552">
              <a:spcBef>
                <a:spcPts val="1000"/>
              </a:spcBef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For example, count the </a:t>
            </a:r>
            <a:r>
              <a:rPr u="sng">
                <a:latin typeface="Avenir Book Oblique"/>
                <a:ea typeface="Avenir Book Oblique"/>
                <a:cs typeface="Avenir Book Oblique"/>
                <a:sym typeface="Avenir Book Oblique"/>
              </a:rPr>
              <a:t>unique</a:t>
            </a:r>
            <a:r>
              <a:t> values of a column, or count the rentals </a:t>
            </a:r>
            <a:r>
              <a:rPr u="sng">
                <a:latin typeface="Avenir Book Oblique"/>
                <a:ea typeface="Avenir Book Oblique"/>
                <a:cs typeface="Avenir Book Oblique"/>
                <a:sym typeface="Avenir Book Oblique"/>
              </a:rPr>
              <a:t>per day</a:t>
            </a:r>
            <a:endParaRPr u="sng">
              <a:latin typeface="Avenir Book Oblique"/>
              <a:ea typeface="Avenir Book Oblique"/>
              <a:cs typeface="Avenir Book Oblique"/>
              <a:sym typeface="Avenir Book Oblique"/>
            </a:endParaRPr>
          </a:p>
          <a:p>
            <a:pPr marL="210552" indent="-210552">
              <a:spcBef>
                <a:spcPts val="1000"/>
              </a:spcBef>
              <a:buSzPct val="100000"/>
              <a:buChar char="•"/>
              <a:defRPr sz="2600">
                <a:solidFill>
                  <a:srgbClr val="FFFFFF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Some common functions are: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lvl="1" marL="591552" indent="-210552">
              <a:spcBef>
                <a:spcPts val="1000"/>
              </a:spcBef>
              <a:buSzPct val="100000"/>
              <a:buChar char="•"/>
              <a:defRPr i="1"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/>
              <a:t>DISTINCT</a:t>
            </a:r>
            <a:endParaRPr i="0"/>
          </a:p>
          <a:p>
            <a:pPr lvl="1" marL="591552" indent="-210552">
              <a:spcBef>
                <a:spcPts val="1000"/>
              </a:spcBef>
              <a:buSzPct val="100000"/>
              <a:buChar char="•"/>
              <a:defRPr i="1"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/>
              <a:t>DATE_TRUNC</a:t>
            </a:r>
            <a:endParaRPr i="0"/>
          </a:p>
          <a:p>
            <a:pPr lvl="1" marL="591552" indent="-210552">
              <a:spcBef>
                <a:spcPts val="1000"/>
              </a:spcBef>
              <a:buSzPct val="100000"/>
              <a:buChar char="•"/>
              <a:defRPr i="1"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/>
              <a:t>DATE_PART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Functions -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</a:p>
        </p:txBody>
      </p:sp>
      <p:sp>
        <p:nvSpPr>
          <p:cNvPr id="163" name="Google Shape;69;p14"/>
          <p:cNvSpPr txBox="1"/>
          <p:nvPr/>
        </p:nvSpPr>
        <p:spPr>
          <a:xfrm>
            <a:off x="865333" y="1682037"/>
            <a:ext cx="10461334" cy="5084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returns the unique instances over a column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Used in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statement.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Multiple columns evaluates unique combinations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FFFFFF"/>
                </a:solidFill>
              </a:defRPr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DISTINCT rental_rate</a:t>
            </a:r>
            <a:br/>
            <a:r>
              <a:t>FROM film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DISTINCT rental_rate, rating</a:t>
            </a:r>
            <a:br/>
            <a:r>
              <a:t>FROM film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sz="2600">
                <a:solidFill>
                  <a:srgbClr val="FFFFFF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  <a:r>
              <a:t>Can you think of a way to count the unique values?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Functions -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DATE_TRUNC</a:t>
            </a:r>
          </a:p>
        </p:txBody>
      </p:sp>
      <p:sp>
        <p:nvSpPr>
          <p:cNvPr id="166" name="Google Shape;69;p14"/>
          <p:cNvSpPr txBox="1"/>
          <p:nvPr/>
        </p:nvSpPr>
        <p:spPr>
          <a:xfrm>
            <a:off x="526917" y="1861653"/>
            <a:ext cx="11049966" cy="4575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Try the following query: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payment_date, COUNT(*)</a:t>
            </a:r>
            <a:br/>
            <a:r>
              <a:t>FROM payment</a:t>
            </a:r>
            <a:br/>
            <a:r>
              <a:t>GROUP BY payment_date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280736" indent="-28073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The length of the output is (almost) the same as the original table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sz="2800" u="sng">
                <a:solidFill>
                  <a:srgbClr val="FFFFFF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  <a:r>
              <a:t>WHY??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115" name="Google Shape;69;p14"/>
          <p:cNvSpPr txBox="1"/>
          <p:nvPr/>
        </p:nvSpPr>
        <p:spPr>
          <a:xfrm>
            <a:off x="2608030" y="1645091"/>
            <a:ext cx="7048606" cy="5112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Aggregation Functions</a:t>
            </a:r>
          </a:p>
          <a:p>
            <a:pPr lvl="1" marL="621631" indent="-240631" defTabSz="1219200">
              <a:lnSpc>
                <a:spcPct val="120000"/>
              </a:lnSpc>
              <a:buSzPct val="100000"/>
              <a:buChar char="•"/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COUNT - SUM - MIN - MAX - AVG</a:t>
            </a:r>
          </a:p>
          <a:p>
            <a:pPr lvl="1" marL="621631" indent="-240631" defTabSz="1219200">
              <a:lnSpc>
                <a:spcPct val="120000"/>
              </a:lnSpc>
              <a:buSzPct val="100000"/>
              <a:buChar char="•"/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GROUP BY</a:t>
            </a:r>
          </a:p>
          <a:p>
            <a:pPr lvl="1" marL="621631" indent="-240631" defTabSz="1219200">
              <a:lnSpc>
                <a:spcPct val="120000"/>
              </a:lnSpc>
              <a:buSzPct val="100000"/>
              <a:buChar char="•"/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HAVING</a:t>
            </a:r>
          </a:p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Functions</a:t>
            </a:r>
          </a:p>
          <a:p>
            <a:pPr lvl="1" marL="621631" indent="-240631" defTabSz="1219200">
              <a:lnSpc>
                <a:spcPct val="120000"/>
              </a:lnSpc>
              <a:buSzPct val="100000"/>
              <a:buChar char="•"/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DISTINCT</a:t>
            </a:r>
          </a:p>
          <a:p>
            <a:pPr lvl="1" marL="621631" indent="-240631" defTabSz="1219200">
              <a:lnSpc>
                <a:spcPct val="120000"/>
              </a:lnSpc>
              <a:buSzPct val="100000"/>
              <a:buChar char="•"/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DATE_TRUNC</a:t>
            </a:r>
          </a:p>
          <a:p>
            <a:pPr lvl="1" marL="621631" indent="-240631" defTabSz="1219200">
              <a:lnSpc>
                <a:spcPct val="120000"/>
              </a:lnSpc>
              <a:buSzPct val="100000"/>
              <a:buChar char="•"/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DATE_PART</a:t>
            </a:r>
          </a:p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Flow Control</a:t>
            </a:r>
          </a:p>
          <a:p>
            <a:pPr lvl="1" marL="621631" indent="-240631" defTabSz="1219200">
              <a:lnSpc>
                <a:spcPct val="120000"/>
              </a:lnSpc>
              <a:buSzPct val="100000"/>
              <a:buChar char="•"/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CASE</a:t>
            </a:r>
          </a:p>
          <a:p>
            <a:pPr lvl="1" marL="621631" indent="-240631" defTabSz="1219200">
              <a:lnSpc>
                <a:spcPct val="120000"/>
              </a:lnSpc>
              <a:buSzPct val="100000"/>
              <a:buChar char="•"/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NULLIF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Functions -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DATE_TRUNC</a:t>
            </a:r>
          </a:p>
        </p:txBody>
      </p:sp>
      <p:sp>
        <p:nvSpPr>
          <p:cNvPr id="169" name="Google Shape;69;p14"/>
          <p:cNvSpPr txBox="1"/>
          <p:nvPr/>
        </p:nvSpPr>
        <p:spPr>
          <a:xfrm>
            <a:off x="526917" y="1602208"/>
            <a:ext cx="11360802" cy="51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The reason is the date format: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YYYY-MM-DD HH:MM:SS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280736" indent="-28073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It’s very unlikely that two operations take place at the same second</a:t>
            </a:r>
          </a:p>
          <a:p>
            <a:pPr marL="280736" indent="-28073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We can use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DATE_TRUNC</a:t>
            </a:r>
            <a: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to TRUNCate part of the date: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SELECT DATE_TRUNC({field}, {column})</a:t>
            </a:r>
            <a:r>
              <a:t>;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i="1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t> is the precision to truncate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DATE_TRUNC(‘day’, payment_date) AS day, COUNT(*)</a:t>
            </a:r>
            <a:br/>
            <a:r>
              <a:t>FROM payment</a:t>
            </a:r>
            <a:br/>
            <a:r>
              <a:t>GROUP BY 1</a:t>
            </a:r>
          </a:p>
          <a:p>
            <a:pPr>
              <a:def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ORDER BY 1;</a:t>
            </a:r>
          </a:p>
          <a:p>
            <a:pPr algn="ctr"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can check the available fields in this </a:t>
            </a:r>
            <a:r>
              <a:rPr u="sng">
                <a:solidFill>
                  <a:schemeClr val="accent1">
                    <a:lumOff val="12058"/>
                  </a:schemeClr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link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Functions -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DATE_PART</a:t>
            </a:r>
          </a:p>
        </p:txBody>
      </p:sp>
      <p:sp>
        <p:nvSpPr>
          <p:cNvPr id="172" name="Google Shape;69;p14"/>
          <p:cNvSpPr txBox="1"/>
          <p:nvPr/>
        </p:nvSpPr>
        <p:spPr>
          <a:xfrm>
            <a:off x="526917" y="1841695"/>
            <a:ext cx="11360802" cy="5120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DATE_PART</a:t>
            </a:r>
            <a: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function retrieves subfields such as year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t>),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month 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t>)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, or hour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HOUR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) from date/time values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We can also extract Day Of the Week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DOW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), Day Of the Year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DOY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), or even millennium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MILLENNIUM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)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SELECT DATE_PART(‘{field}’, {column})</a:t>
            </a:r>
            <a:r>
              <a:t>;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i="1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t> is the date/time element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DATE_PART(‘DOW’, payment_date) AS day, COUNT(*)</a:t>
            </a:r>
            <a:br/>
            <a:r>
              <a:t>FROM payment</a:t>
            </a:r>
            <a:br/>
            <a:r>
              <a:t>GROUP BY 1;</a:t>
            </a:r>
          </a:p>
          <a:p>
            <a:pPr algn="ctr">
              <a:defRPr i="1" sz="2600"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FFFFFF"/>
                </a:solidFill>
              </a:rPr>
              <a:t>Go to the this</a:t>
            </a:r>
            <a:r>
              <a:t> </a:t>
            </a:r>
            <a:r>
              <a:rPr b="1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link</a:t>
            </a:r>
            <a:r>
              <a:t> </a:t>
            </a:r>
            <a:r>
              <a:rPr>
                <a:solidFill>
                  <a:srgbClr val="FFFFFF"/>
                </a:solidFill>
              </a:rPr>
              <a:t>to know more about date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060704">
              <a:defRPr sz="5916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Aggregations - Practicals (Part III)</a:t>
            </a:r>
          </a:p>
        </p:txBody>
      </p:sp>
      <p:sp>
        <p:nvSpPr>
          <p:cNvPr id="175" name="Google Shape;69;p14"/>
          <p:cNvSpPr txBox="1"/>
          <p:nvPr/>
        </p:nvSpPr>
        <p:spPr>
          <a:xfrm>
            <a:off x="1952340" y="2537842"/>
            <a:ext cx="8287320" cy="115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algn="ctr">
              <a:spcBef>
                <a:spcPts val="1000"/>
              </a:spcBef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Go to the portal and complete the third practical: </a:t>
            </a: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Dates in 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Flow Control -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CASE</a:t>
            </a:r>
          </a:p>
        </p:txBody>
      </p:sp>
      <p:sp>
        <p:nvSpPr>
          <p:cNvPr id="178" name="Google Shape;69;p14"/>
          <p:cNvSpPr txBox="1"/>
          <p:nvPr/>
        </p:nvSpPr>
        <p:spPr>
          <a:xfrm>
            <a:off x="451933" y="1662080"/>
            <a:ext cx="11360801" cy="5330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>
              <a:spcBef>
                <a:spcPts val="1000"/>
              </a:spcBef>
              <a:buSzPct val="100000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creates a new column based on the conditions we declare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260684" indent="-260684">
              <a:spcBef>
                <a:spcPts val="1000"/>
              </a:spcBef>
              <a:buSzPct val="100000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It has to include the keywords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, and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t>,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and optionally ELSE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260684" indent="-260684">
              <a:spcBef>
                <a:spcPts val="1000"/>
              </a:spcBef>
              <a:buSzPct val="100000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It usually goes in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statement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260684" indent="-260684">
              <a:spcBef>
                <a:spcPts val="1000"/>
              </a:spcBef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Pythonic way to see it:</a:t>
            </a:r>
          </a:p>
          <a:p>
            <a:pPr lvl="2" indent="457200">
              <a:spcBef>
                <a:spcPts val="500"/>
              </a:spcBef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condition_1: </a:t>
            </a:r>
          </a:p>
          <a:p>
            <a:pPr lvl="4" indent="914400">
              <a:spcBef>
                <a:spcPts val="500"/>
              </a:spcBef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value_1</a:t>
            </a:r>
          </a:p>
          <a:p>
            <a:pPr lvl="2" indent="457200">
              <a:spcBef>
                <a:spcPts val="500"/>
              </a:spcBef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elif condition_2:</a:t>
            </a:r>
          </a:p>
          <a:p>
            <a:pPr lvl="2" indent="457200">
              <a:spcBef>
                <a:spcPts val="500"/>
              </a:spcBef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return value_2</a:t>
            </a:r>
          </a:p>
          <a:p>
            <a:pPr lvl="2" indent="457200">
              <a:spcBef>
                <a:spcPts val="500"/>
              </a:spcBef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else:</a:t>
            </a:r>
          </a:p>
          <a:p>
            <a:pPr lvl="4" indent="914400">
              <a:spcBef>
                <a:spcPts val="500"/>
              </a:spcBef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value_3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Flow Control -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CASE</a:t>
            </a:r>
          </a:p>
        </p:txBody>
      </p:sp>
      <p:sp>
        <p:nvSpPr>
          <p:cNvPr id="181" name="Google Shape;69;p14"/>
          <p:cNvSpPr txBox="1"/>
          <p:nvPr/>
        </p:nvSpPr>
        <p:spPr>
          <a:xfrm>
            <a:off x="36333" y="2360586"/>
            <a:ext cx="12192001" cy="336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>
              <a:spcBef>
                <a:spcPts val="1000"/>
              </a:spcBef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ELECT title, release_year, rental_rate,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1000"/>
              </a:spcBef>
              <a:defRPr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1000"/>
              </a:spcBef>
              <a:defRPr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WHEN rental_rate &gt; 0 AND rental_rate &lt; 2.99 THEN 'discount'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1000"/>
              </a:spcBef>
              <a:defRPr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WHEN rental_rate &gt;= 2.99 AND rental_rate &lt; 4.99 THEN 'regular'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1000"/>
              </a:spcBef>
              <a:defRPr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ELSE 'premium'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1000"/>
              </a:spcBef>
              <a:defRPr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END AS quality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1000"/>
              </a:spcBef>
              <a:defRPr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FROM film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048511">
              <a:defRPr sz="584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Aggregations - Practicals (Part IV)</a:t>
            </a:r>
          </a:p>
        </p:txBody>
      </p:sp>
      <p:sp>
        <p:nvSpPr>
          <p:cNvPr id="184" name="Google Shape;69;p14"/>
          <p:cNvSpPr txBox="1"/>
          <p:nvPr/>
        </p:nvSpPr>
        <p:spPr>
          <a:xfrm>
            <a:off x="1952340" y="2537842"/>
            <a:ext cx="8287320" cy="115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algn="ctr">
              <a:spcBef>
                <a:spcPts val="1000"/>
              </a:spcBef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Go to the portal and complete the fourth practical: </a:t>
            </a: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Additional Functions in 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Aggregations</a:t>
            </a:r>
          </a:p>
        </p:txBody>
      </p:sp>
      <p:sp>
        <p:nvSpPr>
          <p:cNvPr id="118" name="Google Shape;69;p14"/>
          <p:cNvSpPr txBox="1"/>
          <p:nvPr/>
        </p:nvSpPr>
        <p:spPr>
          <a:xfrm>
            <a:off x="552708" y="2124263"/>
            <a:ext cx="11086584" cy="4859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We know how to prepare the data, now we can analyze the data.</a:t>
            </a:r>
          </a:p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As a Data Scientist, you will try to understand the data by summarizing it and finding high-level patterns.</a:t>
            </a:r>
          </a:p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SQL will help you with this task using </a:t>
            </a:r>
            <a:r>
              <a:rPr i="1" u="sng">
                <a:latin typeface="Avenir Heavy"/>
                <a:ea typeface="Avenir Heavy"/>
                <a:cs typeface="Avenir Heavy"/>
                <a:sym typeface="Avenir Heavy"/>
              </a:rPr>
              <a:t>Aggregation functions</a:t>
            </a:r>
          </a:p>
          <a:p>
            <a:pPr lvl="1" marL="621631" indent="-240631">
              <a:lnSpc>
                <a:spcPct val="81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t>– How many rows are in a particular column</a:t>
            </a:r>
          </a:p>
          <a:p>
            <a:pPr lvl="1" marL="621631" indent="-240631">
              <a:lnSpc>
                <a:spcPct val="81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t> – Add all values in a particular column</a:t>
            </a:r>
          </a:p>
          <a:p>
            <a:pPr lvl="1" marL="621631" indent="-240631">
              <a:lnSpc>
                <a:spcPct val="81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MIN/MAX</a:t>
            </a:r>
            <a:r>
              <a:t> – Lowest and highest values in a particular column</a:t>
            </a:r>
          </a:p>
          <a:p>
            <a:pPr lvl="1" marL="621631" indent="-240631">
              <a:lnSpc>
                <a:spcPct val="81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t> – Average values in a particular column</a:t>
            </a:r>
          </a:p>
          <a:p>
            <a:pPr>
              <a:lnSpc>
                <a:spcPct val="81000"/>
              </a:lnSpc>
              <a:spcBef>
                <a:spcPts val="500"/>
              </a:spcBef>
              <a:defRPr sz="2400"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algn="ctr">
              <a:lnSpc>
                <a:spcPct val="81000"/>
              </a:lnSpc>
              <a:spcBef>
                <a:spcPts val="500"/>
              </a:spcBef>
              <a:defRPr sz="2000"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  <a:r>
              <a:rPr>
                <a:solidFill>
                  <a:srgbClr val="FFFFFF"/>
                </a:solidFill>
              </a:rPr>
              <a:t>There are a lot! Go to this </a:t>
            </a:r>
            <a:r>
              <a:rPr u="sng">
                <a:solidFill>
                  <a:schemeClr val="accent4">
                    <a:lumOff val="12500"/>
                  </a:schemeClr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link</a:t>
            </a:r>
            <a:r>
              <a:t> </a:t>
            </a:r>
            <a:r>
              <a:rPr>
                <a:solidFill>
                  <a:srgbClr val="FFFFFF"/>
                </a:solidFill>
              </a:rPr>
              <a:t>to check them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Aggregations -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COUNT</a:t>
            </a:r>
          </a:p>
        </p:txBody>
      </p:sp>
      <p:sp>
        <p:nvSpPr>
          <p:cNvPr id="121" name="Google Shape;69;p14"/>
          <p:cNvSpPr txBox="1"/>
          <p:nvPr/>
        </p:nvSpPr>
        <p:spPr>
          <a:xfrm>
            <a:off x="36333" y="1881610"/>
            <a:ext cx="12192001" cy="4839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28600" indent="-228600">
              <a:spcBef>
                <a:spcPts val="1000"/>
              </a:spcBef>
              <a:buSzPct val="100000"/>
              <a:buFont typeface="Arial"/>
              <a:buChar char="•"/>
              <a:def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COUNT(column)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counts the number of non-NULL values over a table or column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228600" indent="-228600">
              <a:spcBef>
                <a:spcPts val="500"/>
              </a:spcBef>
              <a:buSzPct val="100000"/>
              <a:buFont typeface="Arial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Using COUNT, can you tell how many NULL values are in a column?</a:t>
            </a:r>
          </a:p>
          <a:p>
            <a:pPr>
              <a:spcBef>
                <a:spcPts val="500"/>
              </a:spcBef>
              <a:defRPr sz="2600">
                <a:solidFill>
                  <a:srgbClr val="FFFFFF"/>
                </a:solidFill>
              </a:defRPr>
            </a:pPr>
          </a:p>
          <a:p>
            <a:pPr>
              <a:spcBef>
                <a:spcPts val="1000"/>
              </a:spcBef>
              <a:def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COUNT(*)</a:t>
            </a:r>
            <a:br/>
            <a:r>
              <a:t>FROM address</a:t>
            </a:r>
          </a:p>
          <a:p>
            <a:pPr>
              <a:spcBef>
                <a:spcPts val="1000"/>
              </a:spcBef>
              <a:def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COUNT(address_id)</a:t>
            </a:r>
            <a:br/>
            <a:r>
              <a:t>FROM address</a:t>
            </a:r>
          </a:p>
          <a:p>
            <a:pPr>
              <a:spcBef>
                <a:spcPts val="1000"/>
              </a:spcBef>
              <a:def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COUNT(address2)</a:t>
            </a:r>
            <a:br/>
            <a:r>
              <a:t>FROM address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Aggregations -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SUM</a:t>
            </a:r>
          </a:p>
        </p:txBody>
      </p:sp>
      <p:sp>
        <p:nvSpPr>
          <p:cNvPr id="124" name="Google Shape;69;p14"/>
          <p:cNvSpPr txBox="1"/>
          <p:nvPr/>
        </p:nvSpPr>
        <p:spPr>
          <a:xfrm>
            <a:off x="1303918" y="2395634"/>
            <a:ext cx="9656831" cy="328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28600" indent="-228600">
              <a:spcBef>
                <a:spcPts val="1000"/>
              </a:spcBef>
              <a:buSzPct val="100000"/>
              <a:buFont typeface="Arial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SUM(column)</a:t>
            </a:r>
            <a:r>
              <a:t> -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Returns the sum of all values in column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228600" indent="-228600">
              <a:spcBef>
                <a:spcPts val="1000"/>
              </a:spcBef>
              <a:buSzPct val="100000"/>
              <a:buFont typeface="Arial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Only works on numerical data (unlike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t>)</a:t>
            </a:r>
          </a:p>
          <a:p>
            <a:pPr marL="228600" indent="-228600">
              <a:spcBef>
                <a:spcPts val="1000"/>
              </a:spcBef>
              <a:buSzPct val="100000"/>
              <a:buFont typeface="Arial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Ignores NULL values (treats them as 0)</a:t>
            </a:r>
          </a:p>
          <a:p>
            <a:pPr marL="228600" indent="-228600">
              <a:spcBef>
                <a:spcPts val="1000"/>
              </a:spcBef>
              <a:buSzPct val="100000"/>
              <a:buFont typeface="Arial"/>
              <a:buChar char="•"/>
              <a:def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spcBef>
                <a:spcPts val="1000"/>
              </a:spcBef>
              <a:def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SUM(replacement_cost)</a:t>
            </a:r>
            <a:br/>
            <a:r>
              <a:t>FROM film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Aggregations -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MIN/MAX</a:t>
            </a:r>
          </a:p>
        </p:txBody>
      </p:sp>
      <p:sp>
        <p:nvSpPr>
          <p:cNvPr id="127" name="Google Shape;69;p14"/>
          <p:cNvSpPr txBox="1"/>
          <p:nvPr/>
        </p:nvSpPr>
        <p:spPr>
          <a:xfrm>
            <a:off x="213508" y="2096274"/>
            <a:ext cx="11837651" cy="4465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28600" indent="-228600">
              <a:spcBef>
                <a:spcPts val="1000"/>
              </a:spcBef>
              <a:buSzPct val="100000"/>
              <a:buFont typeface="Arial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MIN(column)</a:t>
            </a:r>
            <a: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- Returns the MINimum value in column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It returns the lowest number, earliest date, or first character from the alphabet</a:t>
            </a:r>
          </a:p>
          <a:p>
            <a:pPr marL="228600" indent="-228600">
              <a:spcBef>
                <a:spcPts val="1000"/>
              </a:spcBef>
              <a:buSzPct val="100000"/>
              <a:buFont typeface="Arial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MAX(column)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- Returns the MAXimum value in column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It returns the highest number, latest date, or last character from the alphabet</a:t>
            </a:r>
          </a:p>
          <a:p>
            <a:pPr>
              <a:spcBef>
                <a:spcPts val="1000"/>
              </a:spcBef>
              <a:def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spcBef>
                <a:spcPts val="1000"/>
              </a:spcBef>
              <a:def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MIN(replacement_cost), MAX(replacement_cost)</a:t>
            </a:r>
            <a:br/>
            <a:r>
              <a:t>FROM film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Aggregations -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AVG</a:t>
            </a:r>
          </a:p>
        </p:txBody>
      </p:sp>
      <p:sp>
        <p:nvSpPr>
          <p:cNvPr id="130" name="Google Shape;69;p14"/>
          <p:cNvSpPr txBox="1"/>
          <p:nvPr/>
        </p:nvSpPr>
        <p:spPr>
          <a:xfrm>
            <a:off x="1167877" y="2515378"/>
            <a:ext cx="9928913" cy="3047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28600" indent="-228600">
              <a:spcBef>
                <a:spcPts val="1000"/>
              </a:spcBef>
              <a:buSzPct val="100000"/>
              <a:buFont typeface="Arial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AVG(column)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- Returns the AVeraGe of all values in column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600">
                <a:solidFill>
                  <a:srgbClr val="FFFFFF"/>
                </a:solidFill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Ignores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s in the numerator and denominator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Only works with numerical values</a:t>
            </a:r>
          </a:p>
          <a:p>
            <a:pPr lvl="2" indent="457200">
              <a:spcBef>
                <a:spcPts val="1000"/>
              </a:spcBef>
              <a:def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spcBef>
                <a:spcPts val="1000"/>
              </a:spcBef>
              <a:def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AVG(replacement_cost)</a:t>
            </a:r>
            <a:br/>
            <a:r>
              <a:t>FROM film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097279">
              <a:defRPr sz="6119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Aggregations - Practicals (Part I)</a:t>
            </a:r>
          </a:p>
        </p:txBody>
      </p:sp>
      <p:sp>
        <p:nvSpPr>
          <p:cNvPr id="133" name="Google Shape;69;p14"/>
          <p:cNvSpPr txBox="1"/>
          <p:nvPr/>
        </p:nvSpPr>
        <p:spPr>
          <a:xfrm>
            <a:off x="2101574" y="2557800"/>
            <a:ext cx="7988852" cy="174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algn="ctr">
              <a:spcBef>
                <a:spcPts val="1000"/>
              </a:spcBef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Go to the portal and complete the first practical: </a:t>
            </a: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Basic Aggregation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Aggregations -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</a:p>
        </p:txBody>
      </p:sp>
      <p:sp>
        <p:nvSpPr>
          <p:cNvPr id="136" name="Google Shape;69;p14"/>
          <p:cNvSpPr txBox="1"/>
          <p:nvPr/>
        </p:nvSpPr>
        <p:spPr>
          <a:xfrm>
            <a:off x="213508" y="2096274"/>
            <a:ext cx="11837651" cy="421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Sometimes we don’t want to find the aggregate value of a whole column, but for smaller groups in the table. </a:t>
            </a:r>
          </a:p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Imagine you want to find the best customers, those who have rented more than 30 movies.</a:t>
            </a:r>
          </a:p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If we try to look at the whole table, and count each customer, it will take forever</a:t>
            </a:r>
          </a:p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We can use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GROUP BY </a:t>
            </a:r>
            <a:r>
              <a:t>t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o divide the rows of a dataset into multiple groups based on some sort of key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An aggregate function is then applied to all the rows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