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/>
          <p:nvPr>
            <p:ph type="title"/>
          </p:nvPr>
        </p:nvSpPr>
        <p:spPr>
          <a:xfrm>
            <a:off x="415610" y="992766"/>
            <a:ext cx="11360801" cy="2736801"/>
          </a:xfrm>
          <a:prstGeom prst="rect">
            <a:avLst/>
          </a:prstGeom>
        </p:spPr>
        <p:txBody>
          <a:bodyPr lIns="121899" tIns="121899" rIns="121899" bIns="121899" anchor="b"/>
          <a:lstStyle>
            <a:lvl1pPr algn="ctr" defTabSz="1219200">
              <a:lnSpc>
                <a:spcPct val="100000"/>
              </a:lnSpc>
              <a:defRPr sz="6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93" name="Nivel de texto 1…"/>
          <p:cNvSpPr txBox="1"/>
          <p:nvPr>
            <p:ph type="body" sz="quarter" idx="1"/>
          </p:nvPr>
        </p:nvSpPr>
        <p:spPr>
          <a:xfrm>
            <a:off x="415599" y="3778833"/>
            <a:ext cx="11360802" cy="1056801"/>
          </a:xfrm>
          <a:prstGeom prst="rect">
            <a:avLst/>
          </a:prstGeom>
        </p:spPr>
        <p:txBody>
          <a:bodyPr lIns="121899" tIns="121899" rIns="121899" bIns="121899"/>
          <a:lstStyle>
            <a:lvl1pPr marL="457200" indent="-34290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13970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indent="59690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57200" indent="105410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457200" indent="151130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Número de diapositiva"/>
          <p:cNvSpPr txBox="1"/>
          <p:nvPr>
            <p:ph type="sldNum" sz="quarter" idx="2"/>
          </p:nvPr>
        </p:nvSpPr>
        <p:spPr>
          <a:xfrm>
            <a:off x="11602195" y="6271715"/>
            <a:ext cx="426016" cy="416615"/>
          </a:xfrm>
          <a:prstGeom prst="rect">
            <a:avLst/>
          </a:prstGeom>
        </p:spPr>
        <p:txBody>
          <a:bodyPr lIns="121899" tIns="121899" rIns="121899" bIns="121899">
            <a:normAutofit fontScale="100000" lnSpcReduction="0"/>
          </a:bodyPr>
          <a:lstStyle>
            <a:lvl1pPr defTabSz="1219200"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/>
          <p:nvPr>
            <p:ph type="title"/>
          </p:nvPr>
        </p:nvSpPr>
        <p:spPr>
          <a:xfrm>
            <a:off x="415599" y="593366"/>
            <a:ext cx="11360802" cy="763601"/>
          </a:xfrm>
          <a:prstGeom prst="rect">
            <a:avLst/>
          </a:prstGeom>
        </p:spPr>
        <p:txBody>
          <a:bodyPr lIns="121899" tIns="121899" rIns="121899" bIns="121899" anchor="t"/>
          <a:lstStyle>
            <a:lvl1pPr defTabSz="1219200">
              <a:lnSpc>
                <a:spcPct val="100000"/>
              </a:lnSpc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02" name="Nivel de texto 1…"/>
          <p:cNvSpPr txBox="1"/>
          <p:nvPr>
            <p:ph type="body" idx="1"/>
          </p:nvPr>
        </p:nvSpPr>
        <p:spPr>
          <a:xfrm>
            <a:off x="415599" y="1536633"/>
            <a:ext cx="11360802" cy="4555201"/>
          </a:xfrm>
          <a:prstGeom prst="rect">
            <a:avLst/>
          </a:prstGeom>
        </p:spPr>
        <p:txBody>
          <a:bodyPr lIns="121899" tIns="121899" rIns="121899" bIns="121899"/>
          <a:lstStyle>
            <a:lvl1pPr marL="571500" indent="-457200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●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411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○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983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■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0555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●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127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○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/>
          <p:nvPr>
            <p:ph type="sldNum" sz="quarter" idx="2"/>
          </p:nvPr>
        </p:nvSpPr>
        <p:spPr>
          <a:xfrm>
            <a:off x="11602195" y="6271715"/>
            <a:ext cx="426016" cy="416615"/>
          </a:xfrm>
          <a:prstGeom prst="rect">
            <a:avLst/>
          </a:prstGeom>
        </p:spPr>
        <p:txBody>
          <a:bodyPr lIns="121899" tIns="121899" rIns="121899" bIns="121899">
            <a:normAutofit fontScale="100000" lnSpcReduction="0"/>
          </a:bodyPr>
          <a:lstStyle>
            <a:lvl1pPr defTabSz="1219200"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21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30" name="Nivel de texto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9" name="Nivel de texto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8" name="Nivel de texto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del título</a:t>
            </a:r>
          </a:p>
        </p:txBody>
      </p:sp>
      <p:sp>
        <p:nvSpPr>
          <p:cNvPr id="73" name="Nivel de texto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del título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Nivel de texto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QL - Subqueries"/>
          <p:cNvSpPr txBox="1"/>
          <p:nvPr/>
        </p:nvSpPr>
        <p:spPr>
          <a:xfrm>
            <a:off x="2550413" y="2796796"/>
            <a:ext cx="7091173" cy="1264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1219200">
              <a:lnSpc>
                <a:spcPct val="90000"/>
              </a:lnSpc>
              <a:defRPr spc="-239" sz="8000">
                <a:solidFill>
                  <a:srgbClr val="F65714"/>
                </a:solidFill>
                <a:latin typeface="Big Caslon Medium"/>
                <a:ea typeface="Big Caslon Medium"/>
                <a:cs typeface="Big Caslon Medium"/>
                <a:sym typeface="Big Caslon Medium"/>
              </a:defRPr>
            </a:lvl1pPr>
          </a:lstStyle>
          <a:p>
            <a:pPr/>
            <a:r>
              <a:t>SQL - Subqueries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Unions</a:t>
            </a:r>
          </a:p>
        </p:txBody>
      </p:sp>
      <p:sp>
        <p:nvSpPr>
          <p:cNvPr id="160" name="Google Shape;69;p14"/>
          <p:cNvSpPr txBox="1"/>
          <p:nvPr/>
        </p:nvSpPr>
        <p:spPr>
          <a:xfrm>
            <a:off x="980666" y="1790460"/>
            <a:ext cx="10230668" cy="5040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50657" indent="-250657">
              <a:lnSpc>
                <a:spcPct val="80000"/>
              </a:lnSpc>
              <a:spcBef>
                <a:spcPts val="1000"/>
              </a:spcBef>
              <a:buSzPct val="100000"/>
              <a:buChar char="•"/>
              <a:defRPr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JOIN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s add data horizontally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250657" indent="-250657">
              <a:lnSpc>
                <a:spcPct val="80000"/>
              </a:lnSpc>
              <a:spcBef>
                <a:spcPts val="1000"/>
              </a:spcBef>
              <a:buSzPct val="100000"/>
              <a:buChar char="•"/>
              <a:defRPr sz="25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We might be interested in putting queries together vertically</a:t>
            </a:r>
          </a:p>
          <a:p>
            <a:pPr defTabSz="1219200">
              <a:lnSpc>
                <a:spcPct val="80000"/>
              </a:lnSpc>
              <a:defRPr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1219200">
              <a:lnSpc>
                <a:spcPct val="80000"/>
              </a:lnSpc>
              <a:defRPr b="1"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(</a:t>
            </a:r>
          </a:p>
          <a:p>
            <a:pPr defTabSz="1219200">
              <a:lnSpc>
                <a:spcPct val="80000"/>
              </a:lnSpc>
              <a:defRPr b="1"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actor_id, first_name, last_name</a:t>
            </a:r>
          </a:p>
          <a:p>
            <a:pPr defTabSz="1219200">
              <a:lnSpc>
                <a:spcPct val="80000"/>
              </a:lnSpc>
              <a:defRPr b="1"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actor</a:t>
            </a:r>
          </a:p>
          <a:p>
            <a:pPr defTabSz="1219200">
              <a:lnSpc>
                <a:spcPct val="80000"/>
              </a:lnSpc>
              <a:defRPr b="1"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first_name = 'CHRISTIAN'</a:t>
            </a:r>
          </a:p>
          <a:p>
            <a:pPr defTabSz="1219200">
              <a:lnSpc>
                <a:spcPct val="80000"/>
              </a:lnSpc>
              <a:defRPr b="1"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)</a:t>
            </a:r>
          </a:p>
          <a:p>
            <a:pPr defTabSz="1219200">
              <a:lnSpc>
                <a:spcPct val="80000"/>
              </a:lnSpc>
              <a:defRPr b="1"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UNION</a:t>
            </a:r>
          </a:p>
          <a:p>
            <a:pPr defTabSz="1219200">
              <a:lnSpc>
                <a:spcPct val="80000"/>
              </a:lnSpc>
              <a:defRPr b="1"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(</a:t>
            </a:r>
          </a:p>
          <a:p>
            <a:pPr defTabSz="1219200">
              <a:lnSpc>
                <a:spcPct val="80000"/>
              </a:lnSpc>
              <a:defRPr b="1"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actor_id, first_name, last_name</a:t>
            </a:r>
          </a:p>
          <a:p>
            <a:pPr defTabSz="1219200">
              <a:lnSpc>
                <a:spcPct val="80000"/>
              </a:lnSpc>
              <a:defRPr b="1"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actor</a:t>
            </a:r>
          </a:p>
          <a:p>
            <a:pPr defTabSz="1219200">
              <a:lnSpc>
                <a:spcPct val="80000"/>
              </a:lnSpc>
              <a:defRPr b="1"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last_name = 'AKROYD'</a:t>
            </a:r>
          </a:p>
          <a:p>
            <a:pPr defTabSz="1219200">
              <a:lnSpc>
                <a:spcPct val="80000"/>
              </a:lnSpc>
              <a:defRPr b="1"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);</a:t>
            </a:r>
          </a:p>
          <a:p>
            <a:pPr algn="ctr" defTabSz="1219200">
              <a:lnSpc>
                <a:spcPct val="80000"/>
              </a:lnSpc>
              <a:defRPr i="1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Can you find another way to do this?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Common Table Expressions</a:t>
            </a:r>
          </a:p>
        </p:txBody>
      </p:sp>
      <p:sp>
        <p:nvSpPr>
          <p:cNvPr id="163" name="Google Shape;69;p14"/>
          <p:cNvSpPr txBox="1"/>
          <p:nvPr/>
        </p:nvSpPr>
        <p:spPr>
          <a:xfrm>
            <a:off x="1017000" y="2678081"/>
            <a:ext cx="10230668" cy="344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50657" indent="-250657">
              <a:buSzPct val="100000"/>
              <a:buChar char="•"/>
              <a:defRPr sz="25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Common Table Expressions (CTE) are (in a certain sense) a different version of subqueries. </a:t>
            </a:r>
          </a:p>
          <a:p>
            <a:pPr marL="250657" indent="-250657">
              <a:buSzPct val="100000"/>
              <a:buChar char="•"/>
              <a:defRPr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They establish temporary tables using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250657" indent="-250657">
              <a:buSzPct val="100000"/>
              <a:buChar char="•"/>
              <a:defRPr sz="25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The syntax is:</a:t>
            </a:r>
          </a:p>
          <a:p>
            <a:pPr>
              <a:defRPr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WITH {new_table} AS ({SELECT query})</a:t>
            </a:r>
          </a:p>
          <a:p>
            <a:pPr>
              <a:defRPr b="1"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{column or aggregation} </a:t>
            </a:r>
          </a:p>
          <a:p>
            <a:pPr>
              <a:defRPr b="1"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{new_table}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Common Table Expressions</a:t>
            </a:r>
          </a:p>
        </p:txBody>
      </p:sp>
      <p:sp>
        <p:nvSpPr>
          <p:cNvPr id="166" name="Google Shape;69;p14"/>
          <p:cNvSpPr txBox="1"/>
          <p:nvPr/>
        </p:nvSpPr>
        <p:spPr>
          <a:xfrm>
            <a:off x="980666" y="2331692"/>
            <a:ext cx="10230668" cy="3481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Average spending per customer</a:t>
            </a:r>
          </a:p>
          <a:p>
            <a:pPr>
              <a:lnSpc>
                <a:spcPct val="90000"/>
              </a:lnSpc>
              <a:defRPr b="1"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WITH 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total_amounts</a:t>
            </a:r>
            <a:r>
              <a:t> AS (</a:t>
            </a:r>
            <a:br/>
            <a:r>
              <a:rPr>
                <a:solidFill>
                  <a:srgbClr val="FFFFFF"/>
                </a:solidFill>
              </a:rPr>
              <a:t>(SELECT customer_id, </a:t>
            </a:r>
            <a:r>
              <a:rPr>
                <a:solidFill>
                  <a:srgbClr val="FF000B"/>
                </a:solidFill>
              </a:rPr>
              <a:t>SUM(amount)</a:t>
            </a:r>
            <a:r>
              <a:rPr>
                <a:solidFill>
                  <a:srgbClr val="FFFFFF"/>
                </a:solidFill>
              </a:rPr>
              <a:t> AS </a:t>
            </a:r>
            <a:r>
              <a:rPr>
                <a:solidFill>
                  <a:srgbClr val="FF000B"/>
                </a:solidFill>
              </a:rPr>
              <a:t>a</a:t>
            </a:r>
            <a:br/>
            <a:r>
              <a:rPr>
                <a:solidFill>
                  <a:srgbClr val="FFFFFF"/>
                </a:solidFill>
              </a:rPr>
              <a:t>   FROM payment</a:t>
            </a:r>
            <a:br>
              <a:rPr>
                <a:solidFill>
                  <a:srgbClr val="FFFFFF"/>
                </a:solidFill>
              </a:rPr>
            </a:br>
            <a:r>
              <a:rPr>
                <a:solidFill>
                  <a:srgbClr val="FFFFFF"/>
                </a:solidFill>
              </a:rPr>
              <a:t>   GROUP BY customer_id)</a:t>
            </a:r>
            <a:br>
              <a:rPr>
                <a:solidFill>
                  <a:srgbClr val="FFFFFF"/>
                </a:solidFill>
              </a:rPr>
            </a:br>
            <a:r>
              <a:rPr>
                <a:solidFill>
                  <a:srgbClr val="FFFFFF"/>
                </a:solidFill>
              </a:rPr>
              <a:t>)</a:t>
            </a:r>
            <a:br>
              <a:rPr>
                <a:solidFill>
                  <a:srgbClr val="FFFFFF"/>
                </a:solidFill>
              </a:rPr>
            </a:br>
            <a:br>
              <a:rPr>
                <a:solidFill>
                  <a:srgbClr val="FFFFFF"/>
                </a:solidFill>
              </a:rPr>
            </a:br>
            <a:r>
              <a:rPr>
                <a:solidFill>
                  <a:srgbClr val="FFFFFF"/>
                </a:solidFill>
              </a:rPr>
              <a:t>SELECT AVG(</a:t>
            </a:r>
            <a:r>
              <a:rPr>
                <a:solidFill>
                  <a:srgbClr val="FF000B"/>
                </a:solidFill>
              </a:rPr>
              <a:t>a</a:t>
            </a:r>
            <a:r>
              <a:rPr>
                <a:solidFill>
                  <a:srgbClr val="FFFFFF"/>
                </a:solidFill>
              </a:rPr>
              <a:t>)</a:t>
            </a:r>
            <a:br/>
            <a:r>
              <a:rPr>
                <a:solidFill>
                  <a:srgbClr val="FFFFFF"/>
                </a:solidFill>
              </a:rPr>
              <a:t>FROM 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total_amounts</a:t>
            </a:r>
            <a:r>
              <a:rPr>
                <a:solidFill>
                  <a:srgbClr val="FFFFFF"/>
                </a:solidFill>
              </a:rPr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Common Table Expressions</a:t>
            </a:r>
          </a:p>
        </p:txBody>
      </p:sp>
      <p:sp>
        <p:nvSpPr>
          <p:cNvPr id="169" name="Google Shape;69;p14"/>
          <p:cNvSpPr txBox="1"/>
          <p:nvPr/>
        </p:nvSpPr>
        <p:spPr>
          <a:xfrm>
            <a:off x="980666" y="2331692"/>
            <a:ext cx="10230668" cy="3608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We can use as many WITH statements as we want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1"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WITH </a:t>
            </a:r>
            <a:br/>
            <a:r>
              <a:t>  table1 AS (SELECT * FROM rental),</a:t>
            </a:r>
            <a:br/>
            <a:r>
              <a:t>  table2 AS (SELECT * FROM customer)</a:t>
            </a:r>
            <a:br/>
            <a:br/>
            <a:r>
              <a:t>SELECT *</a:t>
            </a:r>
            <a:br/>
            <a:r>
              <a:t>FROM table1</a:t>
            </a:r>
            <a:br/>
            <a:r>
              <a:t>JOIN table2 ON table1.customer_id = table2.customer_id;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Subqueries - Practicals (Part II)</a:t>
            </a:r>
          </a:p>
        </p:txBody>
      </p:sp>
      <p:sp>
        <p:nvSpPr>
          <p:cNvPr id="172" name="Google Shape;69;p14"/>
          <p:cNvSpPr txBox="1"/>
          <p:nvPr/>
        </p:nvSpPr>
        <p:spPr>
          <a:xfrm>
            <a:off x="1952340" y="2537842"/>
            <a:ext cx="8287320" cy="115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algn="ctr">
              <a:spcBef>
                <a:spcPts val="1000"/>
              </a:spcBef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Go to the portal and complete the second practical: </a:t>
            </a:r>
            <a:r>
              <a:rPr>
                <a:latin typeface="Avenir Book Oblique"/>
                <a:ea typeface="Avenir Book Oblique"/>
                <a:cs typeface="Avenir Book Oblique"/>
                <a:sym typeface="Avenir Book Oblique"/>
              </a:rPr>
              <a:t>Difference between Subqueries and CTEs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Contents</a:t>
            </a:r>
          </a:p>
        </p:txBody>
      </p:sp>
      <p:sp>
        <p:nvSpPr>
          <p:cNvPr id="115" name="Google Shape;69;p14"/>
          <p:cNvSpPr txBox="1"/>
          <p:nvPr/>
        </p:nvSpPr>
        <p:spPr>
          <a:xfrm>
            <a:off x="2277333" y="1739919"/>
            <a:ext cx="7637334" cy="3378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320842" indent="-320842" defTabSz="1219200">
              <a:lnSpc>
                <a:spcPct val="120000"/>
              </a:lnSpc>
              <a:buSzPct val="100000"/>
              <a:buChar char="•"/>
              <a:defRPr sz="32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Subqueries</a:t>
            </a:r>
          </a:p>
          <a:p>
            <a:pPr marL="320842" indent="-320842" defTabSz="1219200">
              <a:lnSpc>
                <a:spcPct val="120000"/>
              </a:lnSpc>
              <a:buSzPct val="100000"/>
              <a:buChar char="•"/>
              <a:defRPr sz="32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Nested Subqueries</a:t>
            </a:r>
          </a:p>
          <a:p>
            <a:pPr marL="320842" indent="-320842" defTabSz="1219200">
              <a:lnSpc>
                <a:spcPct val="120000"/>
              </a:lnSpc>
              <a:buSzPct val="100000"/>
              <a:buChar char="•"/>
              <a:defRPr sz="32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Derived Subqueries</a:t>
            </a:r>
          </a:p>
          <a:p>
            <a:pPr marL="320842" indent="-320842" defTabSz="1219200">
              <a:lnSpc>
                <a:spcPct val="120000"/>
              </a:lnSpc>
              <a:buSzPct val="100000"/>
              <a:buChar char="•"/>
              <a:defRPr sz="3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UNION</a:t>
            </a:r>
          </a:p>
          <a:p>
            <a:pPr marL="320842" indent="-320842" defTabSz="1219200">
              <a:lnSpc>
                <a:spcPct val="120000"/>
              </a:lnSpc>
              <a:buSzPct val="100000"/>
              <a:buChar char="•"/>
              <a:defRPr sz="32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Common Table Expressions (CTE)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Subqueries</a:t>
            </a:r>
          </a:p>
        </p:txBody>
      </p:sp>
      <p:sp>
        <p:nvSpPr>
          <p:cNvPr id="118" name="Google Shape;69;p14"/>
          <p:cNvSpPr txBox="1"/>
          <p:nvPr/>
        </p:nvSpPr>
        <p:spPr>
          <a:xfrm>
            <a:off x="875219" y="2001354"/>
            <a:ext cx="10514228" cy="1809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Notice that, when making a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t>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query, it produce a table.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We can use a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query on that output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We can use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WHERE IN</a:t>
            </a:r>
          </a:p>
        </p:txBody>
      </p:sp>
      <p:sp>
        <p:nvSpPr>
          <p:cNvPr id="119" name="Rectángulo"/>
          <p:cNvSpPr/>
          <p:nvPr/>
        </p:nvSpPr>
        <p:spPr>
          <a:xfrm>
            <a:off x="3469958" y="3642992"/>
            <a:ext cx="5163884" cy="3149672"/>
          </a:xfrm>
          <a:prstGeom prst="rect">
            <a:avLst/>
          </a:prstGeom>
          <a:solidFill>
            <a:srgbClr val="26419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0" name="SELECT {column}…"/>
          <p:cNvSpPr txBox="1"/>
          <p:nvPr/>
        </p:nvSpPr>
        <p:spPr>
          <a:xfrm>
            <a:off x="3568865" y="3766302"/>
            <a:ext cx="2710605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{column} </a:t>
            </a:r>
          </a:p>
          <a:p>
            <a:pPr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{table}</a:t>
            </a:r>
          </a:p>
          <a:p>
            <a:pPr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{column} IN (</a:t>
            </a:r>
          </a:p>
        </p:txBody>
      </p:sp>
      <p:sp>
        <p:nvSpPr>
          <p:cNvPr id="121" name="{SELECT query}"/>
          <p:cNvSpPr/>
          <p:nvPr/>
        </p:nvSpPr>
        <p:spPr>
          <a:xfrm>
            <a:off x="4679443" y="4694826"/>
            <a:ext cx="3549498" cy="104600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>
                <a:solidFill>
                  <a:srgbClr val="26419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{SELECT query}</a:t>
            </a:r>
          </a:p>
        </p:txBody>
      </p:sp>
      <p:sp>
        <p:nvSpPr>
          <p:cNvPr id="122" name=")…"/>
          <p:cNvSpPr txBox="1"/>
          <p:nvPr/>
        </p:nvSpPr>
        <p:spPr>
          <a:xfrm>
            <a:off x="3568865" y="5815913"/>
            <a:ext cx="3259334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4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lvl="4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{Additional statements}</a:t>
            </a:r>
          </a:p>
        </p:txBody>
      </p:sp>
      <p:sp>
        <p:nvSpPr>
          <p:cNvPr id="123" name="Outer query"/>
          <p:cNvSpPr txBox="1"/>
          <p:nvPr/>
        </p:nvSpPr>
        <p:spPr>
          <a:xfrm>
            <a:off x="7325392" y="3705920"/>
            <a:ext cx="1210641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>
                <a:solidFill>
                  <a:schemeClr val="accent4"/>
                </a:solidFill>
              </a:defRPr>
            </a:lvl1pPr>
          </a:lstStyle>
          <a:p>
            <a:pPr/>
            <a:r>
              <a:t>Outer query</a:t>
            </a:r>
          </a:p>
        </p:txBody>
      </p:sp>
      <p:sp>
        <p:nvSpPr>
          <p:cNvPr id="124" name="Inner query"/>
          <p:cNvSpPr txBox="1"/>
          <p:nvPr/>
        </p:nvSpPr>
        <p:spPr>
          <a:xfrm>
            <a:off x="6853898" y="4696302"/>
            <a:ext cx="1162086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/>
            </a:lvl1pPr>
          </a:lstStyle>
          <a:p>
            <a:pPr/>
            <a:r>
              <a:t>Inner query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Subqueries</a:t>
            </a:r>
          </a:p>
        </p:txBody>
      </p:sp>
      <p:sp>
        <p:nvSpPr>
          <p:cNvPr id="127" name="Google Shape;69;p14"/>
          <p:cNvSpPr txBox="1"/>
          <p:nvPr/>
        </p:nvSpPr>
        <p:spPr>
          <a:xfrm>
            <a:off x="875219" y="2001354"/>
            <a:ext cx="10514228" cy="70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We can also use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 </a:t>
            </a:r>
          </a:p>
        </p:txBody>
      </p:sp>
      <p:sp>
        <p:nvSpPr>
          <p:cNvPr id="128" name="Rectángulo"/>
          <p:cNvSpPr/>
          <p:nvPr/>
        </p:nvSpPr>
        <p:spPr>
          <a:xfrm>
            <a:off x="2124288" y="2881588"/>
            <a:ext cx="8016090" cy="3467611"/>
          </a:xfrm>
          <a:prstGeom prst="rect">
            <a:avLst/>
          </a:prstGeom>
          <a:solidFill>
            <a:srgbClr val="26419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9" name="SELECT {column}…"/>
          <p:cNvSpPr txBox="1"/>
          <p:nvPr/>
        </p:nvSpPr>
        <p:spPr>
          <a:xfrm>
            <a:off x="2223195" y="3002279"/>
            <a:ext cx="2299058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{column} </a:t>
            </a:r>
          </a:p>
          <a:p>
            <a:pPr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{table}</a:t>
            </a:r>
          </a:p>
          <a:p>
            <a:pPr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JOIN         (</a:t>
            </a:r>
          </a:p>
        </p:txBody>
      </p:sp>
      <p:sp>
        <p:nvSpPr>
          <p:cNvPr id="130" name="{SELECT query}"/>
          <p:cNvSpPr/>
          <p:nvPr/>
        </p:nvSpPr>
        <p:spPr>
          <a:xfrm>
            <a:off x="4277151" y="3896379"/>
            <a:ext cx="3549498" cy="104600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>
                <a:solidFill>
                  <a:srgbClr val="26419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{SELECT query}</a:t>
            </a:r>
          </a:p>
        </p:txBody>
      </p:sp>
      <p:sp>
        <p:nvSpPr>
          <p:cNvPr id="131" name=") {Inner_query_name}…"/>
          <p:cNvSpPr txBox="1"/>
          <p:nvPr/>
        </p:nvSpPr>
        <p:spPr>
          <a:xfrm>
            <a:off x="2223195" y="5074649"/>
            <a:ext cx="7923534" cy="110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4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 {Inner_query_name}</a:t>
            </a:r>
          </a:p>
          <a:p>
            <a:pPr lvl="4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ON {Inner_query_name}.{common_key} = {table}.{common_key}</a:t>
            </a:r>
          </a:p>
          <a:p>
            <a:pPr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{Additional statements}</a:t>
            </a:r>
          </a:p>
        </p:txBody>
      </p:sp>
      <p:sp>
        <p:nvSpPr>
          <p:cNvPr id="132" name="Outer query"/>
          <p:cNvSpPr txBox="1"/>
          <p:nvPr/>
        </p:nvSpPr>
        <p:spPr>
          <a:xfrm>
            <a:off x="8826786" y="3002279"/>
            <a:ext cx="1210640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>
                <a:solidFill>
                  <a:schemeClr val="accent4"/>
                </a:solidFill>
              </a:defRPr>
            </a:lvl1pPr>
          </a:lstStyle>
          <a:p>
            <a:pPr/>
            <a:r>
              <a:t>Outer query</a:t>
            </a:r>
          </a:p>
        </p:txBody>
      </p:sp>
      <p:sp>
        <p:nvSpPr>
          <p:cNvPr id="133" name="Inner query"/>
          <p:cNvSpPr txBox="1"/>
          <p:nvPr/>
        </p:nvSpPr>
        <p:spPr>
          <a:xfrm>
            <a:off x="6451607" y="4252838"/>
            <a:ext cx="1162086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/>
            </a:lvl1pPr>
          </a:lstStyle>
          <a:p>
            <a:pPr/>
            <a:r>
              <a:t>Inner query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Subqueries</a:t>
            </a:r>
          </a:p>
        </p:txBody>
      </p:sp>
      <p:sp>
        <p:nvSpPr>
          <p:cNvPr id="136" name="Google Shape;69;p14"/>
          <p:cNvSpPr txBox="1"/>
          <p:nvPr/>
        </p:nvSpPr>
        <p:spPr>
          <a:xfrm>
            <a:off x="980666" y="2001354"/>
            <a:ext cx="8869838" cy="483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For example: Find the actors that played a role in film 2</a:t>
            </a:r>
          </a:p>
          <a:p>
            <a:pPr defTabSz="1219200">
              <a:lnSpc>
                <a:spcPct val="120000"/>
              </a:lnSpc>
              <a:defRPr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1219200">
              <a:lnSpc>
                <a:spcPct val="120000"/>
              </a:lnSpc>
              <a:defRPr b="1"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* </a:t>
            </a:r>
            <a:br/>
            <a:r>
              <a:t>FROM actor</a:t>
            </a:r>
            <a:br/>
            <a:r>
              <a:t>WHERE actor_id IN </a:t>
            </a:r>
            <a:br/>
            <a:r>
              <a:t>	(</a:t>
            </a:r>
          </a:p>
          <a:p>
            <a:pPr defTabSz="1219200">
              <a:lnSpc>
                <a:spcPct val="120000"/>
              </a:lnSpc>
              <a:defRPr b="1"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SELECT actor_id </a:t>
            </a:r>
          </a:p>
          <a:p>
            <a:pPr defTabSz="1219200">
              <a:lnSpc>
                <a:spcPct val="120000"/>
              </a:lnSpc>
              <a:defRPr b="1"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FROM film_actor</a:t>
            </a:r>
            <a:br/>
            <a:r>
              <a:t>	 WHERE film_id = 2</a:t>
            </a:r>
          </a:p>
          <a:p>
            <a:pPr lvl="6" indent="1371600" defTabSz="1219200">
              <a:lnSpc>
                <a:spcPct val="120000"/>
              </a:lnSpc>
              <a:defRPr b="1"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</p:txBody>
      </p:sp>
      <p:sp>
        <p:nvSpPr>
          <p:cNvPr id="137" name="This will run first.…"/>
          <p:cNvSpPr txBox="1"/>
          <p:nvPr/>
        </p:nvSpPr>
        <p:spPr>
          <a:xfrm>
            <a:off x="8643026" y="4384885"/>
            <a:ext cx="3167768" cy="667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This will run first.</a:t>
            </a:r>
          </a:p>
          <a:p>
            <a:pPr>
              <a:defRPr i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What do we get from here?</a:t>
            </a:r>
          </a:p>
        </p:txBody>
      </p:sp>
      <p:sp>
        <p:nvSpPr>
          <p:cNvPr id="138" name="Línea"/>
          <p:cNvSpPr/>
          <p:nvPr/>
        </p:nvSpPr>
        <p:spPr>
          <a:xfrm flipH="1">
            <a:off x="6314762" y="4787707"/>
            <a:ext cx="2194607" cy="783914"/>
          </a:xfrm>
          <a:prstGeom prst="line">
            <a:avLst/>
          </a:prstGeom>
          <a:ln w="50800">
            <a:solidFill>
              <a:srgbClr val="FF000B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69;p14"/>
          <p:cNvSpPr txBox="1"/>
          <p:nvPr/>
        </p:nvSpPr>
        <p:spPr>
          <a:xfrm>
            <a:off x="711686" y="1790460"/>
            <a:ext cx="8732482" cy="429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For example: Find the actors that played a role in film 2</a:t>
            </a:r>
          </a:p>
          <a:p>
            <a:pPr defTabSz="1219200">
              <a:lnSpc>
                <a:spcPct val="120000"/>
              </a:lnSpc>
              <a:defRPr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1219200">
              <a:lnSpc>
                <a:spcPct val="120000"/>
              </a:lnSpc>
              <a:defRPr b="1"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* </a:t>
            </a:r>
          </a:p>
          <a:p>
            <a:pPr defTabSz="1219200">
              <a:lnSpc>
                <a:spcPct val="120000"/>
              </a:lnSpc>
              <a:defRPr b="1"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actor</a:t>
            </a:r>
          </a:p>
          <a:p>
            <a:pPr defTabSz="1219200">
              <a:lnSpc>
                <a:spcPct val="120000"/>
              </a:lnSpc>
              <a:defRPr b="1"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JOIN(</a:t>
            </a:r>
          </a:p>
          <a:p>
            <a:pPr defTabSz="1219200">
              <a:lnSpc>
                <a:spcPct val="120000"/>
              </a:lnSpc>
              <a:defRPr b="1"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SELECT * FROM film_actor</a:t>
            </a:r>
          </a:p>
          <a:p>
            <a:pPr defTabSz="1219200">
              <a:lnSpc>
                <a:spcPct val="120000"/>
              </a:lnSpc>
              <a:defRPr b="1"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WHERE film_id = 2</a:t>
            </a:r>
          </a:p>
          <a:p>
            <a:pPr defTabSz="1219200">
              <a:lnSpc>
                <a:spcPct val="120000"/>
              </a:lnSpc>
              <a:defRPr b="1"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) </a:t>
            </a:r>
            <a:r>
              <a:rPr>
                <a:solidFill>
                  <a:srgbClr val="FF000B"/>
                </a:solidFill>
              </a:rPr>
              <a:t>sub</a:t>
            </a:r>
          </a:p>
          <a:p>
            <a:pPr defTabSz="1219200">
              <a:lnSpc>
                <a:spcPct val="120000"/>
              </a:lnSpc>
              <a:defRPr b="1"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ON actor.actor_id = </a:t>
            </a:r>
            <a:r>
              <a:rPr>
                <a:solidFill>
                  <a:srgbClr val="FF000B"/>
                </a:solidFill>
              </a:rPr>
              <a:t>sub</a:t>
            </a:r>
            <a:r>
              <a:t>.actor_id</a:t>
            </a:r>
          </a:p>
        </p:txBody>
      </p:sp>
      <p:sp>
        <p:nvSpPr>
          <p:cNvPr id="141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Subqueries</a:t>
            </a:r>
          </a:p>
        </p:txBody>
      </p:sp>
      <p:sp>
        <p:nvSpPr>
          <p:cNvPr id="142" name="This will run first.…"/>
          <p:cNvSpPr txBox="1"/>
          <p:nvPr/>
        </p:nvSpPr>
        <p:spPr>
          <a:xfrm>
            <a:off x="8643026" y="4384885"/>
            <a:ext cx="3167768" cy="667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This will run first.</a:t>
            </a:r>
          </a:p>
          <a:p>
            <a:pPr>
              <a:defRPr i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What do we get from here?</a:t>
            </a:r>
          </a:p>
        </p:txBody>
      </p:sp>
      <p:sp>
        <p:nvSpPr>
          <p:cNvPr id="143" name="Línea"/>
          <p:cNvSpPr/>
          <p:nvPr/>
        </p:nvSpPr>
        <p:spPr>
          <a:xfrm flipH="1">
            <a:off x="7519130" y="4787707"/>
            <a:ext cx="990238" cy="1"/>
          </a:xfrm>
          <a:prstGeom prst="line">
            <a:avLst/>
          </a:prstGeom>
          <a:ln w="50800">
            <a:solidFill>
              <a:srgbClr val="FF000B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4" name="Can you see the difference?"/>
          <p:cNvSpPr txBox="1"/>
          <p:nvPr/>
        </p:nvSpPr>
        <p:spPr>
          <a:xfrm>
            <a:off x="4599544" y="6349155"/>
            <a:ext cx="3065579" cy="362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2100">
                <a:solidFill>
                  <a:srgbClr val="FFFFFF"/>
                </a:solidFill>
              </a:defRPr>
            </a:lvl1pPr>
          </a:lstStyle>
          <a:p>
            <a:pPr/>
            <a:r>
              <a:t>Can you see the difference?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Subqueries</a:t>
            </a:r>
          </a:p>
        </p:txBody>
      </p:sp>
      <p:sp>
        <p:nvSpPr>
          <p:cNvPr id="147" name="Google Shape;69;p14"/>
          <p:cNvSpPr txBox="1"/>
          <p:nvPr/>
        </p:nvSpPr>
        <p:spPr>
          <a:xfrm>
            <a:off x="998598" y="1746346"/>
            <a:ext cx="10639321" cy="5524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‘Find the actors that played a role in film 2’ is not very informative.</a:t>
            </a:r>
          </a:p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We might want to see the actors that played a role in a film whose name we know</a:t>
            </a:r>
          </a:p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We can do a subquery inside a subquery (inside a subquery…)</a:t>
            </a:r>
          </a:p>
          <a:p>
            <a:pPr>
              <a:spcBef>
                <a:spcPts val="1000"/>
              </a:spcBef>
              <a:defRPr b="1"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* FROM actor</a:t>
            </a:r>
            <a:br/>
            <a:r>
              <a:t>WHERE actor_id IN </a:t>
            </a:r>
            <a:br/>
            <a:r>
              <a:t>	(SELECT actor_id FROM film_actor</a:t>
            </a:r>
            <a:br/>
            <a:r>
              <a:t>	WHERE film_id = </a:t>
            </a:r>
            <a:br/>
            <a:r>
              <a:t>		(SELECT film_id FROM film </a:t>
            </a:r>
            <a:br/>
            <a:r>
              <a:t>		WHERE title = 'DRAGON SQUAD')</a:t>
            </a:r>
            <a:br/>
            <a:r>
              <a:t>	);</a:t>
            </a:r>
          </a:p>
        </p:txBody>
      </p:sp>
      <p:sp>
        <p:nvSpPr>
          <p:cNvPr id="148" name="What do these queries…"/>
          <p:cNvSpPr txBox="1"/>
          <p:nvPr/>
        </p:nvSpPr>
        <p:spPr>
          <a:xfrm>
            <a:off x="8769563" y="5076140"/>
            <a:ext cx="2645629" cy="667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What do these queries</a:t>
            </a:r>
          </a:p>
          <a:p>
            <a:pPr>
              <a:defRPr i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return?</a:t>
            </a:r>
          </a:p>
        </p:txBody>
      </p:sp>
      <p:sp>
        <p:nvSpPr>
          <p:cNvPr id="149" name="Línea"/>
          <p:cNvSpPr/>
          <p:nvPr/>
        </p:nvSpPr>
        <p:spPr>
          <a:xfrm flipH="1">
            <a:off x="8359109" y="5350450"/>
            <a:ext cx="370742" cy="370742"/>
          </a:xfrm>
          <a:prstGeom prst="line">
            <a:avLst/>
          </a:prstGeom>
          <a:ln w="12700">
            <a:solidFill>
              <a:srgbClr val="FF000B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0" name="Línea"/>
          <p:cNvSpPr/>
          <p:nvPr/>
        </p:nvSpPr>
        <p:spPr>
          <a:xfrm flipH="1" flipV="1">
            <a:off x="8191016" y="5259784"/>
            <a:ext cx="542842" cy="102023"/>
          </a:xfrm>
          <a:prstGeom prst="line">
            <a:avLst/>
          </a:prstGeom>
          <a:ln w="12700">
            <a:solidFill>
              <a:srgbClr val="FF000B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151" name="png-clipart-leonardo-dicaprio-inception-internet-meme-leonardo-dicaprio-thumbnail-1.png" descr="png-clipart-leonardo-dicaprio-inception-internet-meme-leonardo-dicaprio-thumbnail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43784" y="3425417"/>
            <a:ext cx="505669" cy="5056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69;p14"/>
          <p:cNvSpPr txBox="1"/>
          <p:nvPr/>
        </p:nvSpPr>
        <p:spPr>
          <a:xfrm>
            <a:off x="980666" y="1790460"/>
            <a:ext cx="10230668" cy="5370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A derived table is a subquery nested within a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t>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statement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t>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takes info from the output as if it was a regular table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Subqueries have to get an alias</a:t>
            </a:r>
          </a:p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Example: Average spending per customer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b="1"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AVG(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a</a:t>
            </a:r>
            <a:r>
              <a:t>) FROM 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b="1"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(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b="1"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SELECT customer_id, 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SUM(amount)</a:t>
            </a:r>
            <a:r>
              <a:t> AS 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a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b="1"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FROM payment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b="1"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GROUP BY customer_id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b="1"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) AS totals;</a:t>
            </a:r>
          </a:p>
        </p:txBody>
      </p:sp>
      <p:sp>
        <p:nvSpPr>
          <p:cNvPr id="154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Derived Subqueries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Subqueries - Practicals (Part I)</a:t>
            </a:r>
          </a:p>
        </p:txBody>
      </p:sp>
      <p:sp>
        <p:nvSpPr>
          <p:cNvPr id="157" name="Google Shape;69;p14"/>
          <p:cNvSpPr txBox="1"/>
          <p:nvPr/>
        </p:nvSpPr>
        <p:spPr>
          <a:xfrm>
            <a:off x="1952340" y="2537842"/>
            <a:ext cx="8287320" cy="115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algn="ctr">
              <a:spcBef>
                <a:spcPts val="1000"/>
              </a:spcBef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Go to the portal and complete the first practical: </a:t>
            </a:r>
            <a:r>
              <a:rPr>
                <a:latin typeface="Avenir Book Oblique"/>
                <a:ea typeface="Avenir Book Oblique"/>
                <a:cs typeface="Avenir Book Oblique"/>
                <a:sym typeface="Avenir Book Oblique"/>
              </a:rPr>
              <a:t>Using Subqueries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