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la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Información fáctica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Información fáctica</a:t>
            </a:r>
          </a:p>
        </p:txBody>
      </p:sp>
      <p:sp>
        <p:nvSpPr>
          <p:cNvPr id="10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4224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1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“Cita destacable”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1169517375_2880x1920.jpg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184386109_2439x1626.jpg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la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g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la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la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Subtítulo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la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43" name="Subtítulo de la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la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la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la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la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80" name="Subtítulo de la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8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8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9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relacionados con la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la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la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ata Engineer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Engineering</a:t>
            </a:r>
          </a:p>
        </p:txBody>
      </p:sp>
      <p:sp>
        <p:nvSpPr>
          <p:cNvPr id="152" name="Introduction and ETL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and ETL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hat do Data Engineers do?"/>
          <p:cNvSpPr txBox="1"/>
          <p:nvPr>
            <p:ph type="title"/>
          </p:nvPr>
        </p:nvSpPr>
        <p:spPr>
          <a:xfrm>
            <a:off x="6441733" y="314223"/>
            <a:ext cx="11500534" cy="1549401"/>
          </a:xfrm>
          <a:prstGeom prst="rect">
            <a:avLst/>
          </a:prstGeom>
        </p:spPr>
        <p:txBody>
          <a:bodyPr/>
          <a:lstStyle>
            <a:lvl1pPr defTabSz="701675">
              <a:defRPr spc="-214" sz="7140"/>
            </a:lvl1pPr>
          </a:lstStyle>
          <a:p>
            <a:pPr/>
            <a:r>
              <a:t>What do Data Engineers do?</a:t>
            </a:r>
          </a:p>
        </p:txBody>
      </p:sp>
      <p:sp>
        <p:nvSpPr>
          <p:cNvPr id="155" name="Provide organized, consistent data flow to enable data-driven work"/>
          <p:cNvSpPr txBox="1"/>
          <p:nvPr>
            <p:ph type="body" sz="quarter" idx="1"/>
          </p:nvPr>
        </p:nvSpPr>
        <p:spPr>
          <a:xfrm>
            <a:off x="1499354" y="2436382"/>
            <a:ext cx="21385292" cy="1366447"/>
          </a:xfrm>
          <a:prstGeom prst="rect">
            <a:avLst/>
          </a:prstGeom>
        </p:spPr>
        <p:txBody>
          <a:bodyPr/>
          <a:lstStyle>
            <a:lvl1pPr marL="0" indent="0" defTabSz="402336">
              <a:spcBef>
                <a:spcPts val="0"/>
              </a:spcBef>
              <a:buClrTx/>
              <a:buSzTx/>
              <a:buNone/>
              <a:defRPr sz="5632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Provide organized, consistent data flow to enable data-driven work</a:t>
            </a:r>
          </a:p>
        </p:txBody>
      </p:sp>
      <p:sp>
        <p:nvSpPr>
          <p:cNvPr id="156" name="Extracting the Data…"/>
          <p:cNvSpPr txBox="1"/>
          <p:nvPr/>
        </p:nvSpPr>
        <p:spPr>
          <a:xfrm>
            <a:off x="4861659" y="4375587"/>
            <a:ext cx="9994910" cy="8210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58800" indent="-558800" algn="l" defTabSz="4572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sz="4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Extracting the Data</a:t>
            </a:r>
          </a:p>
          <a:p>
            <a:pPr marL="558800" indent="-558800" algn="l" defTabSz="4572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sz="4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Cleaning the Data</a:t>
            </a:r>
          </a:p>
          <a:p>
            <a:pPr lvl="1" marL="1117600" indent="-558800" algn="l" defTabSz="4572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sz="4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Normalize the Data</a:t>
            </a:r>
          </a:p>
          <a:p>
            <a:pPr lvl="1" marL="1117600" indent="-558800" algn="l" defTabSz="4572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sz="4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Make the Data Consistent</a:t>
            </a:r>
          </a:p>
          <a:p>
            <a:pPr lvl="1" marL="1117600" indent="-558800" algn="l" defTabSz="4572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sz="4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Apply Feature Engineering</a:t>
            </a:r>
          </a:p>
          <a:p>
            <a:pPr lvl="1" marL="1117600" indent="-558800" algn="l" defTabSz="4572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sz="4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Dealing with missing Data</a:t>
            </a:r>
          </a:p>
          <a:p>
            <a:pPr marL="558800" indent="-558800" algn="l" defTabSz="4572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sz="4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Make the Data available for the team</a:t>
            </a:r>
          </a:p>
        </p:txBody>
      </p:sp>
      <p:pic>
        <p:nvPicPr>
          <p:cNvPr id="157" name="Untitled drawing-4.png" descr="Untitled drawing-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30875" y="3325875"/>
            <a:ext cx="8127375" cy="103099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Extracting the Data"/>
          <p:cNvSpPr txBox="1"/>
          <p:nvPr>
            <p:ph type="title"/>
          </p:nvPr>
        </p:nvSpPr>
        <p:spPr>
          <a:xfrm>
            <a:off x="6441733" y="314223"/>
            <a:ext cx="11500534" cy="1549401"/>
          </a:xfrm>
          <a:prstGeom prst="rect">
            <a:avLst/>
          </a:prstGeom>
        </p:spPr>
        <p:txBody>
          <a:bodyPr/>
          <a:lstStyle>
            <a:lvl1pPr defTabSz="817244">
              <a:defRPr spc="-249" sz="8316"/>
            </a:lvl1pPr>
          </a:lstStyle>
          <a:p>
            <a:pPr/>
            <a:r>
              <a:t>Extracting the Data</a:t>
            </a:r>
          </a:p>
        </p:txBody>
      </p:sp>
      <p:sp>
        <p:nvSpPr>
          <p:cNvPr id="160" name="Downloading the data from its source"/>
          <p:cNvSpPr txBox="1"/>
          <p:nvPr>
            <p:ph type="body" sz="quarter" idx="1"/>
          </p:nvPr>
        </p:nvSpPr>
        <p:spPr>
          <a:xfrm>
            <a:off x="5264067" y="2436382"/>
            <a:ext cx="13855866" cy="1366447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0"/>
              </a:spcBef>
              <a:buClrTx/>
              <a:buSzTx/>
              <a:buNone/>
              <a:defRPr sz="64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Downloading the data from its source</a:t>
            </a:r>
          </a:p>
        </p:txBody>
      </p:sp>
      <p:sp>
        <p:nvSpPr>
          <p:cNvPr id="161" name="We can get the data from an existing Database…"/>
          <p:cNvSpPr txBox="1"/>
          <p:nvPr/>
        </p:nvSpPr>
        <p:spPr>
          <a:xfrm>
            <a:off x="3320462" y="4375587"/>
            <a:ext cx="17743076" cy="8210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58800" indent="-558800" algn="l" defTabSz="4572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sz="4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We can get the data from an existing Database</a:t>
            </a:r>
          </a:p>
          <a:p>
            <a:pPr marL="558800" indent="-558800" algn="l" defTabSz="4572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sz="4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We can get the data from an API</a:t>
            </a:r>
          </a:p>
          <a:p>
            <a:pPr marL="558800" indent="-558800" algn="l" defTabSz="4572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sz="4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We can get the data from a webpage using Webscraping:</a:t>
            </a:r>
          </a:p>
          <a:p>
            <a:pPr lvl="1" marL="1117600" indent="-558800" algn="l" defTabSz="4572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sz="4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Requests</a:t>
            </a:r>
          </a:p>
          <a:p>
            <a:pPr lvl="1" marL="1117600" indent="-558800" algn="l" defTabSz="4572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sz="4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Selenium</a:t>
            </a:r>
          </a:p>
          <a:p>
            <a:pPr lvl="1" marL="1117600" indent="-558800" algn="l" defTabSz="4572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sz="4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Beautiful Soup</a:t>
            </a:r>
          </a:p>
          <a:p>
            <a:pPr marL="558800" indent="-558800" algn="l" defTabSz="4572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sz="4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We will see this in the ‘Data Collection’ module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leaning the Data"/>
          <p:cNvSpPr txBox="1"/>
          <p:nvPr>
            <p:ph type="title"/>
          </p:nvPr>
        </p:nvSpPr>
        <p:spPr>
          <a:xfrm>
            <a:off x="6441733" y="314223"/>
            <a:ext cx="11500534" cy="1549401"/>
          </a:xfrm>
          <a:prstGeom prst="rect">
            <a:avLst/>
          </a:prstGeom>
        </p:spPr>
        <p:txBody>
          <a:bodyPr/>
          <a:lstStyle>
            <a:lvl1pPr defTabSz="817244">
              <a:defRPr spc="-249" sz="8316"/>
            </a:lvl1pPr>
          </a:lstStyle>
          <a:p>
            <a:pPr/>
            <a:r>
              <a:t>Cleaning the Data</a:t>
            </a:r>
          </a:p>
        </p:txBody>
      </p:sp>
      <p:sp>
        <p:nvSpPr>
          <p:cNvPr id="164" name="Your data should be consistent and ready for consumption"/>
          <p:cNvSpPr txBox="1"/>
          <p:nvPr>
            <p:ph type="body" sz="quarter" idx="1"/>
          </p:nvPr>
        </p:nvSpPr>
        <p:spPr>
          <a:xfrm>
            <a:off x="1344059" y="2436382"/>
            <a:ext cx="21695882" cy="1366447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0"/>
              </a:spcBef>
              <a:buClrTx/>
              <a:buSzTx/>
              <a:buNone/>
              <a:defRPr sz="64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Your data should be consistent and ready for consumption</a:t>
            </a:r>
          </a:p>
        </p:txBody>
      </p:sp>
      <p:sp>
        <p:nvSpPr>
          <p:cNvPr id="165" name="We can clean the data by making every variable have the same data type…"/>
          <p:cNvSpPr txBox="1"/>
          <p:nvPr/>
        </p:nvSpPr>
        <p:spPr>
          <a:xfrm>
            <a:off x="3320462" y="4375587"/>
            <a:ext cx="17743076" cy="8210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58800" indent="-558800" algn="l" defTabSz="4572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sz="4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We can clean the data by making every variable have the same data type</a:t>
            </a:r>
          </a:p>
          <a:p>
            <a:pPr marL="558800" indent="-558800" algn="l" defTabSz="4572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sz="4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We can clean the data by ‘filling’ (imputing) missing data</a:t>
            </a:r>
          </a:p>
          <a:p>
            <a:pPr marL="558800" indent="-558800" algn="l" defTabSz="4572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sz="4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We can clean the data by removing outliers</a:t>
            </a:r>
          </a:p>
          <a:p>
            <a:pPr marL="558800" indent="-558800" algn="l" defTabSz="4572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sz="4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We can create new variables applying feature engineering. This might be an iterative process</a:t>
            </a:r>
          </a:p>
          <a:p>
            <a:pPr marL="558800" indent="-558800" algn="l" defTabSz="4572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sz="4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We will mainly use pandas</a:t>
            </a:r>
          </a:p>
          <a:p>
            <a:pPr marL="558800" indent="-558800" algn="l" defTabSz="4572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sz="4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We will see this in the ‘Data Transformation’ module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Making the Data available"/>
          <p:cNvSpPr txBox="1"/>
          <p:nvPr>
            <p:ph type="title"/>
          </p:nvPr>
        </p:nvSpPr>
        <p:spPr>
          <a:xfrm>
            <a:off x="6026434" y="314223"/>
            <a:ext cx="12331132" cy="1549401"/>
          </a:xfrm>
          <a:prstGeom prst="rect">
            <a:avLst/>
          </a:prstGeom>
        </p:spPr>
        <p:txBody>
          <a:bodyPr/>
          <a:lstStyle>
            <a:lvl1pPr defTabSz="817244">
              <a:defRPr spc="-249" sz="8316"/>
            </a:lvl1pPr>
          </a:lstStyle>
          <a:p>
            <a:pPr/>
            <a:r>
              <a:t>Making the Data available</a:t>
            </a:r>
          </a:p>
        </p:txBody>
      </p:sp>
      <p:sp>
        <p:nvSpPr>
          <p:cNvPr id="168" name="The cleaned data will be accessible by other teammates"/>
          <p:cNvSpPr txBox="1"/>
          <p:nvPr>
            <p:ph type="body" sz="quarter" idx="1"/>
          </p:nvPr>
        </p:nvSpPr>
        <p:spPr>
          <a:xfrm>
            <a:off x="1963990" y="2436382"/>
            <a:ext cx="20456020" cy="1366447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0"/>
              </a:spcBef>
              <a:buClrTx/>
              <a:buSzTx/>
              <a:buNone/>
              <a:defRPr sz="64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The cleaned data will be accessible by other teammates</a:t>
            </a:r>
          </a:p>
        </p:txBody>
      </p:sp>
      <p:sp>
        <p:nvSpPr>
          <p:cNvPr id="169" name="We can load the data into a Data Lake…"/>
          <p:cNvSpPr txBox="1"/>
          <p:nvPr/>
        </p:nvSpPr>
        <p:spPr>
          <a:xfrm>
            <a:off x="3320462" y="4375587"/>
            <a:ext cx="17743076" cy="8210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58800" indent="-558800" algn="l" defTabSz="4572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sz="4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We can load the data into a Data Lake</a:t>
            </a:r>
          </a:p>
          <a:p>
            <a:pPr marL="558800" indent="-558800" algn="l" defTabSz="4572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sz="4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We can load the data into some Datasets</a:t>
            </a:r>
          </a:p>
          <a:p>
            <a:pPr marL="558800" indent="-558800" algn="l" defTabSz="4572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sz="4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We can load the data into a Database:</a:t>
            </a:r>
          </a:p>
          <a:p>
            <a:pPr lvl="1" marL="1117600" indent="-558800" algn="l" defTabSz="4572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sz="4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PostgreSQL</a:t>
            </a:r>
          </a:p>
          <a:p>
            <a:pPr lvl="1" marL="1117600" indent="-558800" algn="l" defTabSz="4572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sz="4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AWS RDS</a:t>
            </a:r>
          </a:p>
          <a:p>
            <a:pPr lvl="1" marL="1117600" indent="-558800" algn="l" defTabSz="4572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sz="4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AWS S3</a:t>
            </a:r>
          </a:p>
          <a:p>
            <a:pPr marL="558800" indent="-558800" algn="l" defTabSz="4572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sz="4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We will see this in the ‘SQL’ and ‘Cloud Basics’ modules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ETL"/>
          <p:cNvSpPr txBox="1"/>
          <p:nvPr>
            <p:ph type="title"/>
          </p:nvPr>
        </p:nvSpPr>
        <p:spPr>
          <a:xfrm>
            <a:off x="6026434" y="314223"/>
            <a:ext cx="12331132" cy="1549401"/>
          </a:xfrm>
          <a:prstGeom prst="rect">
            <a:avLst/>
          </a:prstGeom>
        </p:spPr>
        <p:txBody>
          <a:bodyPr/>
          <a:lstStyle>
            <a:lvl1pPr defTabSz="817244">
              <a:defRPr spc="-249" sz="8316"/>
            </a:lvl1pPr>
          </a:lstStyle>
          <a:p>
            <a:pPr/>
            <a:r>
              <a:t>ETL</a:t>
            </a:r>
          </a:p>
        </p:txBody>
      </p:sp>
      <p:sp>
        <p:nvSpPr>
          <p:cNvPr id="172" name="Extract, Transformation and Loading"/>
          <p:cNvSpPr txBox="1"/>
          <p:nvPr>
            <p:ph type="body" sz="quarter" idx="1"/>
          </p:nvPr>
        </p:nvSpPr>
        <p:spPr>
          <a:xfrm>
            <a:off x="5435466" y="2436382"/>
            <a:ext cx="13513068" cy="1366447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0"/>
              </a:spcBef>
              <a:buClrTx/>
              <a:buSzTx/>
              <a:buNone/>
              <a:defRPr sz="64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Extract, Transformation and Loading</a:t>
            </a:r>
          </a:p>
        </p:txBody>
      </p:sp>
      <p:sp>
        <p:nvSpPr>
          <p:cNvPr id="173" name="The steps mentioned up to now constitute ETL: the bread and butter of a Data Engineer…"/>
          <p:cNvSpPr txBox="1"/>
          <p:nvPr/>
        </p:nvSpPr>
        <p:spPr>
          <a:xfrm>
            <a:off x="3320462" y="4375587"/>
            <a:ext cx="17743076" cy="6178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58800" indent="-558800" algn="l" defTabSz="4572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sz="4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The steps mentioned up to now constitute ETL: the bread and butter of a Data Engineer</a:t>
            </a:r>
          </a:p>
          <a:p>
            <a:pPr marL="558800" indent="-558800" algn="l" defTabSz="4572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sz="4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The steps are usually performed in tandem</a:t>
            </a:r>
          </a:p>
          <a:p>
            <a:pPr marL="558800" indent="-558800" algn="l" defTabSz="4572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sz="4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The steps can be performed in batches or streamed</a:t>
            </a:r>
          </a:p>
          <a:p>
            <a:pPr marL="558800" indent="-558800" algn="l" defTabSz="4572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sz="4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The steps can be used for large amounts of data (Big Data)</a:t>
            </a:r>
          </a:p>
          <a:p>
            <a:pPr marL="558800" indent="-558800" algn="l" defTabSz="4572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sz="4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We will see more on this using the Apache Stack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