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el título"/>
          <p:cNvSpPr txBox="1"/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/>
          <a:lstStyle>
            <a:lvl1pPr defTabSz="2438400">
              <a:lnSpc>
                <a:spcPct val="100000"/>
              </a:lnSpc>
              <a:defRPr b="0" spc="0" sz="7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0" name="Nivel de texto 1…"/>
          <p:cNvSpPr txBox="1"/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854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426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■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98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570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1" name="Número de diapositiva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la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la diapositiva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Unit 2. Software Enginee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2. Software Engineering</a:t>
            </a:r>
          </a:p>
        </p:txBody>
      </p:sp>
      <p:sp>
        <p:nvSpPr>
          <p:cNvPr id="161" name="Introduction and Project brief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and Project brief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0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1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Project 2 - Briefing</a:t>
            </a:r>
          </a:p>
        </p:txBody>
      </p:sp>
      <p:sp>
        <p:nvSpPr>
          <p:cNvPr id="232" name="Take your code in Project 1 and:…"/>
          <p:cNvSpPr txBox="1"/>
          <p:nvPr/>
        </p:nvSpPr>
        <p:spPr>
          <a:xfrm>
            <a:off x="3458448" y="4961056"/>
            <a:ext cx="17612437" cy="6125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Take your code in Project 1 and:</a:t>
            </a:r>
          </a:p>
          <a:p>
            <a:pPr lvl="1" marL="11430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Apply best practices </a:t>
            </a:r>
            <a:r>
              <a:rPr b="0"/>
              <a:t>learnt in this unit</a:t>
            </a:r>
            <a:endParaRPr b="0"/>
          </a:p>
          <a:p>
            <a:pPr lvl="1" marL="11430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Optimize the running time </a:t>
            </a:r>
            <a:endParaRPr b="0"/>
          </a:p>
          <a:p>
            <a:pPr lvl="1" marL="11430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Create a good structure</a:t>
            </a:r>
            <a:r>
              <a:rPr b="0"/>
              <a:t> with modules, packages…</a:t>
            </a:r>
          </a:p>
          <a:p>
            <a:pPr algn="l">
              <a:lnSpc>
                <a:spcPct val="120000"/>
              </a:lnSpc>
              <a:defRPr sz="4200">
                <a:solidFill>
                  <a:srgbClr val="000000"/>
                </a:solidFill>
              </a:defRPr>
            </a:pP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At the end your code should be worth showcasing </a:t>
            </a: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One tip: </a:t>
            </a:r>
            <a:r>
              <a:rPr b="0"/>
              <a:t>Save Project 1 in a safe folder, and once finished Project 2, compare them. Observe the progress in your skills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Project 2 - Do’s</a:t>
            </a:r>
          </a:p>
        </p:txBody>
      </p:sp>
      <p:sp>
        <p:nvSpPr>
          <p:cNvPr id="237" name="This is a list of the things we want to see:…"/>
          <p:cNvSpPr txBox="1"/>
          <p:nvPr/>
        </p:nvSpPr>
        <p:spPr>
          <a:xfrm>
            <a:off x="3458448" y="4747867"/>
            <a:ext cx="17612437" cy="457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4200">
                <a:solidFill>
                  <a:srgbClr val="000000"/>
                </a:solidFill>
              </a:defRPr>
            </a:pPr>
            <a:r>
              <a:t>This is a list of the things we want to see:</a:t>
            </a:r>
          </a:p>
          <a:p>
            <a:pPr algn="l">
              <a:lnSpc>
                <a:spcPct val="120000"/>
              </a:lnSpc>
              <a:defRPr sz="4200">
                <a:solidFill>
                  <a:srgbClr val="000000"/>
                </a:solidFill>
              </a:defRPr>
            </a:pP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Clean Code</a:t>
            </a: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Application of OOP</a:t>
            </a: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A short and concise main.py </a:t>
            </a: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At least one package (with modules inside)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0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Project 2 - Don’ts </a:t>
            </a:r>
          </a:p>
        </p:txBody>
      </p:sp>
      <p:sp>
        <p:nvSpPr>
          <p:cNvPr id="242" name="This is a list of the things we DON’T want to see:…"/>
          <p:cNvSpPr txBox="1"/>
          <p:nvPr/>
        </p:nvSpPr>
        <p:spPr>
          <a:xfrm>
            <a:off x="2785700" y="5066097"/>
            <a:ext cx="18812600" cy="5363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4200">
                <a:solidFill>
                  <a:srgbClr val="000000"/>
                </a:solidFill>
              </a:defRPr>
            </a:pPr>
            <a:r>
              <a:t>This is a list of the things we </a:t>
            </a:r>
            <a:r>
              <a:rPr b="1"/>
              <a:t>DON’T</a:t>
            </a:r>
            <a:r>
              <a:t> want to see:</a:t>
            </a:r>
          </a:p>
          <a:p>
            <a:pPr algn="l">
              <a:lnSpc>
                <a:spcPct val="120000"/>
              </a:lnSpc>
              <a:defRPr sz="4200">
                <a:solidFill>
                  <a:srgbClr val="000000"/>
                </a:solidFill>
              </a:defRPr>
            </a:pP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Procedural Programming </a:t>
            </a:r>
            <a:r>
              <a:rPr b="0"/>
              <a:t>(and try minimizing functional programming)</a:t>
            </a:r>
            <a:endParaRPr b="0"/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Inefficient Loops </a:t>
            </a:r>
            <a:r>
              <a:rPr b="0"/>
              <a:t>(O(n</a:t>
            </a:r>
            <a:r>
              <a:rPr b="0" baseline="31999"/>
              <a:t>2</a:t>
            </a:r>
            <a:r>
              <a:rPr b="0"/>
              <a:t>) will only be acceptable for special cases)</a:t>
            </a: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main_1.py, main_2.py, utils_1.py… </a:t>
            </a:r>
            <a:r>
              <a:rPr b="0"/>
              <a:t>(Use git) </a:t>
            </a:r>
            <a:endParaRPr b="0"/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More notebooks than scripts</a:t>
            </a: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Messy project 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5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 defTabSz="1975104">
              <a:defRPr b="1" sz="9720">
                <a:solidFill>
                  <a:srgbClr val="FFFFFF"/>
                </a:solidFill>
              </a:defRPr>
            </a:lvl1pPr>
          </a:lstStyle>
          <a:p>
            <a:pPr/>
            <a:r>
              <a:t>What we have seen - What we will see</a:t>
            </a:r>
          </a:p>
        </p:txBody>
      </p:sp>
      <p:sp>
        <p:nvSpPr>
          <p:cNvPr id="166" name="Texto"/>
          <p:cNvSpPr txBox="1"/>
          <p:nvPr/>
        </p:nvSpPr>
        <p:spPr>
          <a:xfrm>
            <a:off x="7589567" y="5729646"/>
            <a:ext cx="847954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67" name="Unit 0. Basics"/>
          <p:cNvSpPr/>
          <p:nvPr/>
        </p:nvSpPr>
        <p:spPr>
          <a:xfrm>
            <a:off x="2531122" y="4913726"/>
            <a:ext cx="8850733" cy="1840088"/>
          </a:xfrm>
          <a:prstGeom prst="rect">
            <a:avLst/>
          </a:prstGeom>
          <a:solidFill>
            <a:srgbClr val="3969FE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Unit 0. Basics</a:t>
            </a:r>
          </a:p>
        </p:txBody>
      </p:sp>
      <p:sp>
        <p:nvSpPr>
          <p:cNvPr id="168" name="Unit 1. Data Engineering"/>
          <p:cNvSpPr/>
          <p:nvPr/>
        </p:nvSpPr>
        <p:spPr>
          <a:xfrm>
            <a:off x="2531122" y="6770783"/>
            <a:ext cx="8850733" cy="1840087"/>
          </a:xfrm>
          <a:prstGeom prst="rect">
            <a:avLst/>
          </a:prstGeom>
          <a:solidFill>
            <a:srgbClr val="3760DC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Unit 1. Data Engineering</a:t>
            </a:r>
          </a:p>
        </p:txBody>
      </p:sp>
      <p:sp>
        <p:nvSpPr>
          <p:cNvPr id="169" name="Unit 2. Software Engineering"/>
          <p:cNvSpPr/>
          <p:nvPr/>
        </p:nvSpPr>
        <p:spPr>
          <a:xfrm>
            <a:off x="2531122" y="8627839"/>
            <a:ext cx="8850733" cy="1840088"/>
          </a:xfrm>
          <a:prstGeom prst="rect">
            <a:avLst/>
          </a:prstGeom>
          <a:solidFill>
            <a:srgbClr val="2C4DB0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Unit 2. Software Engineering</a:t>
            </a:r>
          </a:p>
        </p:txBody>
      </p:sp>
      <p:sp>
        <p:nvSpPr>
          <p:cNvPr id="170" name="Unit 3. Data Science and Machine Learning"/>
          <p:cNvSpPr/>
          <p:nvPr/>
        </p:nvSpPr>
        <p:spPr>
          <a:xfrm>
            <a:off x="2531122" y="10468574"/>
            <a:ext cx="8850733" cy="1840088"/>
          </a:xfrm>
          <a:prstGeom prst="rect">
            <a:avLst/>
          </a:prstGeom>
          <a:solidFill>
            <a:srgbClr val="264190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Unit 3. Data Science and Machine Learning</a:t>
            </a:r>
          </a:p>
        </p:txBody>
      </p:sp>
      <p:sp>
        <p:nvSpPr>
          <p:cNvPr id="171" name="Establishing the basis to create code"/>
          <p:cNvSpPr/>
          <p:nvPr/>
        </p:nvSpPr>
        <p:spPr>
          <a:xfrm>
            <a:off x="11388173" y="4906535"/>
            <a:ext cx="10464705" cy="1840087"/>
          </a:xfrm>
          <a:prstGeom prst="rect">
            <a:avLst/>
          </a:prstGeom>
          <a:solidFill>
            <a:srgbClr val="16B87F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Establishing the basis to create code</a:t>
            </a:r>
          </a:p>
        </p:txBody>
      </p:sp>
      <p:sp>
        <p:nvSpPr>
          <p:cNvPr id="172" name="Create and manipulate data…"/>
          <p:cNvSpPr/>
          <p:nvPr/>
        </p:nvSpPr>
        <p:spPr>
          <a:xfrm>
            <a:off x="11388173" y="6763592"/>
            <a:ext cx="10464705" cy="1840087"/>
          </a:xfrm>
          <a:prstGeom prst="rect">
            <a:avLst/>
          </a:prstGeom>
          <a:solidFill>
            <a:srgbClr val="1DAB3E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Create and manipulate data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Create a program for that goal</a:t>
            </a:r>
          </a:p>
        </p:txBody>
      </p:sp>
      <p:sp>
        <p:nvSpPr>
          <p:cNvPr id="173" name="Improve your program for your readers (interviewers)…"/>
          <p:cNvSpPr/>
          <p:nvPr/>
        </p:nvSpPr>
        <p:spPr>
          <a:xfrm>
            <a:off x="11388173" y="8620648"/>
            <a:ext cx="10464705" cy="1840088"/>
          </a:xfrm>
          <a:prstGeom prst="rect">
            <a:avLst/>
          </a:prstGeom>
          <a:solidFill>
            <a:srgbClr val="178638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Improve your program for your readers (interviewers)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Improve the code for yourself</a:t>
            </a:r>
          </a:p>
        </p:txBody>
      </p:sp>
      <p:sp>
        <p:nvSpPr>
          <p:cNvPr id="174" name="Create a program to obtain results from your data…"/>
          <p:cNvSpPr/>
          <p:nvPr/>
        </p:nvSpPr>
        <p:spPr>
          <a:xfrm>
            <a:off x="11388173" y="10461383"/>
            <a:ext cx="10464705" cy="1840088"/>
          </a:xfrm>
          <a:prstGeom prst="rect">
            <a:avLst/>
          </a:prstGeom>
          <a:solidFill>
            <a:srgbClr val="115E2A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Create a program to obtain results from your data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Bad code will be painful (for you) in this unit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8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 defTabSz="2414016">
              <a:defRPr b="1" sz="11880">
                <a:solidFill>
                  <a:srgbClr val="FFFFFF"/>
                </a:solidFill>
              </a:defRPr>
            </a:lvl1pPr>
          </a:lstStyle>
          <a:p>
            <a:pPr/>
            <a:r>
              <a:t>What is Software Engineering?</a:t>
            </a:r>
          </a:p>
        </p:txBody>
      </p:sp>
      <p:sp>
        <p:nvSpPr>
          <p:cNvPr id="179" name="‘Within Google, we sometimes say, “Software engineering is programming integrated over time.” ‘"/>
          <p:cNvSpPr txBox="1"/>
          <p:nvPr/>
        </p:nvSpPr>
        <p:spPr>
          <a:xfrm>
            <a:off x="684069" y="4080186"/>
            <a:ext cx="23015862" cy="130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i="1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‘Within Google, we sometimes say, “Software engineering is programming integrated over time.” ‘</a:t>
            </a:r>
          </a:p>
        </p:txBody>
      </p:sp>
      <p:sp>
        <p:nvSpPr>
          <p:cNvPr id="180" name="— Titus Winters in ‘Software Engineering at Google’"/>
          <p:cNvSpPr txBox="1"/>
          <p:nvPr/>
        </p:nvSpPr>
        <p:spPr>
          <a:xfrm>
            <a:off x="12971946" y="5294467"/>
            <a:ext cx="10791963" cy="110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457200">
              <a:defRPr i="1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— Titus Winters in ‘Software Engineering at Google’</a:t>
            </a:r>
          </a:p>
        </p:txBody>
      </p:sp>
      <p:sp>
        <p:nvSpPr>
          <p:cNvPr id="181" name="It’s not just programming: It applies engineering methods to make the program more efficient…"/>
          <p:cNvSpPr txBox="1"/>
          <p:nvPr/>
        </p:nvSpPr>
        <p:spPr>
          <a:xfrm>
            <a:off x="2068977" y="6705076"/>
            <a:ext cx="20391379" cy="6839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3400" indent="-533400" algn="l">
              <a:lnSpc>
                <a:spcPct val="120000"/>
              </a:lnSpc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rPr b="1"/>
              <a:t>It’s not just programming</a:t>
            </a:r>
            <a:r>
              <a:t>: It applies engineering methods to make the program more efficient</a:t>
            </a: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rPr b="1"/>
              <a:t>Thinking ahead of time</a:t>
            </a:r>
            <a:r>
              <a:t>: The code should be robust and flexible at the same time.</a:t>
            </a:r>
          </a:p>
          <a:p>
            <a:pPr lvl="1" marL="1143000" indent="-533400" algn="l">
              <a:lnSpc>
                <a:spcPct val="120000"/>
              </a:lnSpc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t>Robust: Prevent errors and bugs</a:t>
            </a:r>
          </a:p>
          <a:p>
            <a:pPr lvl="1" marL="1143000" indent="-533400" algn="l">
              <a:lnSpc>
                <a:spcPct val="120000"/>
              </a:lnSpc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t>Flexible: Allow implementation of new features without breaking the program</a:t>
            </a: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rPr b="1"/>
              <a:t>Three key points</a:t>
            </a:r>
            <a:r>
              <a:t>: Good Software Engineers take these into account:</a:t>
            </a:r>
          </a:p>
          <a:p>
            <a:pPr lvl="1" marL="1143000" indent="-533400" algn="l">
              <a:lnSpc>
                <a:spcPct val="120000"/>
              </a:lnSpc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t>Time: Efficiency</a:t>
            </a:r>
          </a:p>
          <a:p>
            <a:pPr lvl="1" marL="1143000" indent="-533400" algn="l">
              <a:lnSpc>
                <a:spcPct val="120000"/>
              </a:lnSpc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t>Scalability: Flexibility and Robustness</a:t>
            </a:r>
          </a:p>
          <a:p>
            <a:pPr lvl="1" marL="1143000" indent="-533400" algn="l">
              <a:lnSpc>
                <a:spcPct val="120000"/>
              </a:lnSpc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t>Trade-Offs: Allocate the right amount of resources to each 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4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Time - Efficiency</a:t>
            </a:r>
          </a:p>
        </p:txBody>
      </p:sp>
      <p:sp>
        <p:nvSpPr>
          <p:cNvPr id="186" name="Good Code doesn’t waste time: Don’t make unnecessary loops (Big O notation)…"/>
          <p:cNvSpPr txBox="1"/>
          <p:nvPr/>
        </p:nvSpPr>
        <p:spPr>
          <a:xfrm>
            <a:off x="3726332" y="4546221"/>
            <a:ext cx="16754936" cy="7613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Good Code doesn’t waste time: </a:t>
            </a:r>
            <a:r>
              <a:rPr b="0"/>
              <a:t>Don’t make unnecessary loops (Big O notation)</a:t>
            </a:r>
          </a:p>
          <a:p>
            <a:pPr lvl="1" marL="1143000" indent="-533400" algn="l">
              <a:lnSpc>
                <a:spcPct val="120000"/>
              </a:lnSpc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t>Optimization Algorithms: Binary Search, Trees, Memoization…</a:t>
            </a:r>
          </a:p>
          <a:p>
            <a:pPr algn="l">
              <a:lnSpc>
                <a:spcPct val="120000"/>
              </a:lnSpc>
              <a:defRPr sz="4200">
                <a:solidFill>
                  <a:srgbClr val="000000"/>
                </a:solidFill>
              </a:defRPr>
            </a:pP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Good Coders don’t waste their own time:</a:t>
            </a:r>
            <a:r>
              <a:rPr b="0"/>
              <a:t> In the process, you will review your code over and over. Eventually you will already know how to start a project with the heuristics you created.</a:t>
            </a:r>
            <a:endParaRPr b="0"/>
          </a:p>
          <a:p>
            <a:pPr algn="l">
              <a:lnSpc>
                <a:spcPct val="120000"/>
              </a:lnSpc>
              <a:defRPr b="1" sz="4200">
                <a:solidFill>
                  <a:srgbClr val="000000"/>
                </a:solidFill>
              </a:defRPr>
            </a:pP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Good Programs don’t waste user’s time:</a:t>
            </a:r>
            <a:r>
              <a:rPr b="0"/>
              <a:t> The end goal is to create a program that causes no </a:t>
            </a:r>
            <a:r>
              <a:rPr b="0" i="1" u="sng"/>
              <a:t>Friction </a:t>
            </a:r>
            <a:r>
              <a:rPr b="0"/>
              <a:t>when used by the user.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9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0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Scalability</a:t>
            </a:r>
          </a:p>
        </p:txBody>
      </p:sp>
      <p:sp>
        <p:nvSpPr>
          <p:cNvPr id="191" name="Good Code should be flexible: You should be able to add new features to your code without breaking it…"/>
          <p:cNvSpPr txBox="1"/>
          <p:nvPr/>
        </p:nvSpPr>
        <p:spPr>
          <a:xfrm>
            <a:off x="3726332" y="3623202"/>
            <a:ext cx="16754936" cy="9920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Good Code should be flexible: </a:t>
            </a:r>
            <a:r>
              <a:rPr b="0"/>
              <a:t>You should be able to add new features to your code without breaking it</a:t>
            </a:r>
            <a:endParaRPr b="0"/>
          </a:p>
          <a:p>
            <a:pPr algn="l">
              <a:lnSpc>
                <a:spcPct val="120000"/>
              </a:lnSpc>
              <a:defRPr b="1" sz="4200">
                <a:solidFill>
                  <a:srgbClr val="000000"/>
                </a:solidFill>
              </a:defRPr>
            </a:pPr>
            <a:endParaRPr b="0"/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Good Code should be robust: </a:t>
            </a:r>
            <a:r>
              <a:rPr b="0"/>
              <a:t>You should test your code against any sort of input (Testing).</a:t>
            </a:r>
            <a:endParaRPr b="0"/>
          </a:p>
          <a:p>
            <a:pPr algn="l">
              <a:lnSpc>
                <a:spcPct val="120000"/>
              </a:lnSpc>
              <a:defRPr b="1" sz="4200">
                <a:solidFill>
                  <a:srgbClr val="000000"/>
                </a:solidFill>
              </a:defRPr>
            </a:pP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Good Coders make the work flow:</a:t>
            </a:r>
            <a:r>
              <a:rPr b="0"/>
              <a:t> Most likely, you will work in teams, so your code should be readable. Make the right amount of comments:too few -&gt; not be clear enough; too many -&gt; your code is way to complex</a:t>
            </a:r>
            <a:endParaRPr b="0"/>
          </a:p>
          <a:p>
            <a:pPr algn="l">
              <a:lnSpc>
                <a:spcPct val="120000"/>
              </a:lnSpc>
              <a:defRPr b="1" sz="4200">
                <a:solidFill>
                  <a:srgbClr val="000000"/>
                </a:solidFill>
              </a:defRPr>
            </a:pP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Good Programs are scalable:</a:t>
            </a:r>
            <a:r>
              <a:rPr b="0"/>
              <a:t> Not only your code, but also the whole project should scale as the team grows.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4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5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Trade-Offs</a:t>
            </a:r>
          </a:p>
        </p:txBody>
      </p:sp>
      <p:sp>
        <p:nvSpPr>
          <p:cNvPr id="196" name="Good Code doesn’t waste resources: A large code might run as fast as possible, but using too many memory resources…"/>
          <p:cNvSpPr txBox="1"/>
          <p:nvPr/>
        </p:nvSpPr>
        <p:spPr>
          <a:xfrm>
            <a:off x="3458449" y="4976188"/>
            <a:ext cx="17612436" cy="6095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Good Code doesn’t waste resources: </a:t>
            </a:r>
            <a:r>
              <a:rPr b="0"/>
              <a:t>A large code might run as fast as possible, but using too many memory resources</a:t>
            </a:r>
          </a:p>
          <a:p>
            <a:pPr algn="l">
              <a:lnSpc>
                <a:spcPct val="120000"/>
              </a:lnSpc>
              <a:defRPr sz="4200">
                <a:solidFill>
                  <a:srgbClr val="000000"/>
                </a:solidFill>
              </a:defRPr>
            </a:pP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Good Coders know the limitations: </a:t>
            </a:r>
            <a:r>
              <a:rPr b="0"/>
              <a:t>Find the boundaries of your code by mapping resources and timing.</a:t>
            </a:r>
            <a:endParaRPr b="0"/>
          </a:p>
          <a:p>
            <a:pPr algn="l">
              <a:lnSpc>
                <a:spcPct val="120000"/>
              </a:lnSpc>
              <a:defRPr b="1" sz="4200">
                <a:solidFill>
                  <a:srgbClr val="000000"/>
                </a:solidFill>
              </a:defRPr>
            </a:pP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Good Programs meet user’s demands: </a:t>
            </a:r>
            <a:r>
              <a:rPr b="0"/>
              <a:t>The client has the last word. He/she might want a fast code regardless of the computational cost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Hacker mindset</a:t>
            </a:r>
          </a:p>
        </p:txBody>
      </p:sp>
      <p:sp>
        <p:nvSpPr>
          <p:cNvPr id="201" name="Software Engineering == Programming + Efficiency…"/>
          <p:cNvSpPr txBox="1"/>
          <p:nvPr/>
        </p:nvSpPr>
        <p:spPr>
          <a:xfrm>
            <a:off x="4193066" y="4002708"/>
            <a:ext cx="16143202" cy="1465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Software Engineering == Programming + Efficiency</a:t>
            </a:r>
          </a:p>
          <a:p>
            <a:pPr>
              <a:lnSpc>
                <a:spcPct val="120000"/>
              </a:lnSpc>
              <a:defRPr b="1" sz="4200">
                <a:solidFill>
                  <a:srgbClr val="000000"/>
                </a:solidFill>
              </a:defRPr>
            </a:pPr>
            <a:r>
              <a:t>Returns False</a:t>
            </a:r>
          </a:p>
        </p:txBody>
      </p:sp>
      <p:sp>
        <p:nvSpPr>
          <p:cNvPr id="202" name="Reading the concepts is not enough: Put some practice on learning best habits.…"/>
          <p:cNvSpPr txBox="1"/>
          <p:nvPr/>
        </p:nvSpPr>
        <p:spPr>
          <a:xfrm>
            <a:off x="3458449" y="5788665"/>
            <a:ext cx="17612436" cy="685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Reading the concepts is not enough: </a:t>
            </a:r>
            <a:r>
              <a:rPr b="0"/>
              <a:t>Put some practice on learning best habits.</a:t>
            </a:r>
            <a:endParaRPr b="0"/>
          </a:p>
          <a:p>
            <a:pPr algn="l">
              <a:lnSpc>
                <a:spcPct val="120000"/>
              </a:lnSpc>
              <a:defRPr b="1" sz="4200">
                <a:solidFill>
                  <a:srgbClr val="000000"/>
                </a:solidFill>
              </a:defRPr>
            </a:pPr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t>Adopt a hacker mindset: </a:t>
            </a:r>
            <a:r>
              <a:rPr b="0"/>
              <a:t>Coding is not about simply applying knowledge, is also changing the way you see your code.</a:t>
            </a:r>
            <a:endParaRPr b="0"/>
          </a:p>
          <a:p>
            <a:pPr algn="l">
              <a:lnSpc>
                <a:spcPct val="120000"/>
              </a:lnSpc>
              <a:defRPr b="1" sz="4200">
                <a:solidFill>
                  <a:srgbClr val="000000"/>
                </a:solidFill>
              </a:defRPr>
            </a:pPr>
            <a:endParaRPr b="0"/>
          </a:p>
          <a:p>
            <a:pPr marL="5334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rPr b="0"/>
              <a:t>For example, when using classes:</a:t>
            </a:r>
          </a:p>
          <a:p>
            <a:pPr lvl="1" marL="11430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rPr b="0"/>
              <a:t>Now,</a:t>
            </a:r>
            <a:r>
              <a:t> </a:t>
            </a:r>
            <a:r>
              <a:rPr b="0"/>
              <a:t>you will ask yourself: why do I use classes?</a:t>
            </a:r>
            <a:endParaRPr b="0"/>
          </a:p>
          <a:p>
            <a:pPr lvl="1" marL="1143000" indent="-533400" algn="l">
              <a:lnSpc>
                <a:spcPct val="120000"/>
              </a:lnSpc>
              <a:buSzPct val="123000"/>
              <a:buChar char="•"/>
              <a:defRPr b="1" sz="4200">
                <a:solidFill>
                  <a:srgbClr val="000000"/>
                </a:solidFill>
              </a:defRPr>
            </a:pPr>
            <a:r>
              <a:rPr b="0"/>
              <a:t>Eventually, you will ask yourself: why didn’t I use classes?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What is covered now?</a:t>
            </a:r>
          </a:p>
        </p:txBody>
      </p:sp>
      <p:sp>
        <p:nvSpPr>
          <p:cNvPr id="207" name="Texto"/>
          <p:cNvSpPr txBox="1"/>
          <p:nvPr/>
        </p:nvSpPr>
        <p:spPr>
          <a:xfrm>
            <a:off x="7589567" y="5729646"/>
            <a:ext cx="847954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08" name="Unit 0. Basics"/>
          <p:cNvSpPr/>
          <p:nvPr/>
        </p:nvSpPr>
        <p:spPr>
          <a:xfrm>
            <a:off x="2531122" y="4913726"/>
            <a:ext cx="8850733" cy="1840088"/>
          </a:xfrm>
          <a:prstGeom prst="rect">
            <a:avLst/>
          </a:prstGeom>
          <a:solidFill>
            <a:srgbClr val="3969FE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Unit 0. Basics</a:t>
            </a:r>
          </a:p>
        </p:txBody>
      </p:sp>
      <p:sp>
        <p:nvSpPr>
          <p:cNvPr id="209" name="Unit 1. Data Engineering"/>
          <p:cNvSpPr/>
          <p:nvPr/>
        </p:nvSpPr>
        <p:spPr>
          <a:xfrm>
            <a:off x="2531122" y="6770783"/>
            <a:ext cx="8850733" cy="1840088"/>
          </a:xfrm>
          <a:prstGeom prst="rect">
            <a:avLst/>
          </a:prstGeom>
          <a:solidFill>
            <a:srgbClr val="3760DC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Unit 1. Data Engineering</a:t>
            </a:r>
          </a:p>
        </p:txBody>
      </p:sp>
      <p:sp>
        <p:nvSpPr>
          <p:cNvPr id="210" name="Unit 3. Data Science and Machine Learning"/>
          <p:cNvSpPr/>
          <p:nvPr/>
        </p:nvSpPr>
        <p:spPr>
          <a:xfrm>
            <a:off x="2531122" y="10468574"/>
            <a:ext cx="8850733" cy="1840088"/>
          </a:xfrm>
          <a:prstGeom prst="rect">
            <a:avLst/>
          </a:prstGeom>
          <a:solidFill>
            <a:srgbClr val="264190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Unit 3. Data Science and Machine Learning</a:t>
            </a:r>
          </a:p>
        </p:txBody>
      </p:sp>
      <p:sp>
        <p:nvSpPr>
          <p:cNvPr id="211" name="Establishing the basis to create code"/>
          <p:cNvSpPr/>
          <p:nvPr/>
        </p:nvSpPr>
        <p:spPr>
          <a:xfrm>
            <a:off x="11388173" y="4906535"/>
            <a:ext cx="10464705" cy="1840088"/>
          </a:xfrm>
          <a:prstGeom prst="rect">
            <a:avLst/>
          </a:prstGeom>
          <a:solidFill>
            <a:srgbClr val="16B87F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Establishing the basis to create code</a:t>
            </a:r>
          </a:p>
        </p:txBody>
      </p:sp>
      <p:sp>
        <p:nvSpPr>
          <p:cNvPr id="212" name="Create and manipulate data…"/>
          <p:cNvSpPr/>
          <p:nvPr/>
        </p:nvSpPr>
        <p:spPr>
          <a:xfrm>
            <a:off x="11388173" y="6763591"/>
            <a:ext cx="10464705" cy="1840088"/>
          </a:xfrm>
          <a:prstGeom prst="rect">
            <a:avLst/>
          </a:prstGeom>
          <a:solidFill>
            <a:srgbClr val="1DAB3E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Create and manipulate data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Create a program for that goal</a:t>
            </a:r>
          </a:p>
        </p:txBody>
      </p:sp>
      <p:sp>
        <p:nvSpPr>
          <p:cNvPr id="213" name="Create a program to obtain results from your data…"/>
          <p:cNvSpPr/>
          <p:nvPr/>
        </p:nvSpPr>
        <p:spPr>
          <a:xfrm>
            <a:off x="11388173" y="10461383"/>
            <a:ext cx="10464705" cy="1840087"/>
          </a:xfrm>
          <a:prstGeom prst="rect">
            <a:avLst/>
          </a:prstGeom>
          <a:solidFill>
            <a:srgbClr val="115E2A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Create a program to obtain results from your data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Bad code will be painful (for you) in this unit</a:t>
            </a:r>
          </a:p>
        </p:txBody>
      </p:sp>
      <p:sp>
        <p:nvSpPr>
          <p:cNvPr id="214" name="Unit 2. Software Engineering"/>
          <p:cNvSpPr/>
          <p:nvPr/>
        </p:nvSpPr>
        <p:spPr>
          <a:xfrm>
            <a:off x="2531122" y="8627840"/>
            <a:ext cx="8850733" cy="1840087"/>
          </a:xfrm>
          <a:prstGeom prst="rect">
            <a:avLst/>
          </a:prstGeom>
          <a:solidFill>
            <a:srgbClr val="2C4DB0"/>
          </a:solidFill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Unit 2. Software Engineering</a:t>
            </a:r>
          </a:p>
        </p:txBody>
      </p:sp>
      <p:sp>
        <p:nvSpPr>
          <p:cNvPr id="215" name="Improve your program for your readers (interviewers)…"/>
          <p:cNvSpPr/>
          <p:nvPr/>
        </p:nvSpPr>
        <p:spPr>
          <a:xfrm>
            <a:off x="11388173" y="8620648"/>
            <a:ext cx="10464705" cy="1840087"/>
          </a:xfrm>
          <a:prstGeom prst="rect">
            <a:avLst/>
          </a:prstGeom>
          <a:solidFill>
            <a:srgbClr val="178638"/>
          </a:solidFill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Improve your program for your readers (interviewers)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Improve the code for yourself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8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What is covered now?</a:t>
            </a:r>
          </a:p>
        </p:txBody>
      </p:sp>
      <p:sp>
        <p:nvSpPr>
          <p:cNvPr id="220" name="Unit 2. Software Engineering"/>
          <p:cNvSpPr/>
          <p:nvPr/>
        </p:nvSpPr>
        <p:spPr>
          <a:xfrm>
            <a:off x="2531122" y="4223695"/>
            <a:ext cx="8850733" cy="1840087"/>
          </a:xfrm>
          <a:prstGeom prst="rect">
            <a:avLst/>
          </a:prstGeom>
          <a:solidFill>
            <a:srgbClr val="2C4DB0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Unit 2. Software Engineering</a:t>
            </a:r>
          </a:p>
        </p:txBody>
      </p:sp>
      <p:sp>
        <p:nvSpPr>
          <p:cNvPr id="221" name="Improve your program for your readers (interviewers)…"/>
          <p:cNvSpPr/>
          <p:nvPr/>
        </p:nvSpPr>
        <p:spPr>
          <a:xfrm>
            <a:off x="11388173" y="4216503"/>
            <a:ext cx="10464705" cy="1840088"/>
          </a:xfrm>
          <a:prstGeom prst="rect">
            <a:avLst/>
          </a:prstGeom>
          <a:solidFill>
            <a:srgbClr val="178638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Improve your program for your readers (interviewers)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Improve the code for yourself</a:t>
            </a:r>
          </a:p>
        </p:txBody>
      </p:sp>
      <p:sp>
        <p:nvSpPr>
          <p:cNvPr id="222" name="2.1 Algorithms &amp; Data Structures"/>
          <p:cNvSpPr/>
          <p:nvPr/>
        </p:nvSpPr>
        <p:spPr>
          <a:xfrm>
            <a:off x="2531122" y="6039556"/>
            <a:ext cx="8850733" cy="1840088"/>
          </a:xfrm>
          <a:prstGeom prst="rect">
            <a:avLst/>
          </a:prstGeom>
          <a:solidFill>
            <a:srgbClr val="1A389C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2.1 Algorithms &amp; Data Structures</a:t>
            </a:r>
          </a:p>
        </p:txBody>
      </p:sp>
      <p:sp>
        <p:nvSpPr>
          <p:cNvPr id="223" name="Make your program run faster and efficiently…"/>
          <p:cNvSpPr/>
          <p:nvPr/>
        </p:nvSpPr>
        <p:spPr>
          <a:xfrm>
            <a:off x="11388173" y="6039556"/>
            <a:ext cx="10464705" cy="1840088"/>
          </a:xfrm>
          <a:prstGeom prst="rect">
            <a:avLst/>
          </a:prstGeom>
          <a:solidFill>
            <a:srgbClr val="12753D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Make your program run </a:t>
            </a:r>
            <a:r>
              <a:rPr u="sng"/>
              <a:t>faster</a:t>
            </a:r>
            <a:r>
              <a:t> and </a:t>
            </a:r>
            <a:r>
              <a:rPr u="sng"/>
              <a:t>efficiently</a:t>
            </a:r>
          </a:p>
          <a:p>
            <a:pPr defTabSz="825500">
              <a:defRPr i="1" sz="2600">
                <a:solidFill>
                  <a:srgbClr val="FFFFFF"/>
                </a:solidFill>
              </a:defRPr>
            </a:pPr>
            <a:r>
              <a:t>Big O, Binary Trees, Sorting and Searching, Stacks and queues</a:t>
            </a:r>
          </a:p>
        </p:txBody>
      </p:sp>
      <p:sp>
        <p:nvSpPr>
          <p:cNvPr id="224" name="2.2 Problem Solving Competition"/>
          <p:cNvSpPr/>
          <p:nvPr/>
        </p:nvSpPr>
        <p:spPr>
          <a:xfrm>
            <a:off x="2531122" y="7868245"/>
            <a:ext cx="8850733" cy="1840087"/>
          </a:xfrm>
          <a:prstGeom prst="rect">
            <a:avLst/>
          </a:prstGeom>
          <a:solidFill>
            <a:srgbClr val="142D77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2.2 Problem Solving Competition</a:t>
            </a:r>
          </a:p>
        </p:txBody>
      </p:sp>
      <p:sp>
        <p:nvSpPr>
          <p:cNvPr id="225" name="2.3 Software Design and Testing"/>
          <p:cNvSpPr/>
          <p:nvPr/>
        </p:nvSpPr>
        <p:spPr>
          <a:xfrm>
            <a:off x="2531122" y="9696934"/>
            <a:ext cx="8850733" cy="1840087"/>
          </a:xfrm>
          <a:prstGeom prst="rect">
            <a:avLst/>
          </a:prstGeom>
          <a:solidFill>
            <a:srgbClr val="0D2055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2.3 Software Design and Testing</a:t>
            </a:r>
          </a:p>
        </p:txBody>
      </p:sp>
      <p:sp>
        <p:nvSpPr>
          <p:cNvPr id="226" name="Apply your skills online!…"/>
          <p:cNvSpPr/>
          <p:nvPr/>
        </p:nvSpPr>
        <p:spPr>
          <a:xfrm>
            <a:off x="11388173" y="7868245"/>
            <a:ext cx="10464705" cy="1840088"/>
          </a:xfrm>
          <a:prstGeom prst="rect">
            <a:avLst/>
          </a:prstGeom>
          <a:solidFill>
            <a:srgbClr val="0F6630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Apply your skills online!</a:t>
            </a:r>
          </a:p>
          <a:p>
            <a:pPr defTabSz="825500">
              <a:defRPr i="1" sz="2600">
                <a:solidFill>
                  <a:srgbClr val="FFFFFF"/>
                </a:solidFill>
              </a:defRPr>
            </a:pPr>
            <a:r>
              <a:t>Kaggle, HackerRank, LeetCode</a:t>
            </a:r>
          </a:p>
        </p:txBody>
      </p:sp>
      <p:sp>
        <p:nvSpPr>
          <p:cNvPr id="227" name="Make your program Scalable and Robust…"/>
          <p:cNvSpPr/>
          <p:nvPr/>
        </p:nvSpPr>
        <p:spPr>
          <a:xfrm>
            <a:off x="11388173" y="9696934"/>
            <a:ext cx="10464705" cy="1840087"/>
          </a:xfrm>
          <a:prstGeom prst="rect">
            <a:avLst/>
          </a:prstGeom>
          <a:solidFill>
            <a:srgbClr val="0C5328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Make your program </a:t>
            </a:r>
            <a:r>
              <a:rPr u="sng"/>
              <a:t>Scalable</a:t>
            </a:r>
            <a:r>
              <a:t> and </a:t>
            </a:r>
            <a:r>
              <a:rPr u="sng"/>
              <a:t>Robust</a:t>
            </a:r>
          </a:p>
          <a:p>
            <a:pPr defTabSz="825500">
              <a:defRPr i="1" sz="2600">
                <a:solidFill>
                  <a:srgbClr val="FFFFFF"/>
                </a:solidFill>
              </a:defRPr>
            </a:pPr>
            <a:r>
              <a:t>Advanced OOP, Documentation, Testing, Project Structure, System Design, UML diagrams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6"/>
      <p:bldP build="whole" bldLvl="1" animBg="1" rev="0" advAuto="0" spid="226" grpId="4"/>
      <p:bldP build="whole" bldLvl="1" animBg="1" rev="0" advAuto="0" spid="223" grpId="1"/>
      <p:bldP build="whole" bldLvl="1" animBg="1" rev="0" advAuto="0" spid="224" grpId="3"/>
      <p:bldP build="whole" bldLvl="1" animBg="1" rev="0" advAuto="0" spid="227" grpId="5"/>
      <p:bldP build="whole" bldLvl="1" animBg="1" rev="0" advAuto="0" spid="222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