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topcoder.com" TargetMode="External"/><Relationship Id="rId3" Type="http://schemas.openxmlformats.org/officeDocument/2006/relationships/hyperlink" Target="https://www.hackerrank.com" TargetMode="External"/><Relationship Id="rId4" Type="http://schemas.openxmlformats.org/officeDocument/2006/relationships/hyperlink" Target="https://www.codechef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leetcode.com" TargetMode="External"/><Relationship Id="rId3" Type="http://schemas.openxmlformats.org/officeDocument/2006/relationships/hyperlink" Target="https://www.algoexpert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kaggle.com" TargetMode="External"/><Relationship Id="rId3" Type="http://schemas.openxmlformats.org/officeDocument/2006/relationships/hyperlink" Target="https://www.drivendata.org" TargetMode="External"/><Relationship Id="rId4" Type="http://schemas.openxmlformats.org/officeDocument/2006/relationships/hyperlink" Target="https://signate.jp" TargetMode="External"/><Relationship Id="rId5" Type="http://schemas.openxmlformats.org/officeDocument/2006/relationships/hyperlink" Target="https://zindi.africa" TargetMode="External"/><Relationship Id="rId6" Type="http://schemas.openxmlformats.org/officeDocument/2006/relationships/hyperlink" Target="https://datahack.analyticsvidhya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ohmygit.org/" TargetMode="External"/><Relationship Id="rId3" Type="http://schemas.openxmlformats.org/officeDocument/2006/relationships/hyperlink" Target="https://ohshitgit.com/" TargetMode="External"/><Relationship Id="rId4" Type="http://schemas.openxmlformats.org/officeDocument/2006/relationships/hyperlink" Target="https://flukeout.github.io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www.w3schools.com/graphics/game_intro.asp" TargetMode="External"/><Relationship Id="rId7" Type="http://schemas.openxmlformats.org/officeDocument/2006/relationships/hyperlink" Target="https://www.codingame.com/star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nit 2. Software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2. Software Engineering</a:t>
            </a:r>
          </a:p>
        </p:txBody>
      </p:sp>
      <p:sp>
        <p:nvSpPr>
          <p:cNvPr id="161" name="Problem Solving Competi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Solving Competition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Be careful!</a:t>
            </a:r>
          </a:p>
        </p:txBody>
      </p:sp>
      <p:sp>
        <p:nvSpPr>
          <p:cNvPr id="217" name="Online competition improves your skills, but it doesn’t give you the necessary theory that companies are looking.…"/>
          <p:cNvSpPr txBox="1"/>
          <p:nvPr>
            <p:ph type="body" sz="half" idx="1"/>
          </p:nvPr>
        </p:nvSpPr>
        <p:spPr>
          <a:xfrm>
            <a:off x="2763956" y="5037953"/>
            <a:ext cx="19001421" cy="610652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Online competition improves your skills, but it doesn’t give you the necessary theory that companies are looking.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Job interview challenges only cover one part of the process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Recruiters will ask you the underlying reasons of your answers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Thus, take these competition website as a complement of your skillset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What is covered now?</a:t>
            </a:r>
          </a:p>
        </p:txBody>
      </p:sp>
      <p:sp>
        <p:nvSpPr>
          <p:cNvPr id="166" name="Unit 2. Software Engineering"/>
          <p:cNvSpPr/>
          <p:nvPr/>
        </p:nvSpPr>
        <p:spPr>
          <a:xfrm>
            <a:off x="2531122" y="4223695"/>
            <a:ext cx="8850733" cy="1840088"/>
          </a:xfrm>
          <a:prstGeom prst="rect">
            <a:avLst/>
          </a:prstGeom>
          <a:solidFill>
            <a:srgbClr val="2C4DB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2. Software Engineering</a:t>
            </a:r>
          </a:p>
        </p:txBody>
      </p:sp>
      <p:sp>
        <p:nvSpPr>
          <p:cNvPr id="167" name="Improve your program for your readers (interviewers)…"/>
          <p:cNvSpPr/>
          <p:nvPr/>
        </p:nvSpPr>
        <p:spPr>
          <a:xfrm>
            <a:off x="11388173" y="4216503"/>
            <a:ext cx="10464705" cy="1840088"/>
          </a:xfrm>
          <a:prstGeom prst="rect">
            <a:avLst/>
          </a:prstGeom>
          <a:solidFill>
            <a:srgbClr val="17863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your program for your readers (interviewers)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the code for yourself</a:t>
            </a:r>
          </a:p>
        </p:txBody>
      </p:sp>
      <p:sp>
        <p:nvSpPr>
          <p:cNvPr id="168" name="2.1 Algorithms &amp; Data Structures"/>
          <p:cNvSpPr/>
          <p:nvPr/>
        </p:nvSpPr>
        <p:spPr>
          <a:xfrm>
            <a:off x="2531122" y="6039556"/>
            <a:ext cx="8850733" cy="1840088"/>
          </a:xfrm>
          <a:prstGeom prst="rect">
            <a:avLst/>
          </a:prstGeom>
          <a:solidFill>
            <a:srgbClr val="1A389C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 Algorithms &amp; Data Structures</a:t>
            </a:r>
          </a:p>
        </p:txBody>
      </p:sp>
      <p:sp>
        <p:nvSpPr>
          <p:cNvPr id="169" name="Make your program run faster and efficiently…"/>
          <p:cNvSpPr/>
          <p:nvPr/>
        </p:nvSpPr>
        <p:spPr>
          <a:xfrm>
            <a:off x="11388173" y="6039556"/>
            <a:ext cx="10464705" cy="1840088"/>
          </a:xfrm>
          <a:prstGeom prst="rect">
            <a:avLst/>
          </a:prstGeom>
          <a:solidFill>
            <a:srgbClr val="12753D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run </a:t>
            </a:r>
            <a:r>
              <a:rPr u="sng"/>
              <a:t>faster</a:t>
            </a:r>
            <a:r>
              <a:t> and </a:t>
            </a:r>
            <a:r>
              <a:rPr u="sng"/>
              <a:t>efficiently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Big O, Binary Trees, Sorting and Searching, Stacks and queues</a:t>
            </a:r>
          </a:p>
        </p:txBody>
      </p:sp>
      <p:sp>
        <p:nvSpPr>
          <p:cNvPr id="170" name="2.2 Problem Solving Competition"/>
          <p:cNvSpPr/>
          <p:nvPr/>
        </p:nvSpPr>
        <p:spPr>
          <a:xfrm>
            <a:off x="2531122" y="7868245"/>
            <a:ext cx="8850733" cy="1840088"/>
          </a:xfrm>
          <a:prstGeom prst="rect">
            <a:avLst/>
          </a:prstGeom>
          <a:solidFill>
            <a:srgbClr val="142D77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 Problem Solving Competition</a:t>
            </a:r>
          </a:p>
        </p:txBody>
      </p:sp>
      <p:sp>
        <p:nvSpPr>
          <p:cNvPr id="171" name="2.3 Software Design and Testing"/>
          <p:cNvSpPr/>
          <p:nvPr/>
        </p:nvSpPr>
        <p:spPr>
          <a:xfrm>
            <a:off x="2531122" y="9696933"/>
            <a:ext cx="8850733" cy="1840088"/>
          </a:xfrm>
          <a:prstGeom prst="rect">
            <a:avLst/>
          </a:prstGeom>
          <a:solidFill>
            <a:srgbClr val="0D2055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2.3 Software Design and Testing</a:t>
            </a:r>
          </a:p>
        </p:txBody>
      </p:sp>
      <p:sp>
        <p:nvSpPr>
          <p:cNvPr id="172" name="Apply your skills online!…"/>
          <p:cNvSpPr/>
          <p:nvPr/>
        </p:nvSpPr>
        <p:spPr>
          <a:xfrm>
            <a:off x="11388173" y="7868245"/>
            <a:ext cx="10464705" cy="1840088"/>
          </a:xfrm>
          <a:prstGeom prst="rect">
            <a:avLst/>
          </a:prstGeom>
          <a:solidFill>
            <a:srgbClr val="0F663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your skills online!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Kaggle, HackerRank, LeetCode</a:t>
            </a:r>
          </a:p>
        </p:txBody>
      </p:sp>
      <p:sp>
        <p:nvSpPr>
          <p:cNvPr id="173" name="Make your program Scalable and Robust…"/>
          <p:cNvSpPr/>
          <p:nvPr/>
        </p:nvSpPr>
        <p:spPr>
          <a:xfrm>
            <a:off x="11388173" y="9696933"/>
            <a:ext cx="10464705" cy="1840088"/>
          </a:xfrm>
          <a:prstGeom prst="rect">
            <a:avLst/>
          </a:prstGeom>
          <a:solidFill>
            <a:srgbClr val="0C532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</a:t>
            </a:r>
            <a:r>
              <a:rPr u="sng"/>
              <a:t>Scalable</a:t>
            </a:r>
            <a:r>
              <a:t> and </a:t>
            </a:r>
            <a:r>
              <a:rPr u="sng"/>
              <a:t>Robust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Advanced OOP, Documentation, Testing, Project Structure, System Design, UML diagrams</a:t>
            </a:r>
          </a:p>
        </p:txBody>
      </p:sp>
      <p:sp>
        <p:nvSpPr>
          <p:cNvPr id="174" name="Rectángulo"/>
          <p:cNvSpPr/>
          <p:nvPr/>
        </p:nvSpPr>
        <p:spPr>
          <a:xfrm>
            <a:off x="2515008" y="7838807"/>
            <a:ext cx="19353985" cy="1898964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5"/>
      <p:bldP build="whole" bldLvl="1" animBg="1" rev="0" advAuto="0" spid="169" grpId="1"/>
      <p:bldP build="whole" bldLvl="1" animBg="1" rev="0" advAuto="0" spid="168" grpId="2"/>
      <p:bldP build="whole" bldLvl="1" animBg="1" rev="0" advAuto="0" spid="170" grpId="3"/>
      <p:bldP build="whole" bldLvl="1" animBg="1" rev="0" advAuto="0" spid="172" grpId="4"/>
      <p:bldP build="whole" bldLvl="1" animBg="1" rev="0" advAuto="0" spid="171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Algo and Data Structures</a:t>
            </a:r>
          </a:p>
        </p:txBody>
      </p:sp>
      <p:sp>
        <p:nvSpPr>
          <p:cNvPr id="179" name="Find a Faster and Efficient algorithm…"/>
          <p:cNvSpPr txBox="1"/>
          <p:nvPr>
            <p:ph type="body" sz="quarter" idx="1"/>
          </p:nvPr>
        </p:nvSpPr>
        <p:spPr>
          <a:xfrm>
            <a:off x="5414123" y="7125726"/>
            <a:ext cx="13701087" cy="471531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Find a Faster and Efficient algorithm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improve</a:t>
            </a:r>
            <a:r>
              <a:t> your skills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prepare</a:t>
            </a:r>
            <a:r>
              <a:t> for job interviews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showcase</a:t>
            </a:r>
            <a:r>
              <a:t> your skills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See other people’s approach</a:t>
            </a:r>
          </a:p>
        </p:txBody>
      </p:sp>
      <p:sp>
        <p:nvSpPr>
          <p:cNvPr id="180" name="2.2 Problem Solving Competition"/>
          <p:cNvSpPr/>
          <p:nvPr/>
        </p:nvSpPr>
        <p:spPr>
          <a:xfrm>
            <a:off x="2531122" y="4063896"/>
            <a:ext cx="8850733" cy="1840088"/>
          </a:xfrm>
          <a:prstGeom prst="rect">
            <a:avLst/>
          </a:prstGeom>
          <a:solidFill>
            <a:srgbClr val="142D77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 Problem Solving Competition</a:t>
            </a:r>
          </a:p>
        </p:txBody>
      </p:sp>
      <p:sp>
        <p:nvSpPr>
          <p:cNvPr id="181" name="Apply your skills online!…"/>
          <p:cNvSpPr/>
          <p:nvPr/>
        </p:nvSpPr>
        <p:spPr>
          <a:xfrm>
            <a:off x="11388173" y="4063896"/>
            <a:ext cx="10464705" cy="1840088"/>
          </a:xfrm>
          <a:prstGeom prst="rect">
            <a:avLst/>
          </a:prstGeom>
          <a:solidFill>
            <a:srgbClr val="0F663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your skills online!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Kaggle, HackerRank, LeetCode</a:t>
            </a:r>
          </a:p>
        </p:txBody>
      </p:sp>
      <p:sp>
        <p:nvSpPr>
          <p:cNvPr id="182" name="Rectángulo"/>
          <p:cNvSpPr/>
          <p:nvPr/>
        </p:nvSpPr>
        <p:spPr>
          <a:xfrm>
            <a:off x="2515008" y="4034458"/>
            <a:ext cx="19353985" cy="1898964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Why would I want to do this?</a:t>
            </a:r>
          </a:p>
        </p:txBody>
      </p:sp>
      <p:sp>
        <p:nvSpPr>
          <p:cNvPr id="187" name="Think Optimal: When solving real life problems, you need the optimal solution. This solution is not trivial…"/>
          <p:cNvSpPr txBox="1"/>
          <p:nvPr>
            <p:ph type="body" idx="1"/>
          </p:nvPr>
        </p:nvSpPr>
        <p:spPr>
          <a:xfrm>
            <a:off x="1681664" y="4776813"/>
            <a:ext cx="20600023" cy="675425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Think Optimal</a:t>
            </a:r>
            <a:r>
              <a:t>: When solving real life problems, you need the optimal solution. This solution is not trivial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Improve your skillset: </a:t>
            </a:r>
            <a:r>
              <a:t>Online competition measures the runtime of your code. You will constantly tweak your code to fulfill speed requirements, until it becomes something natural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Get confidence: </a:t>
            </a:r>
            <a:r>
              <a:rPr b="0"/>
              <a:t>You will start getting familiar with algorithms and data structures, and when to use each one of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Types of competition</a:t>
            </a:r>
          </a:p>
        </p:txBody>
      </p:sp>
      <p:sp>
        <p:nvSpPr>
          <p:cNvPr id="192" name="Algorithmic Challenges: Test the speed and efficiency of your code using real life problems. Logical thinking…"/>
          <p:cNvSpPr txBox="1"/>
          <p:nvPr>
            <p:ph type="body" idx="1"/>
          </p:nvPr>
        </p:nvSpPr>
        <p:spPr>
          <a:xfrm>
            <a:off x="2311932" y="4385102"/>
            <a:ext cx="19113523" cy="77684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Algorithmic Challenges: </a:t>
            </a:r>
            <a:r>
              <a:t>Test the speed and efficiency of your code using real life problems. Logical thinking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Job Interview Challenges: </a:t>
            </a:r>
            <a:r>
              <a:t>Focused on typical challenges you can find during an interview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Machine Learning / Data Science Challenges: </a:t>
            </a:r>
            <a:r>
              <a:t>Apply your knowledge for creating models that can be used by companies. You can even win prizes!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Other Skill: </a:t>
            </a:r>
            <a:r>
              <a:t>Not challenges, but good resources for improving other skills, such as git, or reading a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Algorithmic Challenges</a:t>
            </a:r>
          </a:p>
        </p:txBody>
      </p:sp>
      <p:sp>
        <p:nvSpPr>
          <p:cNvPr id="197" name="TopCoder: It has 4 blocks Design, Development, Data Science, and Competitive Programming. The leaderboard is crowded with some of the best programmers out there! https://www.topcoder.com…"/>
          <p:cNvSpPr txBox="1"/>
          <p:nvPr>
            <p:ph type="body" sz="half" idx="1"/>
          </p:nvPr>
        </p:nvSpPr>
        <p:spPr>
          <a:xfrm>
            <a:off x="2476292" y="4776813"/>
            <a:ext cx="19873786" cy="64585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TopCoder</a:t>
            </a:r>
            <a:r>
              <a:t>: </a:t>
            </a:r>
            <a:r>
              <a:rPr sz="3600"/>
              <a:t>It has 4 blocks </a:t>
            </a:r>
            <a:r>
              <a:rPr b="1" sz="3600"/>
              <a:t>Design, Development, Data Science, and </a:t>
            </a:r>
            <a:r>
              <a:rPr b="1" sz="3600">
                <a:uFill>
                  <a:solidFill>
                    <a:srgbClr val="308D46"/>
                  </a:solidFill>
                </a:uFill>
              </a:rPr>
              <a:t>Competitive Programming</a:t>
            </a:r>
            <a:r>
              <a:rPr sz="3600">
                <a:uFill>
                  <a:solidFill>
                    <a:srgbClr val="308D46"/>
                  </a:solidFill>
                </a:uFill>
              </a:rPr>
              <a:t>. The leaderboard is crowded with some of the best programmers out there!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https://www.topcoder.com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HackerRank: </a:t>
            </a:r>
            <a:r>
              <a:rPr b="0" sz="3600"/>
              <a:t>It has all sort of challenges, and you can filter them by given specifications and difficult.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https://www.hackerrank.com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CodeChef:</a:t>
            </a:r>
            <a:r>
              <a:t> </a:t>
            </a:r>
            <a:r>
              <a:rPr sz="3600"/>
              <a:t>It has contests that offer money prizes!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https://www.codechef.com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Project Euler:</a:t>
            </a:r>
            <a:r>
              <a:t> </a:t>
            </a:r>
            <a:r>
              <a:rPr sz="3600"/>
              <a:t>A series of challenging mathematical/computer programming problems that will require more than just mathematical insights to solve.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Job Interview Challenges</a:t>
            </a:r>
          </a:p>
        </p:txBody>
      </p:sp>
      <p:sp>
        <p:nvSpPr>
          <p:cNvPr id="202" name="LeetCode: It has a great collection of challenges, and they offer weekly challenges. Apart from these challenges, it has various additional features such as job interview preparation. https://leetcode.com…"/>
          <p:cNvSpPr txBox="1"/>
          <p:nvPr>
            <p:ph type="body" sz="half" idx="1"/>
          </p:nvPr>
        </p:nvSpPr>
        <p:spPr>
          <a:xfrm>
            <a:off x="3434363" y="5428312"/>
            <a:ext cx="16783010" cy="592719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LeetCode: </a:t>
            </a:r>
            <a:r>
              <a:rPr sz="3600"/>
              <a:t>It has a great collection of challenges, and they offer weekly challenges. Apart from these challenges, it has various additional features such as job interview preparation.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https://leetcode.com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AlgoExpert:</a:t>
            </a:r>
            <a:r>
              <a:t> </a:t>
            </a:r>
            <a:r>
              <a:rPr sz="3600"/>
              <a:t>A good collection of interview challenges. It’s expensive!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https://www.algoexpert.io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Machine Learning Challenges</a:t>
            </a:r>
          </a:p>
        </p:txBody>
      </p:sp>
      <p:sp>
        <p:nvSpPr>
          <p:cNvPr id="207" name="Kaggle: The most popular Data Science competition platform. It tests your skills at building a model, cleaning your data, creating new features… Companies around the world post problems to be solved by the competitors, and they will give a prize to the w"/>
          <p:cNvSpPr txBox="1"/>
          <p:nvPr>
            <p:ph type="body" sz="half" idx="1"/>
          </p:nvPr>
        </p:nvSpPr>
        <p:spPr>
          <a:xfrm>
            <a:off x="2884324" y="4776813"/>
            <a:ext cx="19001421" cy="6808894"/>
          </a:xfrm>
          <a:prstGeom prst="rect">
            <a:avLst/>
          </a:prstGeom>
        </p:spPr>
        <p:txBody>
          <a:bodyPr/>
          <a:lstStyle/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Kaggle: </a:t>
            </a:r>
            <a:r>
              <a:rPr b="0" sz="3564"/>
              <a:t>The most popular Data Science competition platform. It tests your skills at building a model, cleaning your data, creating new features… Companies around the world post problems to be solved by the competitors, and they will give a prize to the winner(s). Problem is that, if you are not a US citizen, you are not eligible to win prizes (you can still enter the competition). </a:t>
            </a:r>
            <a:r>
              <a:rPr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https://www.kaggle.com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DrivenData: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https://www.drivendata.org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Signate: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https://signate.jp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Zindi: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5" invalidUrl="" action="" tgtFrame="" tooltip="" history="1" highlightClick="0" endSnd="0"/>
              </a:rPr>
              <a:t>https://zindi.africa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Analytics Vidhya: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6" invalidUrl="" action="" tgtFrame="" tooltip="" history="1" highlightClick="0" endSnd="0"/>
              </a:rPr>
              <a:t>https://datahack.analyticsvidhya.com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Other Skills</a:t>
            </a:r>
          </a:p>
        </p:txBody>
      </p:sp>
      <p:sp>
        <p:nvSpPr>
          <p:cNvPr id="212" name="Git: https://ohmygit.org/…"/>
          <p:cNvSpPr txBox="1"/>
          <p:nvPr>
            <p:ph type="body" sz="half" idx="1"/>
          </p:nvPr>
        </p:nvSpPr>
        <p:spPr>
          <a:xfrm>
            <a:off x="2884324" y="5445985"/>
            <a:ext cx="19001421" cy="509823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Git: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https://ohmygit.org/</a:t>
            </a:r>
            <a:endParaRPr b="0"/>
          </a:p>
          <a:p>
            <a:pPr lvl="5" marL="0" indent="2286000" defTabSz="2438400">
              <a:lnSpc>
                <a:spcPct val="115000"/>
              </a:lnSpc>
              <a:spcBef>
                <a:spcPts val="0"/>
              </a:spcBef>
              <a:buSzTx/>
              <a:buNone/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https://ohshitgit.com/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CSS: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https://flukeout.github.io/</a:t>
            </a:r>
          </a:p>
          <a:p>
            <a:pPr marL="0" indent="0">
              <a:buClrTx/>
              <a:buSzTx/>
              <a:buFontTx/>
              <a:buNone/>
              <a:defRPr b="1">
                <a:solidFill>
                  <a:srgbClr val="000000"/>
                </a:solidFill>
              </a:defRPr>
            </a:pPr>
            <a:r>
              <a:t>               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5" invalidUrl="" action="" tgtFrame="" tooltip="" history="1" highlightClick="0" endSnd="0"/>
              </a:rPr>
              <a:t>https://css-tricks.com/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HTML: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6" invalidUrl="" action="" tgtFrame="" tooltip="" history="1" highlightClick="0" endSnd="0"/>
              </a:rPr>
              <a:t>https://www.w3schools.com/graphics/game_intro.asp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More Python: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7" invalidUrl="" action="" tgtFrame="" tooltip="" history="1" highlightClick="0" endSnd="0"/>
              </a:rPr>
              <a:t>https://www.codingame.com/start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