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el título"/>
          <p:cNvSpPr txBox="1"/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b="0" spc="0" sz="1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3217091" y="12543431"/>
            <a:ext cx="839331" cy="83322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9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0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o del título"/>
          <p:cNvSpPr txBox="1"/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b="0" spc="0" sz="1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68" name="Nivel de texto 1…"/>
          <p:cNvSpPr txBox="1"/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9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hyperlink" Target="https://www.w3schools.com/sql/sql_datatypes.asp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hyperlink" Target="https://www.w3schools.com/sql/sql_constraints.asp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QL - CRUD"/>
          <p:cNvSpPr txBox="1"/>
          <p:nvPr/>
        </p:nvSpPr>
        <p:spPr>
          <a:xfrm>
            <a:off x="1725731" y="4958345"/>
            <a:ext cx="20932538" cy="379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438400">
              <a:lnSpc>
                <a:spcPct val="90000"/>
              </a:lnSpc>
              <a:defRPr spc="-600" sz="20000">
                <a:solidFill>
                  <a:srgbClr val="F65714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SQL - CRUD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UNIQUE</a:t>
            </a:r>
          </a:p>
        </p:txBody>
      </p:sp>
      <p:sp>
        <p:nvSpPr>
          <p:cNvPr id="205" name="Google Shape;69;p14"/>
          <p:cNvSpPr txBox="1"/>
          <p:nvPr/>
        </p:nvSpPr>
        <p:spPr>
          <a:xfrm>
            <a:off x="1105416" y="3652449"/>
            <a:ext cx="22886231" cy="714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UNIQUE: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Ensure that all values are different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UNIQUE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 CHECK (minutes &gt; 0)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PRIMARY KEY</a:t>
            </a:r>
          </a:p>
        </p:txBody>
      </p:sp>
      <p:sp>
        <p:nvSpPr>
          <p:cNvPr id="208" name="Google Shape;69;p14"/>
          <p:cNvSpPr txBox="1"/>
          <p:nvPr/>
        </p:nvSpPr>
        <p:spPr>
          <a:xfrm>
            <a:off x="1105416" y="3652449"/>
            <a:ext cx="21996769" cy="982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a column, or group of columns, can be used as a unique identifier for rows in the table. This requires that the values be both unique and not null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PRIMARY KEY,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 CHECK (minutes &gt; 0),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 from SELECT</a:t>
            </a:r>
          </a:p>
        </p:txBody>
      </p:sp>
      <p:sp>
        <p:nvSpPr>
          <p:cNvPr id="211" name="Google Shape;69;p14"/>
          <p:cNvSpPr txBox="1"/>
          <p:nvPr/>
        </p:nvSpPr>
        <p:spPr>
          <a:xfrm>
            <a:off x="1105416" y="3652449"/>
            <a:ext cx="21996769" cy="919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When creating a table, we could use an existing one by making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query on it. The syntax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{table_name} AS (</a:t>
            </a:r>
          </a:p>
          <a:p>
            <a:pPr lvl="1"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{SELECT_QUERY}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actor_short AS (</a:t>
            </a:r>
          </a:p>
          <a:p>
            <a:pPr lvl="1"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</a:p>
          <a:p>
            <a:pPr lvl="1"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LIMIT 10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Updating Tables</a:t>
            </a:r>
          </a:p>
        </p:txBody>
      </p:sp>
      <p:sp>
        <p:nvSpPr>
          <p:cNvPr id="214" name="Google Shape;69;p14"/>
          <p:cNvSpPr txBox="1"/>
          <p:nvPr/>
        </p:nvSpPr>
        <p:spPr>
          <a:xfrm>
            <a:off x="1105416" y="3652449"/>
            <a:ext cx="22955042" cy="91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When updating a table, you can add or drop columns, add rows, or change data points.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Manipulating columns is done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The syntax is as follows: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TABLE {table_name}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ADD COLUMN {column name} {data_type} {constraint};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TABLE {table_name}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DROP COLUMN {column name};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Adding Rows</a:t>
            </a:r>
          </a:p>
        </p:txBody>
      </p:sp>
      <p:sp>
        <p:nvSpPr>
          <p:cNvPr id="217" name="Google Shape;69;p14"/>
          <p:cNvSpPr txBox="1"/>
          <p:nvPr/>
        </p:nvSpPr>
        <p:spPr>
          <a:xfrm>
            <a:off x="1105416" y="3652449"/>
            <a:ext cx="22955042" cy="906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add rows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The syntax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{table_name} ({column_1}, {column_2}, …)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VALUES ({column_1}, {column_2}, …);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{table_name} ({column_1}, {column_2}, …)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{SELECT QUERY};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actor_short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LIKE '%EN';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Updating Rows</a:t>
            </a:r>
          </a:p>
        </p:txBody>
      </p:sp>
      <p:sp>
        <p:nvSpPr>
          <p:cNvPr id="220" name="Google Shape;69;p14"/>
          <p:cNvSpPr txBox="1"/>
          <p:nvPr/>
        </p:nvSpPr>
        <p:spPr>
          <a:xfrm>
            <a:off x="1105416" y="3652449"/>
            <a:ext cx="22955042" cy="9344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update rows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statement. We need to tell the query what column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given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condition: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{table_name}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{column_1} = {column_value_1}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{column_2} = {column_value_2}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actor_short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last_name = ‘AFFLECK’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= ‘BEN’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Updating Rows</a:t>
            </a:r>
          </a:p>
        </p:txBody>
      </p:sp>
      <p:sp>
        <p:nvSpPr>
          <p:cNvPr id="223" name="Google Shape;69;p14"/>
          <p:cNvSpPr txBox="1"/>
          <p:nvPr/>
        </p:nvSpPr>
        <p:spPr>
          <a:xfrm>
            <a:off x="1105416" y="3652449"/>
            <a:ext cx="22955042" cy="628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You can use the same statement to delete values in a row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{table_name}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{column_1} = NULL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{column_2} = NULL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Deleting Rows</a:t>
            </a:r>
          </a:p>
        </p:txBody>
      </p:sp>
      <p:sp>
        <p:nvSpPr>
          <p:cNvPr id="226" name="Google Shape;69;p14"/>
          <p:cNvSpPr txBox="1"/>
          <p:nvPr/>
        </p:nvSpPr>
        <p:spPr>
          <a:xfrm>
            <a:off x="1105416" y="3652449"/>
            <a:ext cx="22955042" cy="670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You can delete rows, the content of a table, or a whole table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syntax for deleting a row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{table_name}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{conditional};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actor_short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actor_id = 83;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Deleting</a:t>
            </a:r>
          </a:p>
        </p:txBody>
      </p:sp>
      <p:sp>
        <p:nvSpPr>
          <p:cNvPr id="229" name="Google Shape;69;p14"/>
          <p:cNvSpPr txBox="1"/>
          <p:nvPr/>
        </p:nvSpPr>
        <p:spPr>
          <a:xfrm>
            <a:off x="1105416" y="3652449"/>
            <a:ext cx="22955042" cy="893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syntax for deleting the content of the table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{table 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actor_short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syntax for deleting the whole table is:</a:t>
            </a:r>
          </a:p>
          <a:p>
            <a:pPr algn="l" defTabSz="2438400">
              <a:lnSpc>
                <a:spcPct val="12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DROP TABLE {table 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DROP TABLE actor_short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</a:t>
            </a:r>
          </a:p>
        </p:txBody>
      </p:sp>
      <p:sp>
        <p:nvSpPr>
          <p:cNvPr id="232" name="Google Shape;69;p14"/>
          <p:cNvSpPr txBox="1"/>
          <p:nvPr/>
        </p:nvSpPr>
        <p:spPr>
          <a:xfrm>
            <a:off x="1105416" y="3652449"/>
            <a:ext cx="22955042" cy="355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pgAdmin4 and create a new Database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Create a table named employee_details with the following values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Take into account the constraints</a:t>
            </a:r>
          </a:p>
        </p:txBody>
      </p:sp>
      <p:pic>
        <p:nvPicPr>
          <p:cNvPr id="233" name="Captura de pantalla 2021-07-17 a las 14.21.39.png" descr="Captura de pantalla 2021-07-17 a las 14.21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0209" y="7071879"/>
            <a:ext cx="9203581" cy="6522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81" name="CRUD (Create, Read, Update, Delete)…"/>
          <p:cNvSpPr txBox="1"/>
          <p:nvPr/>
        </p:nvSpPr>
        <p:spPr>
          <a:xfrm>
            <a:off x="4490426" y="4044949"/>
            <a:ext cx="15403148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CRUD (Create, Read, Update, Delete)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Create: Using CREATE TABLE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Read: Using SELECT (we already know this!)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Update: Using ALTER TABLE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Delete: Using DROP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</a:t>
            </a:r>
          </a:p>
        </p:txBody>
      </p:sp>
      <p:sp>
        <p:nvSpPr>
          <p:cNvPr id="236" name="Google Shape;69;p14"/>
          <p:cNvSpPr txBox="1"/>
          <p:nvPr/>
        </p:nvSpPr>
        <p:spPr>
          <a:xfrm>
            <a:off x="1105416" y="3652449"/>
            <a:ext cx="22955042" cy="247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Create a table named employee_salary with the following values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Take into account the constraints</a:t>
            </a:r>
          </a:p>
        </p:txBody>
      </p:sp>
      <p:pic>
        <p:nvPicPr>
          <p:cNvPr id="237" name="Captura de pantalla 2021-07-17 a las 14.23.40.png" descr="Captura de pantalla 2021-07-17 a las 14.23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5514" y="6604240"/>
            <a:ext cx="11852972" cy="580491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Google Shape;69;p14"/>
          <p:cNvSpPr txBox="1"/>
          <p:nvPr/>
        </p:nvSpPr>
        <p:spPr>
          <a:xfrm>
            <a:off x="5697295" y="12668875"/>
            <a:ext cx="12989409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>
            <a:lvl1pPr algn="l" defTabSz="2438400">
              <a:lnSpc>
                <a:spcPct val="120000"/>
              </a:lnSpc>
              <a:defRPr i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Don’t delete the database! We will use it in the next lesson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</a:t>
            </a:r>
          </a:p>
        </p:txBody>
      </p:sp>
      <p:sp>
        <p:nvSpPr>
          <p:cNvPr id="184" name="Google Shape;69;p14"/>
          <p:cNvSpPr txBox="1"/>
          <p:nvPr/>
        </p:nvSpPr>
        <p:spPr>
          <a:xfrm>
            <a:off x="1105416" y="3652449"/>
            <a:ext cx="22955042" cy="10231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algn="l" defTabSz="2438400">
              <a:lnSpc>
                <a:spcPct val="12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create a new blank table or create a new one from existing tables using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Blank tables can be created using the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The syntax is as follows: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{table_name} (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{column_name_1} {data_type_1} {column_constraint_1},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{column_name_2} {data_type_2} {column_constraint_2},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{column_name_last} {data_type_last} {column_constraint_last},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{additional_contraints}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</a:t>
            </a:r>
          </a:p>
        </p:txBody>
      </p:sp>
      <p:sp>
        <p:nvSpPr>
          <p:cNvPr id="187" name="Google Shape;69;p14"/>
          <p:cNvSpPr txBox="1"/>
          <p:nvPr/>
        </p:nvSpPr>
        <p:spPr>
          <a:xfrm>
            <a:off x="1193616" y="3860053"/>
            <a:ext cx="21996769" cy="947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{table_name}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is the name of the table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is the name of the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{data_type}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is the data type of the column: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−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2,147,483,648 to 2,147,483,647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text: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Holds a string with a maximum length of 65,535 bytes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CHAR(size)</a:t>
            </a:r>
            <a:r>
              <a:rPr>
                <a:latin typeface="Arial"/>
                <a:ea typeface="Arial"/>
                <a:cs typeface="Arial"/>
                <a:sym typeface="Arial"/>
              </a:rPr>
              <a:t>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A fixed length string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VARCHAR(size)</a:t>
            </a:r>
            <a:r>
              <a:rPr>
                <a:latin typeface="Arial"/>
                <a:ea typeface="Arial"/>
                <a:cs typeface="Arial"/>
                <a:sym typeface="Arial"/>
              </a:rPr>
              <a:t>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A fixed length string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DATE: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YYYY-MM-DD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To see more data types, go to this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 - Constraints</a:t>
            </a:r>
          </a:p>
        </p:txBody>
      </p:sp>
      <p:sp>
        <p:nvSpPr>
          <p:cNvPr id="190" name="Google Shape;69;p14"/>
          <p:cNvSpPr txBox="1"/>
          <p:nvPr/>
        </p:nvSpPr>
        <p:spPr>
          <a:xfrm>
            <a:off x="1105416" y="2832048"/>
            <a:ext cx="21996769" cy="11159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{column_constraint}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one or more optional keywords giving special properties to the column: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 that a boolean condition is met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NOT_NULL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 that no row has a NULL value</a:t>
            </a: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UNIQUE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 that all values are different</a:t>
            </a: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PRIMARY KEY: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Combination of </a:t>
            </a:r>
            <a:r>
              <a:t>NOT_NULL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and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UNIQUE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 Helps the RDBSM finding the key quicker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For more constraints, visit this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link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</a:p>
          <a:p>
            <a:pPr algn="l" defTabSz="2438400">
              <a:lnSpc>
                <a:spcPct val="110000"/>
              </a:lnSpc>
              <a:defRPr sz="46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Remember that the table starts blank, and then we populate data. The added data will be limited by the data type constraints we set now.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193" name="Google Shape;69;p14"/>
          <p:cNvSpPr txBox="1"/>
          <p:nvPr/>
        </p:nvSpPr>
        <p:spPr>
          <a:xfrm>
            <a:off x="1105416" y="5633745"/>
            <a:ext cx="21996769" cy="63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Ensures that a boolean condition is met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title VARCHAR(30),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release_date DATE,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minutes INT CHECK (minutes &gt; 0)</a:t>
            </a: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196" name="Google Shape;69;p14"/>
          <p:cNvSpPr txBox="1"/>
          <p:nvPr/>
        </p:nvSpPr>
        <p:spPr>
          <a:xfrm>
            <a:off x="289898" y="5144434"/>
            <a:ext cx="23303504" cy="73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CONSTRAINT: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You can give a name to a condition, so error messages are descriptive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DATE,</a:t>
            </a:r>
          </a:p>
          <a:p>
            <a:pPr lvl="4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minutes INT CONSTRAINT positive CHECK (minutes &gt; 0)</a:t>
            </a: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199" name="Google Shape;69;p14"/>
          <p:cNvSpPr txBox="1"/>
          <p:nvPr/>
        </p:nvSpPr>
        <p:spPr>
          <a:xfrm>
            <a:off x="289898" y="5144434"/>
            <a:ext cx="23303504" cy="714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 also add constraints between columns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 CHECK (minutes &gt; 0)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NOT NULL</a:t>
            </a:r>
          </a:p>
        </p:txBody>
      </p:sp>
      <p:sp>
        <p:nvSpPr>
          <p:cNvPr id="202" name="Google Shape;69;p14"/>
          <p:cNvSpPr txBox="1"/>
          <p:nvPr/>
        </p:nvSpPr>
        <p:spPr>
          <a:xfrm>
            <a:off x="1105416" y="3652449"/>
            <a:ext cx="22721602" cy="714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NOT_NULL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Ensures that no row has a NULL value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NOT NULL CHECK (minutes &gt; 0)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