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92" autoAdjust="0"/>
    <p:restoredTop sz="82471" autoAdjust="0"/>
  </p:normalViewPr>
  <p:slideViewPr>
    <p:cSldViewPr snapToGrid="0">
      <p:cViewPr varScale="1">
        <p:scale>
          <a:sx n="91" d="100"/>
          <a:sy n="91" d="100"/>
        </p:scale>
        <p:origin x="63" y="195"/>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91E29-45D8-4E11-A2EB-2F126730E245}" type="datetimeFigureOut">
              <a:rPr lang="en-GB" smtClean="0"/>
              <a:t>25/04/2020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4A6A9-1EB5-4B12-BC9C-C91644673A0E}" type="slidenum">
              <a:rPr lang="en-GB" smtClean="0"/>
              <a:t>‹#›</a:t>
            </a:fld>
            <a:endParaRPr lang="en-GB"/>
          </a:p>
        </p:txBody>
      </p:sp>
    </p:spTree>
    <p:extLst>
      <p:ext uri="{BB962C8B-B14F-4D97-AF65-F5344CB8AC3E}">
        <p14:creationId xmlns:p14="http://schemas.microsoft.com/office/powerpoint/2010/main" val="40614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Couple of things to note.</a:t>
            </a:r>
          </a:p>
          <a:p>
            <a:pPr marL="228600" indent="-228600">
              <a:buAutoNum type="arabicParenR"/>
            </a:pPr>
            <a:r>
              <a:rPr lang="en-GB" dirty="0"/>
              <a:t>We’ll try to build up an intuitive understanding of the concepts behind NLP before diving into the theory and code of the methods. However, this is our first time teaching this course and as much as we have tried to mitigate this, we understand that there may be some things which you might find difficult to understand. Please ask questions, especially so during the coding time where the helpers and myself can pay more detailed attention to your queries. Any feedback, both during and after the course is very much appreciated.</a:t>
            </a:r>
          </a:p>
          <a:p>
            <a:pPr marL="228600" indent="-228600">
              <a:buAutoNum type="arabicParenR"/>
            </a:pPr>
            <a:r>
              <a:rPr lang="en-GB" dirty="0"/>
              <a:t>Some of the models we’ll be building require huge computational resources to train. Unfortunately we are limited on time during these workshops and your laptops won’t be able to train these models. As a workaround, we’ll run through the code as if you were going to train them with access to computational resources, and when it actually comes to training them, we’ll run them for a very few number of training steps. Then, we’ll provide models that we have trained ourselves (based on EXACTLY the same code) for you guys to make inferences with</a:t>
            </a:r>
          </a:p>
          <a:p>
            <a:pPr marL="228600" indent="-228600">
              <a:buAutoNum type="arabicParenR"/>
            </a:pPr>
            <a:r>
              <a:rPr lang="en-GB" dirty="0"/>
              <a:t>NLP is HUGE. It literally is impossible to teach from (almost) scratch in 16 hours. Heck, I’ve been caught up implementing one paper for a couple of weeks now and I’m sure I’ve probably missed like 20 new </a:t>
            </a:r>
            <a:r>
              <a:rPr lang="en-GB" dirty="0" err="1"/>
              <a:t>SoTA</a:t>
            </a:r>
            <a:r>
              <a:rPr lang="en-GB" dirty="0"/>
              <a:t> benchmarks or something during this time. Our intention for this course is to lay foundations for you to be able to 1) understand the core basis of NLP, and 2) understand how to go from paper to code, which will become especially clear during our Transformer lecture</a:t>
            </a:r>
          </a:p>
          <a:p>
            <a:pPr marL="228600" indent="-228600">
              <a:buAutoNum type="arabicParenR"/>
            </a:pPr>
            <a:r>
              <a:rPr lang="en-GB" dirty="0"/>
              <a:t>Finally, have some fuckin fun</a:t>
            </a:r>
          </a:p>
        </p:txBody>
      </p:sp>
      <p:sp>
        <p:nvSpPr>
          <p:cNvPr id="4" name="Slide Number Placeholder 3"/>
          <p:cNvSpPr>
            <a:spLocks noGrp="1"/>
          </p:cNvSpPr>
          <p:nvPr>
            <p:ph type="sldNum" sz="quarter" idx="5"/>
          </p:nvPr>
        </p:nvSpPr>
        <p:spPr/>
        <p:txBody>
          <a:bodyPr/>
          <a:lstStyle/>
          <a:p>
            <a:fld id="{9284A6A9-1EB5-4B12-BC9C-C91644673A0E}" type="slidenum">
              <a:rPr lang="en-GB" smtClean="0"/>
              <a:t>1</a:t>
            </a:fld>
            <a:endParaRPr lang="en-GB"/>
          </a:p>
        </p:txBody>
      </p:sp>
    </p:spTree>
    <p:extLst>
      <p:ext uri="{BB962C8B-B14F-4D97-AF65-F5344CB8AC3E}">
        <p14:creationId xmlns:p14="http://schemas.microsoft.com/office/powerpoint/2010/main" val="3049212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4/25/2020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4/25/2020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4/25/2020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4/25/2020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4/25/2020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2911-6BE8-407A-94AB-2B1AAA9658C4}"/>
              </a:ext>
            </a:extLst>
          </p:cNvPr>
          <p:cNvSpPr>
            <a:spLocks noGrp="1"/>
          </p:cNvSpPr>
          <p:nvPr>
            <p:ph type="ctrTitle"/>
          </p:nvPr>
        </p:nvSpPr>
        <p:spPr/>
        <p:txBody>
          <a:bodyPr/>
          <a:lstStyle/>
          <a:p>
            <a:r>
              <a:rPr lang="en-GB" dirty="0"/>
              <a:t>Natural Language Processing</a:t>
            </a:r>
          </a:p>
        </p:txBody>
      </p:sp>
      <p:sp>
        <p:nvSpPr>
          <p:cNvPr id="3" name="Subtitle 2">
            <a:extLst>
              <a:ext uri="{FF2B5EF4-FFF2-40B4-BE49-F238E27FC236}">
                <a16:creationId xmlns:a16="http://schemas.microsoft.com/office/drawing/2014/main" id="{B0A7BA81-0891-4067-93E3-03AC6ADD8408}"/>
              </a:ext>
            </a:extLst>
          </p:cNvPr>
          <p:cNvSpPr>
            <a:spLocks noGrp="1"/>
          </p:cNvSpPr>
          <p:nvPr>
            <p:ph type="subTitle" idx="1"/>
          </p:nvPr>
        </p:nvSpPr>
        <p:spPr/>
        <p:txBody>
          <a:bodyPr/>
          <a:lstStyle/>
          <a:p>
            <a:r>
              <a:rPr lang="en-GB" dirty="0"/>
              <a:t>Zhenhao Li, Nihir Vedd</a:t>
            </a:r>
          </a:p>
          <a:p>
            <a:r>
              <a:rPr lang="en-GB" dirty="0"/>
              <a:t>With </a:t>
            </a:r>
            <a:r>
              <a:rPr lang="en-GB" dirty="0" err="1"/>
              <a:t>TheAICore</a:t>
            </a:r>
            <a:endParaRPr lang="en-GB" dirty="0"/>
          </a:p>
        </p:txBody>
      </p:sp>
    </p:spTree>
    <p:extLst>
      <p:ext uri="{BB962C8B-B14F-4D97-AF65-F5344CB8AC3E}">
        <p14:creationId xmlns:p14="http://schemas.microsoft.com/office/powerpoint/2010/main" val="300860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E703-3572-4E65-8195-07909C9D3DCE}"/>
              </a:ext>
            </a:extLst>
          </p:cNvPr>
          <p:cNvSpPr>
            <a:spLocks noGrp="1"/>
          </p:cNvSpPr>
          <p:nvPr>
            <p:ph type="title"/>
          </p:nvPr>
        </p:nvSpPr>
        <p:spPr/>
        <p:txBody>
          <a:bodyPr/>
          <a:lstStyle/>
          <a:p>
            <a:r>
              <a:rPr lang="en-GB" dirty="0"/>
              <a:t>Course Map</a:t>
            </a:r>
          </a:p>
        </p:txBody>
      </p:sp>
      <p:sp>
        <p:nvSpPr>
          <p:cNvPr id="3" name="Content Placeholder 2">
            <a:extLst>
              <a:ext uri="{FF2B5EF4-FFF2-40B4-BE49-F238E27FC236}">
                <a16:creationId xmlns:a16="http://schemas.microsoft.com/office/drawing/2014/main" id="{27D5C00E-EE57-4D11-8875-97FA707A3B9E}"/>
              </a:ext>
            </a:extLst>
          </p:cNvPr>
          <p:cNvSpPr>
            <a:spLocks noGrp="1"/>
          </p:cNvSpPr>
          <p:nvPr>
            <p:ph idx="1"/>
          </p:nvPr>
        </p:nvSpPr>
        <p:spPr/>
        <p:txBody>
          <a:bodyPr/>
          <a:lstStyle/>
          <a:p>
            <a:r>
              <a:rPr lang="en-GB" dirty="0"/>
              <a:t>Introduction to NLP and Word Representations</a:t>
            </a:r>
          </a:p>
          <a:p>
            <a:r>
              <a:rPr lang="en-GB" dirty="0"/>
              <a:t>LSTMs, Language Modelling, Evaluation, and Encoder/Decoder</a:t>
            </a:r>
          </a:p>
          <a:p>
            <a:r>
              <a:rPr lang="en-GB"/>
              <a:t>Sequence-to-Sequence, Attention, and Alternative Tokenization</a:t>
            </a:r>
          </a:p>
          <a:p>
            <a:r>
              <a:rPr lang="en-GB" dirty="0"/>
              <a:t>Transformer and BERT</a:t>
            </a:r>
          </a:p>
        </p:txBody>
      </p:sp>
    </p:spTree>
    <p:extLst>
      <p:ext uri="{BB962C8B-B14F-4D97-AF65-F5344CB8AC3E}">
        <p14:creationId xmlns:p14="http://schemas.microsoft.com/office/powerpoint/2010/main" val="127631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AD9D-B411-4524-9FF6-D187AB8E536A}"/>
              </a:ext>
            </a:extLst>
          </p:cNvPr>
          <p:cNvSpPr>
            <a:spLocks noGrp="1"/>
          </p:cNvSpPr>
          <p:nvPr>
            <p:ph type="title"/>
          </p:nvPr>
        </p:nvSpPr>
        <p:spPr/>
        <p:txBody>
          <a:bodyPr/>
          <a:lstStyle/>
          <a:p>
            <a:r>
              <a:rPr lang="en-GB" dirty="0"/>
              <a:t>Introduction to NLP and Word Representations</a:t>
            </a:r>
          </a:p>
        </p:txBody>
      </p:sp>
      <p:sp>
        <p:nvSpPr>
          <p:cNvPr id="3" name="Content Placeholder 2">
            <a:extLst>
              <a:ext uri="{FF2B5EF4-FFF2-40B4-BE49-F238E27FC236}">
                <a16:creationId xmlns:a16="http://schemas.microsoft.com/office/drawing/2014/main" id="{C207533C-1BBB-4CA8-AEBC-20FE41C2E4E3}"/>
              </a:ext>
            </a:extLst>
          </p:cNvPr>
          <p:cNvSpPr>
            <a:spLocks noGrp="1"/>
          </p:cNvSpPr>
          <p:nvPr>
            <p:ph idx="1"/>
          </p:nvPr>
        </p:nvSpPr>
        <p:spPr/>
        <p:txBody>
          <a:bodyPr/>
          <a:lstStyle/>
          <a:p>
            <a:r>
              <a:rPr lang="en-GB" dirty="0"/>
              <a:t>(Very brief) history about NLP and the pre-neural methods</a:t>
            </a:r>
          </a:p>
          <a:p>
            <a:r>
              <a:rPr lang="en-GB" dirty="0"/>
              <a:t>Overview of critical concepts (i.e. pre-processing and tokenization)</a:t>
            </a:r>
          </a:p>
          <a:p>
            <a:r>
              <a:rPr lang="en-GB" dirty="0"/>
              <a:t>Word Representations</a:t>
            </a:r>
          </a:p>
          <a:p>
            <a:pPr lvl="1"/>
            <a:r>
              <a:rPr lang="en-GB" dirty="0"/>
              <a:t>Word2Vec</a:t>
            </a:r>
          </a:p>
        </p:txBody>
      </p:sp>
      <p:sp>
        <p:nvSpPr>
          <p:cNvPr id="4" name="TextBox 3">
            <a:extLst>
              <a:ext uri="{FF2B5EF4-FFF2-40B4-BE49-F238E27FC236}">
                <a16:creationId xmlns:a16="http://schemas.microsoft.com/office/drawing/2014/main" id="{50FED4A5-923F-43A0-8183-5F1E79707B6F}"/>
              </a:ext>
            </a:extLst>
          </p:cNvPr>
          <p:cNvSpPr txBox="1"/>
          <p:nvPr/>
        </p:nvSpPr>
        <p:spPr>
          <a:xfrm>
            <a:off x="793531" y="1760482"/>
            <a:ext cx="3683876" cy="369332"/>
          </a:xfrm>
          <a:prstGeom prst="rect">
            <a:avLst/>
          </a:prstGeom>
          <a:noFill/>
        </p:spPr>
        <p:txBody>
          <a:bodyPr wrap="square" rtlCol="0">
            <a:spAutoFit/>
          </a:bodyPr>
          <a:lstStyle/>
          <a:p>
            <a:r>
              <a:rPr lang="en-GB" dirty="0">
                <a:solidFill>
                  <a:schemeClr val="bg1"/>
                </a:solidFill>
              </a:rPr>
              <a:t>Nihir</a:t>
            </a:r>
          </a:p>
        </p:txBody>
      </p:sp>
    </p:spTree>
    <p:extLst>
      <p:ext uri="{BB962C8B-B14F-4D97-AF65-F5344CB8AC3E}">
        <p14:creationId xmlns:p14="http://schemas.microsoft.com/office/powerpoint/2010/main" val="340810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E662-90F1-46B4-B02B-72835381E610}"/>
              </a:ext>
            </a:extLst>
          </p:cNvPr>
          <p:cNvSpPr>
            <a:spLocks noGrp="1"/>
          </p:cNvSpPr>
          <p:nvPr>
            <p:ph type="title"/>
          </p:nvPr>
        </p:nvSpPr>
        <p:spPr/>
        <p:txBody>
          <a:bodyPr>
            <a:noAutofit/>
          </a:bodyPr>
          <a:lstStyle/>
          <a:p>
            <a:r>
              <a:rPr lang="en-GB" sz="3200" dirty="0"/>
              <a:t>LSTMs, Language Modelling, and Encoder/Decoder</a:t>
            </a:r>
          </a:p>
        </p:txBody>
      </p:sp>
      <p:sp>
        <p:nvSpPr>
          <p:cNvPr id="3" name="Content Placeholder 2">
            <a:extLst>
              <a:ext uri="{FF2B5EF4-FFF2-40B4-BE49-F238E27FC236}">
                <a16:creationId xmlns:a16="http://schemas.microsoft.com/office/drawing/2014/main" id="{6D2AF112-6019-42FC-BF3C-B012B9F58386}"/>
              </a:ext>
            </a:extLst>
          </p:cNvPr>
          <p:cNvSpPr>
            <a:spLocks noGrp="1"/>
          </p:cNvSpPr>
          <p:nvPr>
            <p:ph idx="1"/>
          </p:nvPr>
        </p:nvSpPr>
        <p:spPr/>
        <p:txBody>
          <a:bodyPr/>
          <a:lstStyle/>
          <a:p>
            <a:r>
              <a:rPr lang="en-GB" dirty="0"/>
              <a:t>Brief recap on RNNs and a conceptual overview of Language Modelling</a:t>
            </a:r>
          </a:p>
          <a:p>
            <a:r>
              <a:rPr lang="en-GB" dirty="0"/>
              <a:t>Long Short Term Memory Networks (LSTMs)</a:t>
            </a:r>
          </a:p>
          <a:p>
            <a:pPr lvl="1"/>
            <a:r>
              <a:rPr lang="en-GB" dirty="0"/>
              <a:t>GRUs</a:t>
            </a:r>
          </a:p>
          <a:p>
            <a:pPr lvl="1"/>
            <a:r>
              <a:rPr lang="en-GB" dirty="0"/>
              <a:t>Language Modelling + Perplexity</a:t>
            </a:r>
          </a:p>
          <a:p>
            <a:r>
              <a:rPr lang="en-GB" dirty="0"/>
              <a:t>Encoder/Decoder architectures</a:t>
            </a:r>
          </a:p>
          <a:p>
            <a:pPr lvl="1"/>
            <a:r>
              <a:rPr lang="en-GB" dirty="0"/>
              <a:t>Sequence-to-Sequence (aka Seq2Seq)</a:t>
            </a:r>
          </a:p>
          <a:p>
            <a:pPr lvl="1"/>
            <a:r>
              <a:rPr lang="en-GB" dirty="0"/>
              <a:t>Translation + BLEU</a:t>
            </a:r>
          </a:p>
        </p:txBody>
      </p:sp>
      <p:sp>
        <p:nvSpPr>
          <p:cNvPr id="4" name="TextBox 3">
            <a:extLst>
              <a:ext uri="{FF2B5EF4-FFF2-40B4-BE49-F238E27FC236}">
                <a16:creationId xmlns:a16="http://schemas.microsoft.com/office/drawing/2014/main" id="{60D9FC44-D0F7-4B4A-B3D6-A26E058C57C7}"/>
              </a:ext>
            </a:extLst>
          </p:cNvPr>
          <p:cNvSpPr txBox="1"/>
          <p:nvPr/>
        </p:nvSpPr>
        <p:spPr>
          <a:xfrm>
            <a:off x="791680" y="1760482"/>
            <a:ext cx="3683876" cy="369332"/>
          </a:xfrm>
          <a:prstGeom prst="rect">
            <a:avLst/>
          </a:prstGeom>
          <a:noFill/>
        </p:spPr>
        <p:txBody>
          <a:bodyPr wrap="square" rtlCol="0">
            <a:spAutoFit/>
          </a:bodyPr>
          <a:lstStyle/>
          <a:p>
            <a:r>
              <a:rPr lang="en-GB" dirty="0" err="1">
                <a:solidFill>
                  <a:schemeClr val="bg1"/>
                </a:solidFill>
              </a:rPr>
              <a:t>Zhenhao</a:t>
            </a:r>
            <a:r>
              <a:rPr lang="en-GB" dirty="0">
                <a:solidFill>
                  <a:schemeClr val="bg1"/>
                </a:solidFill>
              </a:rPr>
              <a:t>, Julia</a:t>
            </a:r>
          </a:p>
        </p:txBody>
      </p:sp>
    </p:spTree>
    <p:extLst>
      <p:ext uri="{BB962C8B-B14F-4D97-AF65-F5344CB8AC3E}">
        <p14:creationId xmlns:p14="http://schemas.microsoft.com/office/powerpoint/2010/main" val="199695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EE21-87C3-49E1-88D3-9689D0883778}"/>
              </a:ext>
            </a:extLst>
          </p:cNvPr>
          <p:cNvSpPr>
            <a:spLocks noGrp="1"/>
          </p:cNvSpPr>
          <p:nvPr>
            <p:ph type="title"/>
          </p:nvPr>
        </p:nvSpPr>
        <p:spPr/>
        <p:txBody>
          <a:bodyPr>
            <a:normAutofit fontScale="90000"/>
          </a:bodyPr>
          <a:lstStyle/>
          <a:p>
            <a:r>
              <a:rPr lang="en-GB" dirty="0"/>
              <a:t>Sequence-to-Sequence, Attention, and Alternative Tokenization</a:t>
            </a:r>
          </a:p>
        </p:txBody>
      </p:sp>
      <p:sp>
        <p:nvSpPr>
          <p:cNvPr id="3" name="Content Placeholder 2">
            <a:extLst>
              <a:ext uri="{FF2B5EF4-FFF2-40B4-BE49-F238E27FC236}">
                <a16:creationId xmlns:a16="http://schemas.microsoft.com/office/drawing/2014/main" id="{8DA129A1-0667-44B8-BFD8-8C659EA84577}"/>
              </a:ext>
            </a:extLst>
          </p:cNvPr>
          <p:cNvSpPr>
            <a:spLocks noGrp="1"/>
          </p:cNvSpPr>
          <p:nvPr>
            <p:ph idx="1"/>
          </p:nvPr>
        </p:nvSpPr>
        <p:spPr/>
        <p:txBody>
          <a:bodyPr/>
          <a:lstStyle/>
          <a:p>
            <a:pPr marL="0" indent="0">
              <a:buNone/>
            </a:pPr>
            <a:endParaRPr lang="en-GB" dirty="0"/>
          </a:p>
          <a:p>
            <a:r>
              <a:rPr lang="en-GB" dirty="0"/>
              <a:t>The problems with vanilla Seq2Seq</a:t>
            </a:r>
          </a:p>
          <a:p>
            <a:r>
              <a:rPr lang="en-GB" dirty="0"/>
              <a:t>Attention!</a:t>
            </a:r>
          </a:p>
          <a:p>
            <a:r>
              <a:rPr lang="en-GB" dirty="0"/>
              <a:t>Seq2Seq with Attention</a:t>
            </a:r>
          </a:p>
          <a:p>
            <a:r>
              <a:rPr lang="en-GB" dirty="0"/>
              <a:t>Self-attention</a:t>
            </a:r>
          </a:p>
          <a:p>
            <a:r>
              <a:rPr lang="en-GB" dirty="0"/>
              <a:t>Alternative tokenization methods</a:t>
            </a:r>
          </a:p>
          <a:p>
            <a:pPr lvl="1"/>
            <a:r>
              <a:rPr lang="en-GB" dirty="0"/>
              <a:t>Byte Pair Encoding</a:t>
            </a:r>
          </a:p>
          <a:p>
            <a:pPr lvl="1"/>
            <a:r>
              <a:rPr lang="en-GB" dirty="0" err="1"/>
              <a:t>SentencePiece</a:t>
            </a:r>
            <a:endParaRPr lang="en-GB" dirty="0"/>
          </a:p>
          <a:p>
            <a:endParaRPr lang="en-GB" dirty="0"/>
          </a:p>
        </p:txBody>
      </p:sp>
      <p:sp>
        <p:nvSpPr>
          <p:cNvPr id="4" name="TextBox 3">
            <a:extLst>
              <a:ext uri="{FF2B5EF4-FFF2-40B4-BE49-F238E27FC236}">
                <a16:creationId xmlns:a16="http://schemas.microsoft.com/office/drawing/2014/main" id="{1FBEF04F-37F5-494E-936D-FC984FF091B0}"/>
              </a:ext>
            </a:extLst>
          </p:cNvPr>
          <p:cNvSpPr txBox="1"/>
          <p:nvPr/>
        </p:nvSpPr>
        <p:spPr>
          <a:xfrm>
            <a:off x="793531" y="1760482"/>
            <a:ext cx="3683876" cy="369332"/>
          </a:xfrm>
          <a:prstGeom prst="rect">
            <a:avLst/>
          </a:prstGeom>
          <a:noFill/>
        </p:spPr>
        <p:txBody>
          <a:bodyPr wrap="square" rtlCol="0">
            <a:spAutoFit/>
          </a:bodyPr>
          <a:lstStyle/>
          <a:p>
            <a:r>
              <a:rPr lang="en-GB" dirty="0" err="1">
                <a:solidFill>
                  <a:schemeClr val="bg1"/>
                </a:solidFill>
              </a:rPr>
              <a:t>Zhenhao</a:t>
            </a:r>
            <a:r>
              <a:rPr lang="en-GB" dirty="0">
                <a:solidFill>
                  <a:schemeClr val="bg1"/>
                </a:solidFill>
              </a:rPr>
              <a:t>, Nihir</a:t>
            </a:r>
          </a:p>
        </p:txBody>
      </p:sp>
    </p:spTree>
    <p:extLst>
      <p:ext uri="{BB962C8B-B14F-4D97-AF65-F5344CB8AC3E}">
        <p14:creationId xmlns:p14="http://schemas.microsoft.com/office/powerpoint/2010/main" val="185399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8F88-BE4E-4D5A-9BFE-6F0D89EA31E9}"/>
              </a:ext>
            </a:extLst>
          </p:cNvPr>
          <p:cNvSpPr>
            <a:spLocks noGrp="1"/>
          </p:cNvSpPr>
          <p:nvPr>
            <p:ph type="title"/>
          </p:nvPr>
        </p:nvSpPr>
        <p:spPr/>
        <p:txBody>
          <a:bodyPr/>
          <a:lstStyle/>
          <a:p>
            <a:r>
              <a:rPr lang="en-GB" dirty="0"/>
              <a:t>Transformer and BERT</a:t>
            </a:r>
          </a:p>
        </p:txBody>
      </p:sp>
      <p:sp>
        <p:nvSpPr>
          <p:cNvPr id="3" name="Content Placeholder 2">
            <a:extLst>
              <a:ext uri="{FF2B5EF4-FFF2-40B4-BE49-F238E27FC236}">
                <a16:creationId xmlns:a16="http://schemas.microsoft.com/office/drawing/2014/main" id="{3FD224B0-F98F-4B57-96FB-B14B2A2E6727}"/>
              </a:ext>
            </a:extLst>
          </p:cNvPr>
          <p:cNvSpPr>
            <a:spLocks noGrp="1"/>
          </p:cNvSpPr>
          <p:nvPr>
            <p:ph idx="1"/>
          </p:nvPr>
        </p:nvSpPr>
        <p:spPr/>
        <p:txBody>
          <a:bodyPr/>
          <a:lstStyle/>
          <a:p>
            <a:r>
              <a:rPr lang="en-GB" dirty="0"/>
              <a:t>(Very brief) discussion about the state of RNNs, and what the intention of the Transformer is</a:t>
            </a:r>
          </a:p>
          <a:p>
            <a:r>
              <a:rPr lang="en-GB" dirty="0"/>
              <a:t>Transformer implementation</a:t>
            </a:r>
          </a:p>
          <a:p>
            <a:r>
              <a:rPr lang="en-GB" dirty="0"/>
              <a:t>“Modern” word representations and pre-trained language models</a:t>
            </a:r>
          </a:p>
          <a:p>
            <a:r>
              <a:rPr lang="en-GB" dirty="0"/>
              <a:t>BERT implementation</a:t>
            </a:r>
          </a:p>
        </p:txBody>
      </p:sp>
      <p:sp>
        <p:nvSpPr>
          <p:cNvPr id="5" name="TextBox 4">
            <a:extLst>
              <a:ext uri="{FF2B5EF4-FFF2-40B4-BE49-F238E27FC236}">
                <a16:creationId xmlns:a16="http://schemas.microsoft.com/office/drawing/2014/main" id="{D074F871-AD3D-4F09-9B21-2F98C1645FEE}"/>
              </a:ext>
            </a:extLst>
          </p:cNvPr>
          <p:cNvSpPr txBox="1"/>
          <p:nvPr/>
        </p:nvSpPr>
        <p:spPr>
          <a:xfrm>
            <a:off x="793531" y="1760482"/>
            <a:ext cx="3683876" cy="369332"/>
          </a:xfrm>
          <a:prstGeom prst="rect">
            <a:avLst/>
          </a:prstGeom>
          <a:noFill/>
        </p:spPr>
        <p:txBody>
          <a:bodyPr wrap="square" rtlCol="0">
            <a:spAutoFit/>
          </a:bodyPr>
          <a:lstStyle/>
          <a:p>
            <a:r>
              <a:rPr lang="en-GB" dirty="0" err="1">
                <a:solidFill>
                  <a:schemeClr val="bg1"/>
                </a:solidFill>
              </a:rPr>
              <a:t>Zhenhao</a:t>
            </a:r>
            <a:r>
              <a:rPr lang="en-GB" dirty="0">
                <a:solidFill>
                  <a:schemeClr val="bg1"/>
                </a:solidFill>
              </a:rPr>
              <a:t>, Nihir</a:t>
            </a:r>
          </a:p>
        </p:txBody>
      </p:sp>
    </p:spTree>
    <p:extLst>
      <p:ext uri="{BB962C8B-B14F-4D97-AF65-F5344CB8AC3E}">
        <p14:creationId xmlns:p14="http://schemas.microsoft.com/office/powerpoint/2010/main" val="3455378026"/>
      </p:ext>
    </p:extLst>
  </p:cSld>
  <p:clrMapOvr>
    <a:masterClrMapping/>
  </p:clrMapOvr>
</p:sld>
</file>

<file path=ppt/theme/theme1.xml><?xml version="1.0" encoding="utf-8"?>
<a:theme xmlns:a="http://schemas.openxmlformats.org/drawingml/2006/main" name="Atlas">
  <a:themeElements>
    <a:clrScheme name="Custom 3">
      <a:dk1>
        <a:sysClr val="windowText" lastClr="000000"/>
      </a:dk1>
      <a:lt1>
        <a:sysClr val="window" lastClr="FFFFFF"/>
      </a:lt1>
      <a:dk2>
        <a:srgbClr val="454545"/>
      </a:dk2>
      <a:lt2>
        <a:srgbClr val="E0E0E0"/>
      </a:lt2>
      <a:accent1>
        <a:srgbClr val="FF8C24"/>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{4505DCB8-2613-420A-8A9A-130E206F8167}tf16401371</Template>
  <TotalTime>8834</TotalTime>
  <Words>498</Words>
  <Application>Microsoft Office PowerPoint</Application>
  <PresentationFormat>Widescreen</PresentationFormat>
  <Paragraphs>45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Rockwell</vt:lpstr>
      <vt:lpstr>Wingdings</vt:lpstr>
      <vt:lpstr>Atlas</vt:lpstr>
      <vt:lpstr>Natural Language Processing</vt:lpstr>
      <vt:lpstr>Course Map</vt:lpstr>
      <vt:lpstr>Introduction to NLP and Word Representations</vt:lpstr>
      <vt:lpstr>LSTMs, Language Modelling, and Encoder/Decoder</vt:lpstr>
      <vt:lpstr>Sequence-to-Sequence, Attention, and Alternative Tokenization</vt:lpstr>
      <vt:lpstr>Transformer and BERT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Nihir Vedd</dc:creator>
  <cp:lastModifiedBy>Nihir Vedd</cp:lastModifiedBy>
  <cp:revision>17</cp:revision>
  <dcterms:created xsi:type="dcterms:W3CDTF">2020-01-22T00:08:48Z</dcterms:created>
  <dcterms:modified xsi:type="dcterms:W3CDTF">2020-04-25T18:19:33Z</dcterms:modified>
</cp:coreProperties>
</file>