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1cd74bbda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1cd74bbda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1cd74bbda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1cd74bbda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1cd74bbda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1cd74bbda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1cd74bbda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1cd74bbda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1cd74bbda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1cd74bbda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1cd74bbda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1cd74bbda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1cd74bbda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1cd74bbda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1cd74bbda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1cd74bbda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1cd74bbda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1cd74bbda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Derivative between vectors: Jacobian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1cd74bbda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1cd74bbda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Derivative between vectors: Jacobian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1cd74bbd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1cd74bbd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1cd74bbda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1cd74bbda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1cd74bbda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1cd74bbda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1cd74bbda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1cd74bbda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1cd74bbda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1cd74bbda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1cd74bbda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1cd74bbda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1cd74bbda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1cd74bbda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1cd74bbda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1cd74bbda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1cd74bbda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1cd74bbda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1cd74bbda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1cd74bbda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1cd74bbda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1cd74bbda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1cd74bbda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1cd74bbda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1cd74bbda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1cd74bbda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1cd74bbda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1cd74bbda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1cd74bbda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51cd74bbda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1cd74bbda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1cd74bbda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1cd74bbda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1cd74bbda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1cd74bbda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1cd74bbda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1cd74bbda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51cd74bbda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51cd74bbda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51cd74bbda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51cd74bbda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51cd74bbda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51cd74bbda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51cd74bbda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cd74bbd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cd74bbd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51cd74bbda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51cd74bbda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51cd74bbda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51cd74bbda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51cd74bbda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51cd74bbda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51cd74bbda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51cd74bbda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51cd74bbda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51cd74bbda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51cd74bbda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51cd74bbda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51cd74bbda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51cd74bbda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51cd74bbda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51cd74bbda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51cd74bbda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51cd74bbda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51cd74bbda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51cd74bbda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1cd74bbd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1cd74bbd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gradients flow through the network backwards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51cd74bbda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51cd74bbda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51cd74bbda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51cd74bbda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51cd74bbda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51cd74bbda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1cd74bbd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1cd74bbd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1cd74bbd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1cd74bbd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1cd74bbda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1cd74bbda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1cd74bbda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1cd74bbda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2.png"/><Relationship Id="rId4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jpg"/><Relationship Id="rId4" Type="http://schemas.openxmlformats.org/officeDocument/2006/relationships/image" Target="../media/image18.png"/><Relationship Id="rId5" Type="http://schemas.openxmlformats.org/officeDocument/2006/relationships/image" Target="../media/image13.png"/><Relationship Id="rId6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Relationship Id="rId6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Relationship Id="rId6" Type="http://schemas.openxmlformats.org/officeDocument/2006/relationships/image" Target="../media/image16.jpg"/><Relationship Id="rId7" Type="http://schemas.openxmlformats.org/officeDocument/2006/relationships/image" Target="../media/image21.png"/><Relationship Id="rId8" Type="http://schemas.openxmlformats.org/officeDocument/2006/relationships/image" Target="../media/image1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Relationship Id="rId5" Type="http://schemas.openxmlformats.org/officeDocument/2006/relationships/image" Target="../media/image26.png"/><Relationship Id="rId6" Type="http://schemas.openxmlformats.org/officeDocument/2006/relationships/image" Target="../media/image24.png"/><Relationship Id="rId7" Type="http://schemas.openxmlformats.org/officeDocument/2006/relationships/image" Target="../media/image33.png"/><Relationship Id="rId8" Type="http://schemas.openxmlformats.org/officeDocument/2006/relationships/image" Target="../media/image3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Relationship Id="rId5" Type="http://schemas.openxmlformats.org/officeDocument/2006/relationships/image" Target="../media/image26.png"/><Relationship Id="rId6" Type="http://schemas.openxmlformats.org/officeDocument/2006/relationships/image" Target="../media/image24.png"/><Relationship Id="rId7" Type="http://schemas.openxmlformats.org/officeDocument/2006/relationships/image" Target="../media/image33.png"/><Relationship Id="rId8" Type="http://schemas.openxmlformats.org/officeDocument/2006/relationships/image" Target="../media/image3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Relationship Id="rId9" Type="http://schemas.openxmlformats.org/officeDocument/2006/relationships/image" Target="../media/image43.png"/><Relationship Id="rId5" Type="http://schemas.openxmlformats.org/officeDocument/2006/relationships/image" Target="../media/image26.png"/><Relationship Id="rId6" Type="http://schemas.openxmlformats.org/officeDocument/2006/relationships/image" Target="../media/image24.png"/><Relationship Id="rId7" Type="http://schemas.openxmlformats.org/officeDocument/2006/relationships/image" Target="../media/image33.png"/><Relationship Id="rId8" Type="http://schemas.openxmlformats.org/officeDocument/2006/relationships/image" Target="../media/image3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Relationship Id="rId5" Type="http://schemas.openxmlformats.org/officeDocument/2006/relationships/image" Target="../media/image26.png"/><Relationship Id="rId6" Type="http://schemas.openxmlformats.org/officeDocument/2006/relationships/image" Target="../media/image33.png"/><Relationship Id="rId7" Type="http://schemas.openxmlformats.org/officeDocument/2006/relationships/image" Target="../media/image16.jpg"/><Relationship Id="rId8" Type="http://schemas.openxmlformats.org/officeDocument/2006/relationships/image" Target="../media/image4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0.png"/><Relationship Id="rId4" Type="http://schemas.openxmlformats.org/officeDocument/2006/relationships/image" Target="../media/image28.png"/><Relationship Id="rId5" Type="http://schemas.openxmlformats.org/officeDocument/2006/relationships/image" Target="../media/image4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4.png"/><Relationship Id="rId4" Type="http://schemas.openxmlformats.org/officeDocument/2006/relationships/image" Target="../media/image40.png"/><Relationship Id="rId5" Type="http://schemas.openxmlformats.org/officeDocument/2006/relationships/image" Target="../media/image2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3.png"/><Relationship Id="rId4" Type="http://schemas.openxmlformats.org/officeDocument/2006/relationships/image" Target="../media/image45.png"/><Relationship Id="rId5" Type="http://schemas.openxmlformats.org/officeDocument/2006/relationships/image" Target="../media/image3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8.png"/><Relationship Id="rId4" Type="http://schemas.openxmlformats.org/officeDocument/2006/relationships/image" Target="../media/image30.png"/><Relationship Id="rId5" Type="http://schemas.openxmlformats.org/officeDocument/2006/relationships/image" Target="../media/image3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8.png"/><Relationship Id="rId4" Type="http://schemas.openxmlformats.org/officeDocument/2006/relationships/image" Target="../media/image30.png"/><Relationship Id="rId5" Type="http://schemas.openxmlformats.org/officeDocument/2006/relationships/image" Target="../media/image3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8.png"/><Relationship Id="rId4" Type="http://schemas.openxmlformats.org/officeDocument/2006/relationships/image" Target="../media/image30.png"/><Relationship Id="rId5" Type="http://schemas.openxmlformats.org/officeDocument/2006/relationships/image" Target="../media/image3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8.png"/><Relationship Id="rId4" Type="http://schemas.openxmlformats.org/officeDocument/2006/relationships/image" Target="../media/image30.png"/><Relationship Id="rId5" Type="http://schemas.openxmlformats.org/officeDocument/2006/relationships/image" Target="../media/image3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8.png"/><Relationship Id="rId4" Type="http://schemas.openxmlformats.org/officeDocument/2006/relationships/image" Target="../media/image30.png"/><Relationship Id="rId5" Type="http://schemas.openxmlformats.org/officeDocument/2006/relationships/image" Target="../media/image3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8.png"/><Relationship Id="rId4" Type="http://schemas.openxmlformats.org/officeDocument/2006/relationships/image" Target="../media/image30.png"/><Relationship Id="rId5" Type="http://schemas.openxmlformats.org/officeDocument/2006/relationships/image" Target="../media/image3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1.png"/><Relationship Id="rId4" Type="http://schemas.openxmlformats.org/officeDocument/2006/relationships/image" Target="../media/image3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6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4000"/>
            <a:ext cx="8520600" cy="13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Advanced Section #4:</a:t>
            </a:r>
            <a:br>
              <a:rPr lang="en" sz="2400"/>
            </a:br>
            <a:r>
              <a:rPr lang="en" sz="2400"/>
              <a:t>Recurrent Neural Networks:</a:t>
            </a:r>
            <a:br>
              <a:rPr lang="en" sz="2400"/>
            </a:br>
            <a:r>
              <a:rPr lang="en" sz="2400"/>
              <a:t>Exploding, Vanishing Gradients &amp; Reservoir Computing</a:t>
            </a:r>
            <a:endParaRPr sz="2400"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235500" y="1700400"/>
            <a:ext cx="8520600" cy="67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AC 209B: Data Science 2</a:t>
            </a:r>
            <a:endParaRPr sz="2400"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159300" y="2157600"/>
            <a:ext cx="8520600" cy="67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Marios Mattheakis         Pavlos Protopapas</a:t>
            </a:r>
            <a:endParaRPr sz="24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1474" y="3337299"/>
            <a:ext cx="1194063" cy="13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5525" y="3337302"/>
            <a:ext cx="1194050" cy="1373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minimization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923875"/>
            <a:ext cx="85206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Minimize the total loss wrt the recurrent weights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3057475"/>
            <a:ext cx="85206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Let explore with chain rule just a single time step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5350" y="1647825"/>
            <a:ext cx="1796774" cy="8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4425" y="1246325"/>
            <a:ext cx="2947749" cy="14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rule for a single time step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3075" y="1089075"/>
            <a:ext cx="3870300" cy="269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/>
          <p:nvPr/>
        </p:nvSpPr>
        <p:spPr>
          <a:xfrm>
            <a:off x="2292025" y="1910300"/>
            <a:ext cx="4728900" cy="21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rule for a single time step</a:t>
            </a:r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3075" y="1089075"/>
            <a:ext cx="3870300" cy="269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/>
          <p:nvPr/>
        </p:nvSpPr>
        <p:spPr>
          <a:xfrm>
            <a:off x="2292025" y="2818550"/>
            <a:ext cx="4728900" cy="126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rule for a single time step</a:t>
            </a:r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3075" y="1089075"/>
            <a:ext cx="3870300" cy="26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rule for a single time step</a:t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3075" y="1089075"/>
            <a:ext cx="3870300" cy="269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4105914"/>
            <a:ext cx="85206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Even computing the gradient in one time step, it requires a huge chain rule application because it demands all the previous times steps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rule for a single time step</a:t>
            </a:r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3075" y="1089075"/>
            <a:ext cx="3870300" cy="269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4105914"/>
            <a:ext cx="85206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Let’s explore deeper ...</a:t>
            </a:r>
            <a:endParaRPr/>
          </a:p>
        </p:txBody>
      </p:sp>
      <p:sp>
        <p:nvSpPr>
          <p:cNvPr id="169" name="Google Shape;169;p27"/>
          <p:cNvSpPr/>
          <p:nvPr/>
        </p:nvSpPr>
        <p:spPr>
          <a:xfrm>
            <a:off x="5145147" y="2680350"/>
            <a:ext cx="710700" cy="12144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bad term: </a:t>
            </a:r>
            <a:endParaRPr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000" y="423284"/>
            <a:ext cx="1490740" cy="41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6800" y="1635850"/>
            <a:ext cx="4622374" cy="20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923875"/>
            <a:ext cx="85206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Chain rule again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2292025" y="2589950"/>
            <a:ext cx="4728900" cy="126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bad term: </a:t>
            </a:r>
            <a:endParaRPr/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000" y="423284"/>
            <a:ext cx="1490740" cy="41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6800" y="1635850"/>
            <a:ext cx="4622374" cy="20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923875"/>
            <a:ext cx="85206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Chain rule again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bad term: </a:t>
            </a:r>
            <a:endParaRPr/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000" y="423284"/>
            <a:ext cx="1490740" cy="41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6800" y="1635850"/>
            <a:ext cx="4622374" cy="20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11700" y="923875"/>
            <a:ext cx="85206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Chain rule again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311700" y="4105914"/>
            <a:ext cx="85206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Jacobian matrix of the state to state transition.</a:t>
            </a:r>
            <a:br>
              <a:rPr lang="en"/>
            </a:br>
            <a:r>
              <a:rPr lang="en"/>
              <a:t>The gradients is a product of Jacobian matrices (huge product)</a:t>
            </a:r>
            <a:endParaRPr/>
          </a:p>
        </p:txBody>
      </p:sp>
      <p:sp>
        <p:nvSpPr>
          <p:cNvPr id="196" name="Google Shape;196;p30"/>
          <p:cNvSpPr/>
          <p:nvPr/>
        </p:nvSpPr>
        <p:spPr>
          <a:xfrm>
            <a:off x="4266497" y="2527950"/>
            <a:ext cx="1197300" cy="1290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7" name="Google Shape;197;p30"/>
          <p:cNvCxnSpPr/>
          <p:nvPr/>
        </p:nvCxnSpPr>
        <p:spPr>
          <a:xfrm>
            <a:off x="4815000" y="3818514"/>
            <a:ext cx="142500" cy="283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bad term: </a:t>
            </a:r>
            <a:endParaRPr/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000" y="423284"/>
            <a:ext cx="1490740" cy="41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6800" y="1635850"/>
            <a:ext cx="4622374" cy="20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311700" y="923875"/>
            <a:ext cx="85206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Chain rule again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311700" y="4105914"/>
            <a:ext cx="85206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Explore further each the Jacobian matrix (almost done)</a:t>
            </a:r>
            <a:endParaRPr/>
          </a:p>
        </p:txBody>
      </p:sp>
      <p:sp>
        <p:nvSpPr>
          <p:cNvPr id="207" name="Google Shape;207;p31"/>
          <p:cNvSpPr/>
          <p:nvPr/>
        </p:nvSpPr>
        <p:spPr>
          <a:xfrm>
            <a:off x="4266497" y="2527950"/>
            <a:ext cx="1197300" cy="1290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946875"/>
            <a:ext cx="8520600" cy="26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Exploding and Vanishing Gradients</a:t>
            </a:r>
            <a:br>
              <a:rPr lang="en" sz="2400">
                <a:solidFill>
                  <a:srgbClr val="000000"/>
                </a:solidFill>
              </a:rPr>
            </a:b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Reservoir Computing RNN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the Jacobian matrices</a:t>
            </a:r>
            <a:endParaRPr/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311700" y="801100"/>
            <a:ext cx="85206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Remind: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600" y="1252575"/>
            <a:ext cx="4003674" cy="3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311700" y="1867900"/>
            <a:ext cx="85206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Hence</a:t>
            </a:r>
            <a:r>
              <a:rPr lang="en">
                <a:solidFill>
                  <a:srgbClr val="000000"/>
                </a:solidFill>
              </a:rPr>
              <a:t>: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16" name="Google Shape;21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5775" y="2174350"/>
            <a:ext cx="1879800" cy="72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2"/>
          <p:cNvSpPr txBox="1"/>
          <p:nvPr>
            <p:ph idx="1" type="body"/>
          </p:nvPr>
        </p:nvSpPr>
        <p:spPr>
          <a:xfrm>
            <a:off x="311700" y="3010900"/>
            <a:ext cx="85206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Norm</a:t>
            </a:r>
            <a:r>
              <a:rPr lang="en">
                <a:solidFill>
                  <a:srgbClr val="000000"/>
                </a:solidFill>
              </a:rPr>
              <a:t>: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18" name="Google Shape;21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0650" y="3479525"/>
            <a:ext cx="5877850" cy="7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2"/>
          <p:cNvSpPr/>
          <p:nvPr/>
        </p:nvSpPr>
        <p:spPr>
          <a:xfrm>
            <a:off x="436025" y="1989275"/>
            <a:ext cx="7789200" cy="266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the Jacobian matrices</a:t>
            </a:r>
            <a:endParaRPr/>
          </a:p>
        </p:txBody>
      </p:sp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311700" y="801100"/>
            <a:ext cx="85206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Remind: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26" name="Google Shape;2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600" y="1252575"/>
            <a:ext cx="4003674" cy="3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3"/>
          <p:cNvSpPr txBox="1"/>
          <p:nvPr>
            <p:ph idx="1" type="body"/>
          </p:nvPr>
        </p:nvSpPr>
        <p:spPr>
          <a:xfrm>
            <a:off x="311700" y="1867900"/>
            <a:ext cx="85206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Hence: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28" name="Google Shape;22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5775" y="2174350"/>
            <a:ext cx="1879800" cy="72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3"/>
          <p:cNvSpPr txBox="1"/>
          <p:nvPr>
            <p:ph idx="1" type="body"/>
          </p:nvPr>
        </p:nvSpPr>
        <p:spPr>
          <a:xfrm>
            <a:off x="311700" y="3010900"/>
            <a:ext cx="85206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Norm: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30" name="Google Shape;23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0650" y="3479525"/>
            <a:ext cx="5877850" cy="7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3"/>
          <p:cNvSpPr/>
          <p:nvPr/>
        </p:nvSpPr>
        <p:spPr>
          <a:xfrm>
            <a:off x="455775" y="3010900"/>
            <a:ext cx="8085600" cy="147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the Jacobian matrices</a:t>
            </a:r>
            <a:endParaRPr/>
          </a:p>
        </p:txBody>
      </p:sp>
      <p:sp>
        <p:nvSpPr>
          <p:cNvPr id="237" name="Google Shape;237;p34"/>
          <p:cNvSpPr txBox="1"/>
          <p:nvPr>
            <p:ph idx="1" type="body"/>
          </p:nvPr>
        </p:nvSpPr>
        <p:spPr>
          <a:xfrm>
            <a:off x="311700" y="801100"/>
            <a:ext cx="85206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Remind: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38" name="Google Shape;23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600" y="1252575"/>
            <a:ext cx="4003674" cy="3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4"/>
          <p:cNvSpPr txBox="1"/>
          <p:nvPr>
            <p:ph idx="1" type="body"/>
          </p:nvPr>
        </p:nvSpPr>
        <p:spPr>
          <a:xfrm>
            <a:off x="311700" y="1867900"/>
            <a:ext cx="85206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Hence: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40" name="Google Shape;24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5775" y="2174350"/>
            <a:ext cx="1879800" cy="72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4"/>
          <p:cNvSpPr txBox="1"/>
          <p:nvPr>
            <p:ph idx="1" type="body"/>
          </p:nvPr>
        </p:nvSpPr>
        <p:spPr>
          <a:xfrm>
            <a:off x="311700" y="3010900"/>
            <a:ext cx="85206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Norm: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42" name="Google Shape;24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0650" y="3479525"/>
            <a:ext cx="5877850" cy="7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4"/>
          <p:cNvSpPr txBox="1"/>
          <p:nvPr>
            <p:ph idx="1" type="body"/>
          </p:nvPr>
        </p:nvSpPr>
        <p:spPr>
          <a:xfrm>
            <a:off x="311700" y="4486914"/>
            <a:ext cx="85206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Where βs are the values of the norms (numbers)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vanishing/exploding gradient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225" y="1186525"/>
            <a:ext cx="5915075" cy="108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6450" y="3125500"/>
            <a:ext cx="1036600" cy="312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1" name="Google Shape;251;p35"/>
          <p:cNvCxnSpPr>
            <a:stCxn id="250" idx="3"/>
            <a:endCxn id="252" idx="1"/>
          </p:cNvCxnSpPr>
          <p:nvPr/>
        </p:nvCxnSpPr>
        <p:spPr>
          <a:xfrm flipH="1" rot="10800000">
            <a:off x="3153050" y="2986725"/>
            <a:ext cx="780000" cy="295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35"/>
          <p:cNvCxnSpPr>
            <a:endCxn id="254" idx="1"/>
          </p:cNvCxnSpPr>
          <p:nvPr/>
        </p:nvCxnSpPr>
        <p:spPr>
          <a:xfrm>
            <a:off x="3137075" y="3314250"/>
            <a:ext cx="795900" cy="358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35"/>
          <p:cNvSpPr txBox="1"/>
          <p:nvPr>
            <p:ph idx="1" type="body"/>
          </p:nvPr>
        </p:nvSpPr>
        <p:spPr>
          <a:xfrm>
            <a:off x="3932975" y="2765700"/>
            <a:ext cx="30507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&gt; 1:  Exploding</a:t>
            </a:r>
            <a:r>
              <a:rPr lang="en">
                <a:solidFill>
                  <a:srgbClr val="000000"/>
                </a:solidFill>
              </a:rPr>
              <a:t>  gradients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4" name="Google Shape;254;p35"/>
          <p:cNvSpPr txBox="1"/>
          <p:nvPr>
            <p:ph idx="1" type="body"/>
          </p:nvPr>
        </p:nvSpPr>
        <p:spPr>
          <a:xfrm>
            <a:off x="3932975" y="3451500"/>
            <a:ext cx="35145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&lt; 1</a:t>
            </a:r>
            <a:r>
              <a:rPr lang="en">
                <a:solidFill>
                  <a:srgbClr val="000000"/>
                </a:solidFill>
              </a:rPr>
              <a:t>:  Vanishing  vanishing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5" name="Google Shape;255;p35"/>
          <p:cNvSpPr txBox="1"/>
          <p:nvPr>
            <p:ph idx="1" type="body"/>
          </p:nvPr>
        </p:nvSpPr>
        <p:spPr>
          <a:xfrm>
            <a:off x="311700" y="4410714"/>
            <a:ext cx="85206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It happens very fast as the time increases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>
            <p:ph idx="1" type="body"/>
          </p:nvPr>
        </p:nvSpPr>
        <p:spPr>
          <a:xfrm>
            <a:off x="311700" y="1258300"/>
            <a:ext cx="8520600" cy="13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Vanishing gradient</a:t>
            </a:r>
            <a:r>
              <a:rPr lang="en" sz="2000">
                <a:solidFill>
                  <a:srgbClr val="000000"/>
                </a:solidFill>
              </a:rPr>
              <a:t>: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Make it difficult to know in which direction to move for improving the loss function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261" name="Google Shape;261;p3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happens?</a:t>
            </a:r>
            <a:endParaRPr/>
          </a:p>
        </p:txBody>
      </p:sp>
      <p:sp>
        <p:nvSpPr>
          <p:cNvPr id="262" name="Google Shape;262;p36"/>
          <p:cNvSpPr txBox="1"/>
          <p:nvPr>
            <p:ph idx="1" type="body"/>
          </p:nvPr>
        </p:nvSpPr>
        <p:spPr>
          <a:xfrm>
            <a:off x="311700" y="3087100"/>
            <a:ext cx="8520600" cy="16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Exploding gradient: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The learning becomes unstable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/>
          <p:nvPr>
            <p:ph idx="1" type="body"/>
          </p:nvPr>
        </p:nvSpPr>
        <p:spPr>
          <a:xfrm>
            <a:off x="311700" y="1486900"/>
            <a:ext cx="8520600" cy="19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Clipping gradients method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Special RNN with leaky units such as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 Long-Short-Term-</a:t>
            </a:r>
            <a:r>
              <a:rPr lang="en" sz="2000">
                <a:solidFill>
                  <a:srgbClr val="000000"/>
                </a:solidFill>
              </a:rPr>
              <a:t>Memory (LSTM) and Gated Recurrent Units</a:t>
            </a:r>
            <a:r>
              <a:rPr lang="en" sz="2000">
                <a:solidFill>
                  <a:srgbClr val="000000"/>
                </a:solidFill>
              </a:rPr>
              <a:t> (GRU)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Echo states RNNs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268" name="Google Shape;268;p3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274" name="Google Shape;274;p38"/>
          <p:cNvSpPr txBox="1"/>
          <p:nvPr>
            <p:ph idx="1" type="body"/>
          </p:nvPr>
        </p:nvSpPr>
        <p:spPr>
          <a:xfrm>
            <a:off x="311700" y="1946875"/>
            <a:ext cx="8520600" cy="26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●"/>
            </a:pPr>
            <a:r>
              <a:rPr lang="en" sz="2400">
                <a:solidFill>
                  <a:srgbClr val="D9D9D9"/>
                </a:solidFill>
              </a:rPr>
              <a:t>Exploding and Vanishing Gradients</a:t>
            </a:r>
            <a:br>
              <a:rPr lang="en" sz="2400">
                <a:solidFill>
                  <a:srgbClr val="D9D9D9"/>
                </a:solidFill>
              </a:rPr>
            </a:br>
            <a:endParaRPr sz="2400">
              <a:solidFill>
                <a:srgbClr val="D9D9D9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Reservoir Computing RNN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Reservoir Computing</a:t>
            </a:r>
            <a:endParaRPr/>
          </a:p>
        </p:txBody>
      </p:sp>
      <p:sp>
        <p:nvSpPr>
          <p:cNvPr id="280" name="Google Shape;280;p39"/>
          <p:cNvSpPr txBox="1"/>
          <p:nvPr>
            <p:ph idx="1" type="body"/>
          </p:nvPr>
        </p:nvSpPr>
        <p:spPr>
          <a:xfrm>
            <a:off x="311700" y="953500"/>
            <a:ext cx="8520600" cy="12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 recurrent weights from hidden to hidden state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and the input weights mapping to hidden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are extremely difficult to be trained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281" name="Google Shape;28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6302" y="1078225"/>
            <a:ext cx="1305723" cy="25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3228" y="1433650"/>
            <a:ext cx="1023073" cy="25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9"/>
          <p:cNvSpPr txBox="1"/>
          <p:nvPr>
            <p:ph idx="1" type="body"/>
          </p:nvPr>
        </p:nvSpPr>
        <p:spPr>
          <a:xfrm>
            <a:off x="311700" y="2401300"/>
            <a:ext cx="85206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An approach to avoid this difficulty is to </a:t>
            </a:r>
            <a:r>
              <a:rPr i="1" lang="en" sz="2000">
                <a:solidFill>
                  <a:srgbClr val="000000"/>
                </a:solidFill>
              </a:rPr>
              <a:t>fix</a:t>
            </a:r>
            <a:r>
              <a:rPr lang="en" sz="2000">
                <a:solidFill>
                  <a:srgbClr val="000000"/>
                </a:solidFill>
              </a:rPr>
              <a:t> the recurrent and input weights and learn only the output weights: </a:t>
            </a:r>
            <a:r>
              <a:rPr i="1" lang="en" sz="2000">
                <a:solidFill>
                  <a:srgbClr val="000000"/>
                </a:solidFill>
              </a:rPr>
              <a:t>Echo State Network </a:t>
            </a:r>
            <a:r>
              <a:rPr lang="en" sz="2000">
                <a:solidFill>
                  <a:srgbClr val="000000"/>
                </a:solidFill>
              </a:rPr>
              <a:t>(ESN)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284" name="Google Shape;284;p39"/>
          <p:cNvSpPr txBox="1"/>
          <p:nvPr>
            <p:ph idx="1" type="body"/>
          </p:nvPr>
        </p:nvSpPr>
        <p:spPr>
          <a:xfrm>
            <a:off x="311700" y="3544300"/>
            <a:ext cx="85206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 hidden units form a </a:t>
            </a:r>
            <a:r>
              <a:rPr i="1" lang="en" sz="2000">
                <a:solidFill>
                  <a:srgbClr val="000000"/>
                </a:solidFill>
              </a:rPr>
              <a:t>Reservoir</a:t>
            </a:r>
            <a:r>
              <a:rPr lang="en" sz="2000">
                <a:solidFill>
                  <a:srgbClr val="000000"/>
                </a:solidFill>
              </a:rPr>
              <a:t> of temporal features that capture different aspects from of the history inputs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285" name="Google Shape;285;p39"/>
          <p:cNvSpPr/>
          <p:nvPr/>
        </p:nvSpPr>
        <p:spPr>
          <a:xfrm>
            <a:off x="382225" y="2268925"/>
            <a:ext cx="8520600" cy="26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Reservoir Computing</a:t>
            </a:r>
            <a:endParaRPr/>
          </a:p>
        </p:txBody>
      </p:sp>
      <p:sp>
        <p:nvSpPr>
          <p:cNvPr id="291" name="Google Shape;291;p40"/>
          <p:cNvSpPr txBox="1"/>
          <p:nvPr>
            <p:ph idx="1" type="body"/>
          </p:nvPr>
        </p:nvSpPr>
        <p:spPr>
          <a:xfrm>
            <a:off x="311700" y="953500"/>
            <a:ext cx="8520600" cy="12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 recurrent weights from hidden to hidden state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and the input weights mapping to hidden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are extremely difficult to be trained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292" name="Google Shape;29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6302" y="1078225"/>
            <a:ext cx="1305723" cy="25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3228" y="1433650"/>
            <a:ext cx="1023073" cy="25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0"/>
          <p:cNvSpPr txBox="1"/>
          <p:nvPr>
            <p:ph idx="1" type="body"/>
          </p:nvPr>
        </p:nvSpPr>
        <p:spPr>
          <a:xfrm>
            <a:off x="311700" y="2401300"/>
            <a:ext cx="85206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An approach to avoid this difficulty is to </a:t>
            </a:r>
            <a:r>
              <a:rPr i="1" lang="en" sz="2000">
                <a:solidFill>
                  <a:srgbClr val="000000"/>
                </a:solidFill>
              </a:rPr>
              <a:t>fix</a:t>
            </a:r>
            <a:r>
              <a:rPr lang="en" sz="2000">
                <a:solidFill>
                  <a:srgbClr val="000000"/>
                </a:solidFill>
              </a:rPr>
              <a:t> the recurrent and input weights and learn only the output weights: </a:t>
            </a:r>
            <a:r>
              <a:rPr i="1" lang="en" sz="2000">
                <a:solidFill>
                  <a:srgbClr val="000000"/>
                </a:solidFill>
              </a:rPr>
              <a:t>Echo State Network </a:t>
            </a:r>
            <a:r>
              <a:rPr lang="en" sz="2000">
                <a:solidFill>
                  <a:srgbClr val="000000"/>
                </a:solidFill>
              </a:rPr>
              <a:t>(ESN)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295" name="Google Shape;295;p40"/>
          <p:cNvSpPr txBox="1"/>
          <p:nvPr>
            <p:ph idx="1" type="body"/>
          </p:nvPr>
        </p:nvSpPr>
        <p:spPr>
          <a:xfrm>
            <a:off x="311700" y="3544300"/>
            <a:ext cx="85206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 hidden units form a </a:t>
            </a:r>
            <a:r>
              <a:rPr i="1" lang="en" sz="2000">
                <a:solidFill>
                  <a:srgbClr val="000000"/>
                </a:solidFill>
              </a:rPr>
              <a:t>Reservoir</a:t>
            </a:r>
            <a:r>
              <a:rPr lang="en" sz="2000">
                <a:solidFill>
                  <a:srgbClr val="000000"/>
                </a:solidFill>
              </a:rPr>
              <a:t> of temporal features that capture different aspects from of the history inputs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296" name="Google Shape;296;p40"/>
          <p:cNvSpPr/>
          <p:nvPr/>
        </p:nvSpPr>
        <p:spPr>
          <a:xfrm>
            <a:off x="382225" y="3391175"/>
            <a:ext cx="8520600" cy="151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Reservoir Computing</a:t>
            </a:r>
            <a:endParaRPr/>
          </a:p>
        </p:txBody>
      </p:sp>
      <p:sp>
        <p:nvSpPr>
          <p:cNvPr id="302" name="Google Shape;302;p41"/>
          <p:cNvSpPr txBox="1"/>
          <p:nvPr>
            <p:ph idx="1" type="body"/>
          </p:nvPr>
        </p:nvSpPr>
        <p:spPr>
          <a:xfrm>
            <a:off x="311700" y="953500"/>
            <a:ext cx="8520600" cy="12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 recurrent weights from hidden to hidden state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and the input weights mapping to hidden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are extremely difficult to be trained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303" name="Google Shape;30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6302" y="1078225"/>
            <a:ext cx="1305723" cy="25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3228" y="1433650"/>
            <a:ext cx="1023073" cy="25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1"/>
          <p:cNvSpPr txBox="1"/>
          <p:nvPr>
            <p:ph idx="1" type="body"/>
          </p:nvPr>
        </p:nvSpPr>
        <p:spPr>
          <a:xfrm>
            <a:off x="311700" y="2401300"/>
            <a:ext cx="85206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An approach to avoid this difficulty is to </a:t>
            </a:r>
            <a:r>
              <a:rPr i="1" lang="en" sz="2000">
                <a:solidFill>
                  <a:srgbClr val="000000"/>
                </a:solidFill>
              </a:rPr>
              <a:t>fix</a:t>
            </a:r>
            <a:r>
              <a:rPr lang="en" sz="2000">
                <a:solidFill>
                  <a:srgbClr val="000000"/>
                </a:solidFill>
              </a:rPr>
              <a:t> the recurrent and input weights and learn only the output weights: </a:t>
            </a:r>
            <a:r>
              <a:rPr i="1" lang="en" sz="2000">
                <a:solidFill>
                  <a:srgbClr val="000000"/>
                </a:solidFill>
              </a:rPr>
              <a:t>Echo State Network </a:t>
            </a:r>
            <a:r>
              <a:rPr lang="en" sz="2000">
                <a:solidFill>
                  <a:srgbClr val="000000"/>
                </a:solidFill>
              </a:rPr>
              <a:t>(ESN)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306" name="Google Shape;306;p41"/>
          <p:cNvSpPr txBox="1"/>
          <p:nvPr>
            <p:ph idx="1" type="body"/>
          </p:nvPr>
        </p:nvSpPr>
        <p:spPr>
          <a:xfrm>
            <a:off x="311700" y="3544300"/>
            <a:ext cx="85206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 hidden units form a </a:t>
            </a:r>
            <a:r>
              <a:rPr i="1" lang="en" sz="2000">
                <a:solidFill>
                  <a:srgbClr val="000000"/>
                </a:solidFill>
              </a:rPr>
              <a:t>Reservoir</a:t>
            </a:r>
            <a:r>
              <a:rPr lang="en" sz="2000">
                <a:solidFill>
                  <a:srgbClr val="000000"/>
                </a:solidFill>
              </a:rPr>
              <a:t> of temporal features that capture different aspects from of the history inputs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946875"/>
            <a:ext cx="8520600" cy="26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Exploding and Vanishing Gradients</a:t>
            </a:r>
            <a:br>
              <a:rPr lang="en" sz="2400">
                <a:solidFill>
                  <a:srgbClr val="000000"/>
                </a:solidFill>
              </a:rPr>
            </a:b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●"/>
            </a:pPr>
            <a:r>
              <a:rPr lang="en" sz="2400">
                <a:solidFill>
                  <a:srgbClr val="D9D9D9"/>
                </a:solidFill>
              </a:rPr>
              <a:t>Reservoir Computing RNN</a:t>
            </a:r>
            <a:endParaRPr sz="24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 description of RC</a:t>
            </a:r>
            <a:endParaRPr/>
          </a:p>
        </p:txBody>
      </p:sp>
      <p:pic>
        <p:nvPicPr>
          <p:cNvPr id="312" name="Google Shape;31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419" y="789125"/>
            <a:ext cx="5392431" cy="2172812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2"/>
          <p:cNvSpPr txBox="1"/>
          <p:nvPr>
            <p:ph idx="1" type="body"/>
          </p:nvPr>
        </p:nvSpPr>
        <p:spPr>
          <a:xfrm>
            <a:off x="311700" y="3239500"/>
            <a:ext cx="8520600" cy="12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</a:rPr>
              <a:t>Takes an arbitrary length sequence input vector 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Mapping it into a high-dimensional feature space (recurrent state     )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A linear predictor (lin. regression) is applied to find 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314" name="Google Shape;31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8811" y="3377620"/>
            <a:ext cx="440350" cy="2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6310" y="3695533"/>
            <a:ext cx="245490" cy="2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7508" y="4052472"/>
            <a:ext cx="440342" cy="2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Speed up the training</a:t>
            </a:r>
            <a:endParaRPr/>
          </a:p>
        </p:txBody>
      </p:sp>
      <p:pic>
        <p:nvPicPr>
          <p:cNvPr id="322" name="Google Shape;32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1850" y="814475"/>
            <a:ext cx="3230850" cy="1301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3"/>
          <p:cNvSpPr txBox="1"/>
          <p:nvPr>
            <p:ph idx="1" type="body"/>
          </p:nvPr>
        </p:nvSpPr>
        <p:spPr>
          <a:xfrm>
            <a:off x="235500" y="1186400"/>
            <a:ext cx="8520600" cy="30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</a:rPr>
              <a:t>We essentially train only the output weights: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Drastically speeds up the training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Great advantage of RC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Set and fix the input and recurrent weights to represent a rich history: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Recurrent states as dynamical systems near to the stability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Stability means Jacobians close to one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Leaky hidden units that partially remember the previous state</a:t>
            </a:r>
            <a:endParaRPr sz="2000">
              <a:solidFill>
                <a:srgbClr val="000000"/>
              </a:solidFill>
            </a:endParaRPr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✓"/>
            </a:pPr>
            <a:r>
              <a:rPr lang="en" sz="2000">
                <a:solidFill>
                  <a:srgbClr val="000000"/>
                </a:solidFill>
              </a:rPr>
              <a:t>Avoid exploding/vanishing gradients</a:t>
            </a:r>
            <a:endParaRPr sz="2000">
              <a:solidFill>
                <a:srgbClr val="000000"/>
              </a:solidFill>
            </a:endParaRPr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✓"/>
            </a:pPr>
            <a:r>
              <a:rPr lang="en" sz="2000">
                <a:solidFill>
                  <a:srgbClr val="000000"/>
                </a:solidFill>
              </a:rPr>
              <a:t>No need of training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RC formulation</a:t>
            </a:r>
            <a:endParaRPr/>
          </a:p>
        </p:txBody>
      </p:sp>
      <p:sp>
        <p:nvSpPr>
          <p:cNvPr id="329" name="Google Shape;329;p44"/>
          <p:cNvSpPr txBox="1"/>
          <p:nvPr>
            <p:ph idx="1" type="body"/>
          </p:nvPr>
        </p:nvSpPr>
        <p:spPr>
          <a:xfrm>
            <a:off x="387900" y="1404425"/>
            <a:ext cx="8520600" cy="30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</a:rPr>
              <a:t>Looking for a functional relationship: 	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M given inputs: 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P desired outputs: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In the training period T with training set: 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330" name="Google Shape;33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2788" y="2124824"/>
            <a:ext cx="1471049" cy="36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8782" y="3540188"/>
            <a:ext cx="1940174" cy="3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2772" y="2850250"/>
            <a:ext cx="1471078" cy="3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375" y="1497966"/>
            <a:ext cx="932175" cy="2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RC formulation</a:t>
            </a:r>
            <a:endParaRPr/>
          </a:p>
        </p:txBody>
      </p:sp>
      <p:sp>
        <p:nvSpPr>
          <p:cNvPr id="339" name="Google Shape;339;p45"/>
          <p:cNvSpPr txBox="1"/>
          <p:nvPr>
            <p:ph idx="1" type="body"/>
          </p:nvPr>
        </p:nvSpPr>
        <p:spPr>
          <a:xfrm>
            <a:off x="159300" y="794825"/>
            <a:ext cx="8520600" cy="30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M given inputs: 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P desired outputs: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In the training period T with training set: 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Suppose a reservoir with N hidden recurrent states</a:t>
            </a:r>
            <a:br>
              <a:rPr lang="en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Looking for a functional relationship: 	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340" name="Google Shape;34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188" y="1362824"/>
            <a:ext cx="1471049" cy="36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0182" y="2787947"/>
            <a:ext cx="1940174" cy="3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6181" y="3476222"/>
            <a:ext cx="1517950" cy="39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01200" y="600175"/>
            <a:ext cx="4093626" cy="164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74172" y="2088250"/>
            <a:ext cx="1471078" cy="3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68975" y="4241166"/>
            <a:ext cx="932175" cy="2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Weights and connections</a:t>
            </a:r>
            <a:endParaRPr/>
          </a:p>
        </p:txBody>
      </p:sp>
      <p:sp>
        <p:nvSpPr>
          <p:cNvPr id="351" name="Google Shape;351;p46"/>
          <p:cNvSpPr txBox="1"/>
          <p:nvPr>
            <p:ph idx="1" type="body"/>
          </p:nvPr>
        </p:nvSpPr>
        <p:spPr>
          <a:xfrm>
            <a:off x="235500" y="947225"/>
            <a:ext cx="8520600" cy="30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</a:rPr>
              <a:t>Reservoir nodes with recurrent connections: 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 inputs are connected to reservoir nodes through a linear layer:</a:t>
            </a:r>
            <a:br>
              <a:rPr lang="en" sz="2000">
                <a:solidFill>
                  <a:srgbClr val="000000"/>
                </a:solidFill>
              </a:rPr>
            </a:b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 reservoir nodes are connected with output with a linear layer: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352" name="Google Shape;35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2736" y="1023893"/>
            <a:ext cx="1745940" cy="30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7700" y="2492550"/>
            <a:ext cx="1596025" cy="30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8007" y="2727375"/>
            <a:ext cx="961025" cy="2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51350" y="4019525"/>
            <a:ext cx="1772497" cy="30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77578" y="2265800"/>
            <a:ext cx="1689372" cy="30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10448" y="4171923"/>
            <a:ext cx="2296784" cy="2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24575" y="4462300"/>
            <a:ext cx="906555" cy="2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6"/>
          <p:cNvSpPr/>
          <p:nvPr/>
        </p:nvSpPr>
        <p:spPr>
          <a:xfrm>
            <a:off x="187050" y="1556525"/>
            <a:ext cx="8353500" cy="337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Weights and connections</a:t>
            </a:r>
            <a:endParaRPr/>
          </a:p>
        </p:txBody>
      </p:sp>
      <p:sp>
        <p:nvSpPr>
          <p:cNvPr id="365" name="Google Shape;365;p47"/>
          <p:cNvSpPr txBox="1"/>
          <p:nvPr>
            <p:ph idx="1" type="body"/>
          </p:nvPr>
        </p:nvSpPr>
        <p:spPr>
          <a:xfrm>
            <a:off x="235500" y="947225"/>
            <a:ext cx="8520600" cy="30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</a:rPr>
              <a:t>Reservoir nodes with recurrent connections: 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 inputs are connected to reservoir nodes through a linear layer:</a:t>
            </a:r>
            <a:br>
              <a:rPr lang="en" sz="2000">
                <a:solidFill>
                  <a:srgbClr val="000000"/>
                </a:solidFill>
              </a:rPr>
            </a:b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 reservoir nodes are connected with output with a linear layer: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366" name="Google Shape;36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2736" y="1023893"/>
            <a:ext cx="1745940" cy="30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7700" y="2492550"/>
            <a:ext cx="1596025" cy="30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8007" y="2727375"/>
            <a:ext cx="961025" cy="2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51350" y="4019525"/>
            <a:ext cx="1772497" cy="30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77578" y="2265800"/>
            <a:ext cx="1689372" cy="30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10448" y="4171923"/>
            <a:ext cx="2296784" cy="2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24575" y="4462300"/>
            <a:ext cx="906555" cy="2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7"/>
          <p:cNvSpPr/>
          <p:nvPr/>
        </p:nvSpPr>
        <p:spPr>
          <a:xfrm>
            <a:off x="187050" y="3225275"/>
            <a:ext cx="8353500" cy="170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Weights and connections</a:t>
            </a:r>
            <a:endParaRPr/>
          </a:p>
        </p:txBody>
      </p:sp>
      <p:sp>
        <p:nvSpPr>
          <p:cNvPr id="379" name="Google Shape;379;p48"/>
          <p:cNvSpPr txBox="1"/>
          <p:nvPr>
            <p:ph idx="1" type="body"/>
          </p:nvPr>
        </p:nvSpPr>
        <p:spPr>
          <a:xfrm>
            <a:off x="235500" y="947225"/>
            <a:ext cx="8520600" cy="30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</a:rPr>
              <a:t>Reservoir nodes with recurrent connections: 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 inputs are connected to reservoir nodes through a linear layer:</a:t>
            </a:r>
            <a:br>
              <a:rPr lang="en" sz="2000">
                <a:solidFill>
                  <a:srgbClr val="000000"/>
                </a:solidFill>
              </a:rPr>
            </a:b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 reservoir nodes are connected with output with a linear layer: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380" name="Google Shape;38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2736" y="1023893"/>
            <a:ext cx="1745940" cy="30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7700" y="2492550"/>
            <a:ext cx="1596025" cy="30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8007" y="2727375"/>
            <a:ext cx="961025" cy="2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51350" y="4019525"/>
            <a:ext cx="1772497" cy="30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77578" y="2265800"/>
            <a:ext cx="1689372" cy="30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24575" y="4462300"/>
            <a:ext cx="906555" cy="2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4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73575" y="4113075"/>
            <a:ext cx="2642961" cy="30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Weights and connections</a:t>
            </a:r>
            <a:endParaRPr/>
          </a:p>
        </p:txBody>
      </p:sp>
      <p:sp>
        <p:nvSpPr>
          <p:cNvPr id="392" name="Google Shape;392;p49"/>
          <p:cNvSpPr txBox="1"/>
          <p:nvPr>
            <p:ph idx="1" type="body"/>
          </p:nvPr>
        </p:nvSpPr>
        <p:spPr>
          <a:xfrm>
            <a:off x="235500" y="947225"/>
            <a:ext cx="8520600" cy="30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</a:rPr>
              <a:t>Reservoir nodes with recurrent connections: 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 inputs are connected to reservoir nodes through a linear layer:</a:t>
            </a:r>
            <a:br>
              <a:rPr lang="en" sz="2000">
                <a:solidFill>
                  <a:srgbClr val="000000"/>
                </a:solidFill>
              </a:rPr>
            </a:b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 reservoir nodes are connected with output with a linear layer: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393" name="Google Shape;39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2736" y="1023893"/>
            <a:ext cx="1745940" cy="30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7700" y="2492550"/>
            <a:ext cx="1596025" cy="30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8007" y="2727375"/>
            <a:ext cx="961025" cy="2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77578" y="2265800"/>
            <a:ext cx="1689372" cy="30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61016" y="1755090"/>
            <a:ext cx="4885025" cy="1968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73575" y="4113075"/>
            <a:ext cx="2642961" cy="30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Heuristic choice of weights</a:t>
            </a:r>
            <a:endParaRPr/>
          </a:p>
        </p:txBody>
      </p:sp>
      <p:sp>
        <p:nvSpPr>
          <p:cNvPr id="404" name="Google Shape;404;p50"/>
          <p:cNvSpPr txBox="1"/>
          <p:nvPr>
            <p:ph idx="1" type="body"/>
          </p:nvPr>
        </p:nvSpPr>
        <p:spPr>
          <a:xfrm>
            <a:off x="311700" y="1634600"/>
            <a:ext cx="8520600" cy="29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The input and recurrent weights are </a:t>
            </a:r>
            <a:r>
              <a:rPr lang="en" sz="2000">
                <a:solidFill>
                  <a:srgbClr val="000000"/>
                </a:solidFill>
              </a:rPr>
              <a:t>initialized</a:t>
            </a:r>
            <a:r>
              <a:rPr lang="en" sz="2000">
                <a:solidFill>
                  <a:srgbClr val="000000"/>
                </a:solidFill>
              </a:rPr>
              <a:t> randomly and then are fixed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So, we are not training them… boosting the training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How should we fix them to optimize the prediction? Later… 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Dynamics of hidden states</a:t>
            </a:r>
            <a:endParaRPr/>
          </a:p>
        </p:txBody>
      </p:sp>
      <p:sp>
        <p:nvSpPr>
          <p:cNvPr id="410" name="Google Shape;410;p51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The hidden states evolve dynamically in time as: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411" name="Google Shape;411;p51"/>
          <p:cNvSpPr txBox="1"/>
          <p:nvPr>
            <p:ph idx="1" type="body"/>
          </p:nvPr>
        </p:nvSpPr>
        <p:spPr>
          <a:xfrm>
            <a:off x="311700" y="313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         the leakage rate, controls the speed of evolution (leaky unit)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          the activation function (usually tanh() and sigmoid)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412" name="Google Shape;41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300" y="3695757"/>
            <a:ext cx="464025" cy="30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7418" y="3304775"/>
            <a:ext cx="214300" cy="18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51"/>
          <p:cNvSpPr/>
          <p:nvPr/>
        </p:nvSpPr>
        <p:spPr>
          <a:xfrm>
            <a:off x="187050" y="2996675"/>
            <a:ext cx="8353500" cy="170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5" name="Google Shape;415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994" y="2060425"/>
            <a:ext cx="8345054" cy="34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 RNN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4142625"/>
            <a:ext cx="85206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training is extremely difficult </a:t>
            </a:r>
            <a:r>
              <a:rPr lang="en"/>
              <a:t>due to the recurrent connections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650" y="1185200"/>
            <a:ext cx="5194685" cy="262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Dynamics of hidden states</a:t>
            </a:r>
            <a:endParaRPr/>
          </a:p>
        </p:txBody>
      </p:sp>
      <p:sp>
        <p:nvSpPr>
          <p:cNvPr id="421" name="Google Shape;421;p52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The hidden states evolve dynamically in time as: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422" name="Google Shape;42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994" y="2060425"/>
            <a:ext cx="8345054" cy="3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52"/>
          <p:cNvSpPr txBox="1"/>
          <p:nvPr>
            <p:ph idx="1" type="body"/>
          </p:nvPr>
        </p:nvSpPr>
        <p:spPr>
          <a:xfrm>
            <a:off x="311700" y="313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         the leakage rate, controls the speed of evolution (leaky unit)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          the activation function (usually tanh() and sigmoid)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424" name="Google Shape;42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1300" y="3705515"/>
            <a:ext cx="464025" cy="30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7418" y="3304775"/>
            <a:ext cx="214300" cy="1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3"/>
          <p:cNvSpPr txBox="1"/>
          <p:nvPr>
            <p:ph idx="1" type="body"/>
          </p:nvPr>
        </p:nvSpPr>
        <p:spPr>
          <a:xfrm>
            <a:off x="311700" y="923875"/>
            <a:ext cx="8520600" cy="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Since we have the evolution of the state, a linear layers gives the output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431" name="Google Shape;431;p5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  <p:sp>
        <p:nvSpPr>
          <p:cNvPr id="432" name="Google Shape;432;p53"/>
          <p:cNvSpPr txBox="1"/>
          <p:nvPr>
            <p:ph idx="1" type="body"/>
          </p:nvPr>
        </p:nvSpPr>
        <p:spPr>
          <a:xfrm>
            <a:off x="311700" y="2219275"/>
            <a:ext cx="8520600" cy="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Determine the weights and bias by minimizing the MSE loss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433" name="Google Shape;43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3900" y="1581400"/>
            <a:ext cx="2642961" cy="30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1275" y="2679625"/>
            <a:ext cx="5981450" cy="789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3"/>
          <p:cNvSpPr txBox="1"/>
          <p:nvPr>
            <p:ph idx="1" type="body"/>
          </p:nvPr>
        </p:nvSpPr>
        <p:spPr>
          <a:xfrm>
            <a:off x="311700" y="3667075"/>
            <a:ext cx="8520600" cy="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Linear Regression (simple!)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    is a ridge regression parameter (the last is a regularization term)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436" name="Google Shape;436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3805" y="4256625"/>
            <a:ext cx="175300" cy="26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free lunch...</a:t>
            </a:r>
            <a:endParaRPr/>
          </a:p>
        </p:txBody>
      </p:sp>
      <p:sp>
        <p:nvSpPr>
          <p:cNvPr id="442" name="Google Shape;442;p54"/>
          <p:cNvSpPr txBox="1"/>
          <p:nvPr>
            <p:ph idx="1" type="body"/>
          </p:nvPr>
        </p:nvSpPr>
        <p:spPr>
          <a:xfrm>
            <a:off x="311700" y="771475"/>
            <a:ext cx="8520600" cy="41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The training is very easy and fast but there are hyper-parameters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Optimize for 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Hyper-parameters that govern the random generation of the weights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The degree of a reservoir nodes D:</a:t>
            </a:r>
            <a:endParaRPr sz="2000">
              <a:solidFill>
                <a:srgbClr val="000000"/>
              </a:solidFill>
            </a:endParaRPr>
          </a:p>
          <a:p>
            <a:pPr indent="-3556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➢"/>
            </a:pPr>
            <a:r>
              <a:rPr lang="en" sz="2000">
                <a:solidFill>
                  <a:schemeClr val="dk1"/>
                </a:solidFill>
              </a:rPr>
              <a:t>        is sparse with D/N non-zero elements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The spectral radius ρ:</a:t>
            </a:r>
            <a:endParaRPr sz="2000">
              <a:solidFill>
                <a:srgbClr val="000000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➢"/>
            </a:pPr>
            <a:r>
              <a:rPr lang="en" sz="2000">
                <a:solidFill>
                  <a:schemeClr val="dk1"/>
                </a:solidFill>
              </a:rPr>
              <a:t>The largest eigenvalue of           is ρ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      : initialized by a uniform distribution in the [-σ,σ]</a:t>
            </a:r>
            <a:br>
              <a:rPr lang="en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No systematic method to optimize the hyper-parameters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443" name="Google Shape;44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250" y="1472008"/>
            <a:ext cx="545325" cy="2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7642" y="2603867"/>
            <a:ext cx="515875" cy="244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267" y="3429617"/>
            <a:ext cx="515875" cy="244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7574" y="3747594"/>
            <a:ext cx="515875" cy="290906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54"/>
          <p:cNvSpPr/>
          <p:nvPr/>
        </p:nvSpPr>
        <p:spPr>
          <a:xfrm>
            <a:off x="362700" y="1429675"/>
            <a:ext cx="8469600" cy="358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free lunch...</a:t>
            </a:r>
            <a:endParaRPr/>
          </a:p>
        </p:txBody>
      </p:sp>
      <p:sp>
        <p:nvSpPr>
          <p:cNvPr id="453" name="Google Shape;453;p55"/>
          <p:cNvSpPr txBox="1"/>
          <p:nvPr>
            <p:ph idx="1" type="body"/>
          </p:nvPr>
        </p:nvSpPr>
        <p:spPr>
          <a:xfrm>
            <a:off x="311700" y="771475"/>
            <a:ext cx="8520600" cy="41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The training is very easy and fast but there are hyper-parameters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Optimize for 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Hyper-parameters that govern the random generation of the weights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The degree of a reservoir nodes D:</a:t>
            </a:r>
            <a:endParaRPr sz="2000">
              <a:solidFill>
                <a:srgbClr val="000000"/>
              </a:solidFill>
            </a:endParaRPr>
          </a:p>
          <a:p>
            <a:pPr indent="-3556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➢"/>
            </a:pPr>
            <a:r>
              <a:rPr lang="en" sz="2000">
                <a:solidFill>
                  <a:schemeClr val="dk1"/>
                </a:solidFill>
              </a:rPr>
              <a:t>        is sparse with D/N non-zero elements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The spectral radius ρ:</a:t>
            </a:r>
            <a:endParaRPr sz="2000">
              <a:solidFill>
                <a:srgbClr val="000000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➢"/>
            </a:pPr>
            <a:r>
              <a:rPr lang="en" sz="2000">
                <a:solidFill>
                  <a:schemeClr val="dk1"/>
                </a:solidFill>
              </a:rPr>
              <a:t>The largest eigenvalue of           is ρ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      : initialized by a uniform distribution in the [-σ,σ]</a:t>
            </a:r>
            <a:br>
              <a:rPr lang="en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No systematic method to optimize the hyper-parameters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454" name="Google Shape;45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250" y="1472008"/>
            <a:ext cx="545325" cy="2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7642" y="2603867"/>
            <a:ext cx="515875" cy="244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267" y="3429617"/>
            <a:ext cx="515875" cy="244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7574" y="3747594"/>
            <a:ext cx="515875" cy="290906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55"/>
          <p:cNvSpPr/>
          <p:nvPr/>
        </p:nvSpPr>
        <p:spPr>
          <a:xfrm>
            <a:off x="362700" y="1820025"/>
            <a:ext cx="8469600" cy="319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free lunch...</a:t>
            </a:r>
            <a:endParaRPr/>
          </a:p>
        </p:txBody>
      </p:sp>
      <p:sp>
        <p:nvSpPr>
          <p:cNvPr id="464" name="Google Shape;464;p56"/>
          <p:cNvSpPr txBox="1"/>
          <p:nvPr>
            <p:ph idx="1" type="body"/>
          </p:nvPr>
        </p:nvSpPr>
        <p:spPr>
          <a:xfrm>
            <a:off x="311700" y="771475"/>
            <a:ext cx="8520600" cy="41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The training is very easy and fast but there are hyper-parameters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Optimize for 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Hyper-parameters that govern the random generation of the weights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The degree of a reservoir nodes D:</a:t>
            </a:r>
            <a:endParaRPr sz="2000">
              <a:solidFill>
                <a:srgbClr val="000000"/>
              </a:solidFill>
            </a:endParaRPr>
          </a:p>
          <a:p>
            <a:pPr indent="-3556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➢"/>
            </a:pPr>
            <a:r>
              <a:rPr lang="en" sz="2000">
                <a:solidFill>
                  <a:schemeClr val="dk1"/>
                </a:solidFill>
              </a:rPr>
              <a:t>        is sparse with D/N non-zero elements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The spectral radius ρ:</a:t>
            </a:r>
            <a:endParaRPr sz="2000">
              <a:solidFill>
                <a:srgbClr val="000000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➢"/>
            </a:pPr>
            <a:r>
              <a:rPr lang="en" sz="2000">
                <a:solidFill>
                  <a:schemeClr val="dk1"/>
                </a:solidFill>
              </a:rPr>
              <a:t>The largest eigenvalue of           is ρ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      : initialized by a uniform distribution in the [-σ,σ]</a:t>
            </a:r>
            <a:br>
              <a:rPr lang="en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No systematic method to optimize the hyper-parameters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465" name="Google Shape;46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250" y="1472008"/>
            <a:ext cx="545325" cy="2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7642" y="2603867"/>
            <a:ext cx="515875" cy="244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267" y="3429617"/>
            <a:ext cx="515875" cy="244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7574" y="3747594"/>
            <a:ext cx="515875" cy="290906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56"/>
          <p:cNvSpPr/>
          <p:nvPr/>
        </p:nvSpPr>
        <p:spPr>
          <a:xfrm>
            <a:off x="362700" y="2952050"/>
            <a:ext cx="8469600" cy="205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free lunch...</a:t>
            </a:r>
            <a:endParaRPr/>
          </a:p>
        </p:txBody>
      </p:sp>
      <p:sp>
        <p:nvSpPr>
          <p:cNvPr id="475" name="Google Shape;475;p57"/>
          <p:cNvSpPr txBox="1"/>
          <p:nvPr>
            <p:ph idx="1" type="body"/>
          </p:nvPr>
        </p:nvSpPr>
        <p:spPr>
          <a:xfrm>
            <a:off x="311700" y="771475"/>
            <a:ext cx="8520600" cy="41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The training is very easy and fast but there are hyper-parameters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Optimize for 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Hyper-parameters that govern the random generation of the weights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The degree of a reservoir nodes D:</a:t>
            </a:r>
            <a:endParaRPr sz="2000">
              <a:solidFill>
                <a:srgbClr val="000000"/>
              </a:solidFill>
            </a:endParaRPr>
          </a:p>
          <a:p>
            <a:pPr indent="-3556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➢"/>
            </a:pPr>
            <a:r>
              <a:rPr lang="en" sz="2000">
                <a:solidFill>
                  <a:schemeClr val="dk1"/>
                </a:solidFill>
              </a:rPr>
              <a:t>        is sparse with D/N non-zero elements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The spectral radius ρ:</a:t>
            </a:r>
            <a:endParaRPr sz="2000">
              <a:solidFill>
                <a:srgbClr val="000000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➢"/>
            </a:pPr>
            <a:r>
              <a:rPr lang="en" sz="2000">
                <a:solidFill>
                  <a:schemeClr val="dk1"/>
                </a:solidFill>
              </a:rPr>
              <a:t>The largest eigenvalue of           is ρ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      : initialized by a uniform distribution in the [-σ,σ]</a:t>
            </a:r>
            <a:br>
              <a:rPr lang="en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No systematic method to optimize the hyper-parameters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476" name="Google Shape;47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250" y="1472008"/>
            <a:ext cx="545325" cy="2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7642" y="2603867"/>
            <a:ext cx="515875" cy="244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267" y="3429617"/>
            <a:ext cx="515875" cy="244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7574" y="3747594"/>
            <a:ext cx="515875" cy="290906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57"/>
          <p:cNvSpPr/>
          <p:nvPr/>
        </p:nvSpPr>
        <p:spPr>
          <a:xfrm>
            <a:off x="362700" y="3747600"/>
            <a:ext cx="8469600" cy="126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free lunch...</a:t>
            </a:r>
            <a:endParaRPr/>
          </a:p>
        </p:txBody>
      </p:sp>
      <p:sp>
        <p:nvSpPr>
          <p:cNvPr id="486" name="Google Shape;486;p58"/>
          <p:cNvSpPr txBox="1"/>
          <p:nvPr>
            <p:ph idx="1" type="body"/>
          </p:nvPr>
        </p:nvSpPr>
        <p:spPr>
          <a:xfrm>
            <a:off x="311700" y="771475"/>
            <a:ext cx="8520600" cy="41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The training is very easy and fast but there are hyper-parameters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Optimize for 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Hyper-parameters that govern the random generation of the weights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The degree of a reservoir nodes D:</a:t>
            </a:r>
            <a:endParaRPr sz="2000">
              <a:solidFill>
                <a:srgbClr val="000000"/>
              </a:solidFill>
            </a:endParaRPr>
          </a:p>
          <a:p>
            <a:pPr indent="-3556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➢"/>
            </a:pPr>
            <a:r>
              <a:rPr lang="en" sz="2000">
                <a:solidFill>
                  <a:schemeClr val="dk1"/>
                </a:solidFill>
              </a:rPr>
              <a:t>        is sparse with D/N non-zero elements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The spectral radius ρ:</a:t>
            </a:r>
            <a:endParaRPr sz="2000">
              <a:solidFill>
                <a:srgbClr val="000000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➢"/>
            </a:pPr>
            <a:r>
              <a:rPr lang="en" sz="2000">
                <a:solidFill>
                  <a:schemeClr val="dk1"/>
                </a:solidFill>
              </a:rPr>
              <a:t>The largest eigenvalue of           is ρ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      : initialized by a uniform distribution in the [-σ,σ]</a:t>
            </a:r>
            <a:br>
              <a:rPr lang="en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No systematic method to optimize the hyper-parameters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487" name="Google Shape;48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250" y="1472008"/>
            <a:ext cx="545325" cy="2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7642" y="2603867"/>
            <a:ext cx="515875" cy="244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267" y="3429617"/>
            <a:ext cx="515875" cy="244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7574" y="3747594"/>
            <a:ext cx="515875" cy="290906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58"/>
          <p:cNvSpPr/>
          <p:nvPr/>
        </p:nvSpPr>
        <p:spPr>
          <a:xfrm>
            <a:off x="362700" y="4191400"/>
            <a:ext cx="8469600" cy="81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free lunch...</a:t>
            </a:r>
            <a:endParaRPr/>
          </a:p>
        </p:txBody>
      </p:sp>
      <p:sp>
        <p:nvSpPr>
          <p:cNvPr id="497" name="Google Shape;497;p59"/>
          <p:cNvSpPr txBox="1"/>
          <p:nvPr>
            <p:ph idx="1" type="body"/>
          </p:nvPr>
        </p:nvSpPr>
        <p:spPr>
          <a:xfrm>
            <a:off x="311700" y="771475"/>
            <a:ext cx="8520600" cy="41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The training is very easy and fast but there are hyper-parameters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Optimize for 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Hyper-parameters that govern the random generation of the weights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The degree of a reservoir nodes D:</a:t>
            </a:r>
            <a:endParaRPr sz="2000">
              <a:solidFill>
                <a:srgbClr val="000000"/>
              </a:solidFill>
            </a:endParaRPr>
          </a:p>
          <a:p>
            <a:pPr indent="-3556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➢"/>
            </a:pPr>
            <a:r>
              <a:rPr lang="en" sz="2000">
                <a:solidFill>
                  <a:schemeClr val="dk1"/>
                </a:solidFill>
              </a:rPr>
              <a:t>        is sparse with D/N non-zero elements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The spectral radius ρ:</a:t>
            </a:r>
            <a:endParaRPr sz="2000">
              <a:solidFill>
                <a:srgbClr val="000000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➢"/>
            </a:pPr>
            <a:r>
              <a:rPr lang="en" sz="2000">
                <a:solidFill>
                  <a:schemeClr val="dk1"/>
                </a:solidFill>
              </a:rPr>
              <a:t>The largest eigenvalue of           is ρ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      : initialized by a uniform distribution in the [-σ,σ]</a:t>
            </a:r>
            <a:br>
              <a:rPr lang="en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No systematic method to optimize the hyper-parameters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498" name="Google Shape;49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250" y="1472008"/>
            <a:ext cx="545325" cy="2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7642" y="2603867"/>
            <a:ext cx="515875" cy="244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267" y="3429617"/>
            <a:ext cx="515875" cy="244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7574" y="3747594"/>
            <a:ext cx="515875" cy="290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507" name="Google Shape;507;p60"/>
          <p:cNvSpPr txBox="1"/>
          <p:nvPr>
            <p:ph idx="1" type="body"/>
          </p:nvPr>
        </p:nvSpPr>
        <p:spPr>
          <a:xfrm>
            <a:off x="311700" y="1334500"/>
            <a:ext cx="8520600" cy="25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 network nodes each have distinct dynamical behavior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Time delays of signal may occur along the network links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 network hidden part has recurrent connections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 input and internal weights are fixed and randomly chosen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</a:rPr>
              <a:t>Only the output weight are adjusted during the training.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Chaotic time series prediction</a:t>
            </a:r>
            <a:endParaRPr/>
          </a:p>
        </p:txBody>
      </p:sp>
      <p:sp>
        <p:nvSpPr>
          <p:cNvPr id="513" name="Google Shape;513;p61"/>
          <p:cNvSpPr txBox="1"/>
          <p:nvPr>
            <p:ph idx="1" type="body"/>
          </p:nvPr>
        </p:nvSpPr>
        <p:spPr>
          <a:xfrm>
            <a:off x="311700" y="771475"/>
            <a:ext cx="8520600" cy="3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Data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514" name="Google Shape;51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8475"/>
            <a:ext cx="8839207" cy="1205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47221"/>
            <a:ext cx="8553065" cy="1943878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61"/>
          <p:cNvSpPr txBox="1"/>
          <p:nvPr>
            <p:ph idx="1" type="body"/>
          </p:nvPr>
        </p:nvSpPr>
        <p:spPr>
          <a:xfrm>
            <a:off x="311700" y="2676475"/>
            <a:ext cx="8520600" cy="3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RC implementation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 RNN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650" y="1185200"/>
            <a:ext cx="5194685" cy="262967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/>
          <p:nvPr/>
        </p:nvSpPr>
        <p:spPr>
          <a:xfrm>
            <a:off x="5788600" y="1654125"/>
            <a:ext cx="19525" cy="1551650"/>
          </a:xfrm>
          <a:custGeom>
            <a:rect b="b" l="l" r="r" t="t"/>
            <a:pathLst>
              <a:path extrusionOk="0" h="62066" w="781">
                <a:moveTo>
                  <a:pt x="781" y="0"/>
                </a:moveTo>
                <a:cubicBezTo>
                  <a:pt x="651" y="10344"/>
                  <a:pt x="130" y="51722"/>
                  <a:pt x="0" y="62066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4142625"/>
            <a:ext cx="85206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As we multiply the same matrix (h) in each time in forward, we have to do the same in the back propagation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150" y="771150"/>
            <a:ext cx="8115525" cy="276827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6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Chaotic time series prediction</a:t>
            </a:r>
            <a:endParaRPr/>
          </a:p>
        </p:txBody>
      </p:sp>
      <p:pic>
        <p:nvPicPr>
          <p:cNvPr id="523" name="Google Shape;523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691825"/>
            <a:ext cx="8839207" cy="1205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Reservoir Computing</a:t>
            </a:r>
            <a:endParaRPr/>
          </a:p>
        </p:txBody>
      </p:sp>
      <p:sp>
        <p:nvSpPr>
          <p:cNvPr id="529" name="Google Shape;529;p63"/>
          <p:cNvSpPr txBox="1"/>
          <p:nvPr>
            <p:ph idx="1" type="body"/>
          </p:nvPr>
        </p:nvSpPr>
        <p:spPr>
          <a:xfrm>
            <a:off x="311700" y="2858500"/>
            <a:ext cx="8520600" cy="18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</a:rPr>
              <a:t>Forecasting the weather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Controlling complex dynamical systems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Predicting and analyzing time series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Pattern recognition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more...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530" name="Google Shape;53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612" y="789125"/>
            <a:ext cx="4668237" cy="18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 RNN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4142625"/>
            <a:ext cx="85206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As we multiply the same matrix (h) in each time in forward, we have to do the same in the back propagation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650" y="1185200"/>
            <a:ext cx="5194685" cy="262967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/>
          <p:nvPr/>
        </p:nvSpPr>
        <p:spPr>
          <a:xfrm>
            <a:off x="5788600" y="1654125"/>
            <a:ext cx="19525" cy="1551650"/>
          </a:xfrm>
          <a:custGeom>
            <a:rect b="b" l="l" r="r" t="t"/>
            <a:pathLst>
              <a:path extrusionOk="0" h="62066" w="781">
                <a:moveTo>
                  <a:pt x="781" y="0"/>
                </a:moveTo>
                <a:cubicBezTo>
                  <a:pt x="651" y="10344"/>
                  <a:pt x="130" y="51722"/>
                  <a:pt x="0" y="62066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94" name="Google Shape;94;p18"/>
          <p:cNvSpPr/>
          <p:nvPr/>
        </p:nvSpPr>
        <p:spPr>
          <a:xfrm>
            <a:off x="4104527" y="1654125"/>
            <a:ext cx="1684075" cy="1600425"/>
          </a:xfrm>
          <a:custGeom>
            <a:rect b="b" l="l" r="r" t="t"/>
            <a:pathLst>
              <a:path extrusionOk="0" h="64017" w="67363">
                <a:moveTo>
                  <a:pt x="67363" y="0"/>
                </a:moveTo>
                <a:cubicBezTo>
                  <a:pt x="56954" y="3513"/>
                  <a:pt x="15447" y="10410"/>
                  <a:pt x="4907" y="21079"/>
                </a:cubicBezTo>
                <a:cubicBezTo>
                  <a:pt x="-5632" y="31749"/>
                  <a:pt x="4256" y="56861"/>
                  <a:pt x="4126" y="64017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 RNN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4142625"/>
            <a:ext cx="85206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As we multiply the same matrix (h) in each time in forward, we have to do the same in the back propagation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650" y="1185200"/>
            <a:ext cx="5194685" cy="2629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/>
          <p:nvPr/>
        </p:nvSpPr>
        <p:spPr>
          <a:xfrm>
            <a:off x="5788600" y="1654125"/>
            <a:ext cx="19525" cy="1551650"/>
          </a:xfrm>
          <a:custGeom>
            <a:rect b="b" l="l" r="r" t="t"/>
            <a:pathLst>
              <a:path extrusionOk="0" h="62066" w="781">
                <a:moveTo>
                  <a:pt x="781" y="0"/>
                </a:moveTo>
                <a:cubicBezTo>
                  <a:pt x="651" y="10344"/>
                  <a:pt x="130" y="51722"/>
                  <a:pt x="0" y="62066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03" name="Google Shape;103;p19"/>
          <p:cNvSpPr/>
          <p:nvPr/>
        </p:nvSpPr>
        <p:spPr>
          <a:xfrm>
            <a:off x="4104527" y="1654125"/>
            <a:ext cx="1684075" cy="1600425"/>
          </a:xfrm>
          <a:custGeom>
            <a:rect b="b" l="l" r="r" t="t"/>
            <a:pathLst>
              <a:path extrusionOk="0" h="64017" w="67363">
                <a:moveTo>
                  <a:pt x="67363" y="0"/>
                </a:moveTo>
                <a:cubicBezTo>
                  <a:pt x="56954" y="3513"/>
                  <a:pt x="15447" y="10410"/>
                  <a:pt x="4907" y="21079"/>
                </a:cubicBezTo>
                <a:cubicBezTo>
                  <a:pt x="-5632" y="31749"/>
                  <a:pt x="4256" y="56861"/>
                  <a:pt x="4126" y="64017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04" name="Google Shape;104;p19"/>
          <p:cNvSpPr/>
          <p:nvPr/>
        </p:nvSpPr>
        <p:spPr>
          <a:xfrm>
            <a:off x="2568189" y="1624850"/>
            <a:ext cx="3181350" cy="1610200"/>
          </a:xfrm>
          <a:custGeom>
            <a:rect b="b" l="l" r="r" t="t"/>
            <a:pathLst>
              <a:path extrusionOk="0" h="64408" w="127254">
                <a:moveTo>
                  <a:pt x="127254" y="0"/>
                </a:moveTo>
                <a:cubicBezTo>
                  <a:pt x="108127" y="2147"/>
                  <a:pt x="33375" y="2146"/>
                  <a:pt x="12491" y="12881"/>
                </a:cubicBezTo>
                <a:cubicBezTo>
                  <a:pt x="-8393" y="23616"/>
                  <a:pt x="3708" y="55820"/>
                  <a:pt x="1951" y="64408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 RNN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4142625"/>
            <a:ext cx="85206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first update of the gradients will be fine. But, as we are going further back in time the signals (gradients) might become too strong or too weak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650" y="1185200"/>
            <a:ext cx="5194685" cy="2629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/>
          <p:nvPr/>
        </p:nvSpPr>
        <p:spPr>
          <a:xfrm>
            <a:off x="5788600" y="1654125"/>
            <a:ext cx="19525" cy="1551650"/>
          </a:xfrm>
          <a:custGeom>
            <a:rect b="b" l="l" r="r" t="t"/>
            <a:pathLst>
              <a:path extrusionOk="0" h="62066" w="781">
                <a:moveTo>
                  <a:pt x="781" y="0"/>
                </a:moveTo>
                <a:cubicBezTo>
                  <a:pt x="651" y="10344"/>
                  <a:pt x="130" y="51722"/>
                  <a:pt x="0" y="62066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3" name="Google Shape;113;p20"/>
          <p:cNvSpPr/>
          <p:nvPr/>
        </p:nvSpPr>
        <p:spPr>
          <a:xfrm>
            <a:off x="4104527" y="1654125"/>
            <a:ext cx="1684075" cy="1600425"/>
          </a:xfrm>
          <a:custGeom>
            <a:rect b="b" l="l" r="r" t="t"/>
            <a:pathLst>
              <a:path extrusionOk="0" h="64017" w="67363">
                <a:moveTo>
                  <a:pt x="67363" y="0"/>
                </a:moveTo>
                <a:cubicBezTo>
                  <a:pt x="56954" y="3513"/>
                  <a:pt x="15447" y="10410"/>
                  <a:pt x="4907" y="21079"/>
                </a:cubicBezTo>
                <a:cubicBezTo>
                  <a:pt x="-5632" y="31749"/>
                  <a:pt x="4256" y="56861"/>
                  <a:pt x="4126" y="64017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4" name="Google Shape;114;p20"/>
          <p:cNvSpPr/>
          <p:nvPr/>
        </p:nvSpPr>
        <p:spPr>
          <a:xfrm>
            <a:off x="2568189" y="1624850"/>
            <a:ext cx="3181350" cy="1610200"/>
          </a:xfrm>
          <a:custGeom>
            <a:rect b="b" l="l" r="r" t="t"/>
            <a:pathLst>
              <a:path extrusionOk="0" h="64408" w="127254">
                <a:moveTo>
                  <a:pt x="127254" y="0"/>
                </a:moveTo>
                <a:cubicBezTo>
                  <a:pt x="108127" y="2147"/>
                  <a:pt x="33375" y="2146"/>
                  <a:pt x="12491" y="12881"/>
                </a:cubicBezTo>
                <a:cubicBezTo>
                  <a:pt x="-8393" y="23616"/>
                  <a:pt x="3708" y="55820"/>
                  <a:pt x="1951" y="64408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vanishing/exploding gradient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923875"/>
            <a:ext cx="85206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RNN formulation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100" y="1562675"/>
            <a:ext cx="3657719" cy="78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2752675"/>
            <a:ext cx="85206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Total Loss is the sum of each loss in time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0926" y="3149175"/>
            <a:ext cx="1210522" cy="76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4105914"/>
            <a:ext cx="85206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 the loss function wrt to the entire sequence in the interval t = [1,T] we need to sum up the loss function in all the time steps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4425" y="1246325"/>
            <a:ext cx="2947749" cy="14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