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6"/>
  </p:notesMasterIdLst>
  <p:sldIdLst>
    <p:sldId id="284" r:id="rId2"/>
    <p:sldId id="285" r:id="rId3"/>
    <p:sldId id="301" r:id="rId4"/>
    <p:sldId id="303" r:id="rId5"/>
    <p:sldId id="286" r:id="rId6"/>
    <p:sldId id="302" r:id="rId7"/>
    <p:sldId id="304" r:id="rId8"/>
    <p:sldId id="306" r:id="rId9"/>
    <p:sldId id="307" r:id="rId10"/>
    <p:sldId id="310" r:id="rId11"/>
    <p:sldId id="308" r:id="rId12"/>
    <p:sldId id="337" r:id="rId13"/>
    <p:sldId id="309" r:id="rId14"/>
    <p:sldId id="311" r:id="rId15"/>
    <p:sldId id="312" r:id="rId16"/>
    <p:sldId id="313" r:id="rId17"/>
    <p:sldId id="314" r:id="rId18"/>
    <p:sldId id="287" r:id="rId19"/>
    <p:sldId id="288" r:id="rId20"/>
    <p:sldId id="316" r:id="rId21"/>
    <p:sldId id="339" r:id="rId22"/>
    <p:sldId id="335" r:id="rId23"/>
    <p:sldId id="319" r:id="rId24"/>
    <p:sldId id="318" r:id="rId25"/>
    <p:sldId id="320" r:id="rId26"/>
    <p:sldId id="321" r:id="rId27"/>
    <p:sldId id="322" r:id="rId28"/>
    <p:sldId id="323" r:id="rId29"/>
    <p:sldId id="324" r:id="rId30"/>
    <p:sldId id="325" r:id="rId31"/>
    <p:sldId id="326" r:id="rId32"/>
    <p:sldId id="328" r:id="rId33"/>
    <p:sldId id="329" r:id="rId34"/>
    <p:sldId id="334" r:id="rId35"/>
    <p:sldId id="330" r:id="rId36"/>
    <p:sldId id="331" r:id="rId37"/>
    <p:sldId id="332" r:id="rId38"/>
    <p:sldId id="340" r:id="rId39"/>
    <p:sldId id="333" r:id="rId40"/>
    <p:sldId id="305" r:id="rId41"/>
    <p:sldId id="270" r:id="rId42"/>
    <p:sldId id="344" r:id="rId43"/>
    <p:sldId id="346" r:id="rId44"/>
    <p:sldId id="342" r:id="rId45"/>
    <p:sldId id="297" r:id="rId46"/>
    <p:sldId id="345" r:id="rId47"/>
    <p:sldId id="347" r:id="rId48"/>
    <p:sldId id="272" r:id="rId49"/>
    <p:sldId id="348" r:id="rId50"/>
    <p:sldId id="349" r:id="rId51"/>
    <p:sldId id="273" r:id="rId52"/>
    <p:sldId id="350" r:id="rId53"/>
    <p:sldId id="352" r:id="rId54"/>
    <p:sldId id="351" r:id="rId55"/>
    <p:sldId id="274" r:id="rId56"/>
    <p:sldId id="275" r:id="rId57"/>
    <p:sldId id="276" r:id="rId58"/>
    <p:sldId id="277" r:id="rId59"/>
    <p:sldId id="278" r:id="rId60"/>
    <p:sldId id="279" r:id="rId61"/>
    <p:sldId id="280" r:id="rId62"/>
    <p:sldId id="281" r:id="rId63"/>
    <p:sldId id="282" r:id="rId64"/>
    <p:sldId id="283" r:id="rId6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1"/>
    <p:restoredTop sz="79292"/>
  </p:normalViewPr>
  <p:slideViewPr>
    <p:cSldViewPr snapToGrid="0">
      <p:cViewPr>
        <p:scale>
          <a:sx n="106" d="100"/>
          <a:sy n="106" d="100"/>
        </p:scale>
        <p:origin x="1704"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the policy </a:t>
            </a:r>
            <a:endParaRPr lang="en-US" dirty="0"/>
          </a:p>
        </p:txBody>
      </p:sp>
    </p:spTree>
    <p:extLst>
      <p:ext uri="{BB962C8B-B14F-4D97-AF65-F5344CB8AC3E}">
        <p14:creationId xmlns:p14="http://schemas.microsoft.com/office/powerpoint/2010/main" val="1698731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02c2e9fc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02c2e9fc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02c2e9fc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02c2e9fc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02c2e9fc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02c2e9fc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2c2e9fc8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02c2e9fc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2c2e9fc8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02c2e9fc8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02c2e9fc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02c2e9fc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02c2e9fc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02c2e9fc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2c2e9fc8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02c2e9fc8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02c2e9fc8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02c2e9fc8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endParaRPr lang="en-US" dirty="0"/>
          </a:p>
        </p:txBody>
      </p:sp>
    </p:spTree>
    <p:extLst>
      <p:ext uri="{BB962C8B-B14F-4D97-AF65-F5344CB8AC3E}">
        <p14:creationId xmlns:p14="http://schemas.microsoft.com/office/powerpoint/2010/main" val="1642539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2c2e9fc8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2c2e9fc8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2c2e9fc8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02c2e9fc8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02b4171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02b4171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7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6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fld id="{63AEB507-FC84-BF4D-B358-11DDCDC7FC2B}"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smtClean="0">
                <a:solidFill>
                  <a:schemeClr val="tx1">
                    <a:lumMod val="75000"/>
                    <a:lumOff val="25000"/>
                  </a:schemeClr>
                </a:solidFill>
                <a:effectLst/>
                <a:latin typeface="Karla" charset="0"/>
                <a:ea typeface="Karla" charset="0"/>
                <a:cs typeface="Karla" charset="0"/>
              </a:rPr>
              <a:t>CS109B </a:t>
            </a:r>
            <a:r>
              <a:rPr lang="en-US" sz="2400" kern="1200">
                <a:solidFill>
                  <a:schemeClr val="tx1">
                    <a:lumMod val="75000"/>
                    <a:lumOff val="25000"/>
                  </a:schemeClr>
                </a:solidFill>
                <a:effectLst/>
                <a:latin typeface="Karla" charset="0"/>
                <a:ea typeface="Karla" charset="0"/>
                <a:cs typeface="Karla" charset="0"/>
              </a:rPr>
              <a:t>Data </a:t>
            </a:r>
            <a:r>
              <a:rPr lang="en-US" sz="2400" kern="1200" smtClean="0">
                <a:solidFill>
                  <a:schemeClr val="tx1">
                    <a:lumMod val="75000"/>
                    <a:lumOff val="25000"/>
                  </a:schemeClr>
                </a:solidFill>
                <a:effectLst/>
                <a:latin typeface="Karla" charset="0"/>
                <a:ea typeface="Karla" charset="0"/>
                <a:cs typeface="Karla" charset="0"/>
              </a:rPr>
              <a:t>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a:solidFill>
                  <a:schemeClr val="tx1">
                    <a:lumMod val="75000"/>
                    <a:lumOff val="25000"/>
                  </a:schemeClr>
                </a:solidFill>
                <a:latin typeface="Karla" charset="0"/>
                <a:ea typeface="Karla" charset="0"/>
                <a:cs typeface="Karla" charset="0"/>
              </a:rPr>
              <a:t>Pavlos Protopapas and </a:t>
            </a:r>
            <a:r>
              <a:rPr lang="en-US" sz="1800" b="0" i="0" dirty="0" smtClean="0">
                <a:solidFill>
                  <a:schemeClr val="tx1">
                    <a:lumMod val="75000"/>
                    <a:lumOff val="25000"/>
                  </a:schemeClr>
                </a:solidFill>
                <a:latin typeface="Karla" charset="0"/>
                <a:ea typeface="Karla" charset="0"/>
                <a:cs typeface="Karla" charset="0"/>
              </a:rPr>
              <a:t>Mark Glickman</a:t>
            </a:r>
            <a:endParaRPr lang="en-US" sz="1800" b="0" i="0" dirty="0">
              <a:solidFill>
                <a:schemeClr val="tx1">
                  <a:lumMod val="75000"/>
                  <a:lumOff val="25000"/>
                </a:schemeClr>
              </a:solidFill>
              <a:latin typeface="Karla" charset="0"/>
              <a:ea typeface="Karla" charset="0"/>
              <a:cs typeface="Karla" charset="0"/>
            </a:endParaRP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FD8DE-4F31-844F-B3CF-99A3B8043477}"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295E9-3ED6-674B-ACCD-ACF6C1C11880}"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C4199-40CE-5A42-87E1-00304B60A924}"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1725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2087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370" y="233980"/>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1E55E-E805-534B-9A7F-BEE5E4E65F69}"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7D59533-EF78-7347-89B8-58E6CADD0DBD}" type="datetime1">
              <a:rPr lang="en-US" smtClean="0"/>
              <a:t>3/24/19</a:t>
            </a:fld>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68786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Lst>
  <p:hf sldNum="0"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studywolf.wordpress.com/2013/07/01/reinforcement-learning-sarsa-vs-q-learnin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14: Introduction to Reinforcement Learning</a:t>
            </a:r>
            <a:endParaRPr lang="en-US" dirty="0"/>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reward is to tell our agent how well they have behaved. </a:t>
            </a:r>
            <a:r>
              <a:rPr lang="en-US" sz="2000" dirty="0" smtClean="0"/>
              <a:t> </a:t>
            </a:r>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reward</a:t>
            </a:r>
            <a:endParaRPr lang="en-US" sz="2000" dirty="0">
              <a:latin typeface="Karla" charset="0"/>
              <a:ea typeface="Karla" charset="0"/>
              <a:cs typeface="Karla" charset="0"/>
            </a:endParaRPr>
          </a:p>
          <a:p>
            <a:pPr marL="342900" indent="-342900">
              <a:buFont typeface="Arial" charset="0"/>
              <a:buChar char="•"/>
            </a:pPr>
            <a:endParaRPr lang="en-US" sz="2000" dirty="0"/>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1583357"/>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problem 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an 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an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or </a:t>
            </a:r>
            <a:r>
              <a:rPr lang="en-US" sz="2000" dirty="0"/>
              <a:t>it can be doing 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form in for tomorrow morning. </a:t>
            </a:r>
            <a:r>
              <a:rPr lang="en-US" dirty="0" smtClean="0"/>
              <a:t> </a:t>
            </a:r>
          </a:p>
          <a:p>
            <a:r>
              <a:rPr lang="en-US" dirty="0" smtClean="0"/>
              <a:t>Could be discrete or continuous</a:t>
            </a:r>
            <a:endParaRPr lang="en-US" dirty="0"/>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environment</a:t>
            </a:r>
          </a:p>
          <a:p>
            <a:pPr marL="457200" lvl="0" indent="-342900">
              <a:spcBef>
                <a:spcPts val="0"/>
              </a:spcBef>
              <a:buSzPts val="1800"/>
              <a:buChar char="●"/>
            </a:pPr>
            <a:r>
              <a:rPr lang="en" sz="1800" dirty="0"/>
              <a:t>Feedback is sometimes delayed (Example: Time taken for drugs to take effect)</a:t>
            </a:r>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a:t>.)</a:t>
            </a:r>
          </a:p>
          <a:p>
            <a:endParaRPr lang="en-US" sz="2000" dirty="0"/>
          </a:p>
        </p:txBody>
      </p:sp>
      <p:pic>
        <p:nvPicPr>
          <p:cNvPr id="4" name="Google Shape;87;p16"/>
          <p:cNvPicPr preferRelativeResize="0"/>
          <p:nvPr/>
        </p:nvPicPr>
        <p:blipFill>
          <a:blip r:embed="rId2">
            <a:alphaModFix/>
          </a:blip>
          <a:stretch>
            <a:fillRect/>
          </a:stretch>
        </p:blipFill>
        <p:spPr>
          <a:xfrm>
            <a:off x="521208" y="883319"/>
            <a:ext cx="3407166" cy="3224426"/>
          </a:xfrm>
          <a:prstGeom prst="rect">
            <a:avLst/>
          </a:prstGeom>
          <a:noFill/>
          <a:ln>
            <a:noFill/>
          </a:ln>
        </p:spPr>
      </p:pic>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endParaRPr lang="en" sz="1800" dirty="0">
              <a:latin typeface="Karla" charset="0"/>
              <a:ea typeface="Karla" charset="0"/>
              <a:cs typeface="Karla" charset="0"/>
              <a:sym typeface="Roboto"/>
            </a:endParaRP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pPr marL="342900" indent="-342900">
              <a:buFont typeface="Arial" charset="0"/>
              <a:buChar char="•"/>
            </a:pPr>
            <a:r>
              <a:rPr lang="en" dirty="0"/>
              <a:t>What is Reinforcement </a:t>
            </a:r>
            <a:r>
              <a:rPr lang="en" dirty="0" smtClean="0"/>
              <a:t>Learning</a:t>
            </a:r>
            <a:endParaRPr lang="en-US" dirty="0" smtClean="0"/>
          </a:p>
          <a:p>
            <a:pPr marL="342900" indent="-342900">
              <a:buFont typeface="Arial" charset="0"/>
              <a:buChar char="•"/>
            </a:pPr>
            <a:r>
              <a:rPr lang="en-US" dirty="0" smtClean="0"/>
              <a:t>RL Formalism </a:t>
            </a:r>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endParaRPr lang="en-US" sz="1600" dirty="0" smtClean="0"/>
          </a:p>
          <a:p>
            <a:pPr marL="342900" lvl="0" indent="-342900">
              <a:buFont typeface="Arial" charset="0"/>
              <a:buChar char="•"/>
            </a:pPr>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marL="342900" lvl="0" indent="-342900">
              <a:buFont typeface="Arial" charset="0"/>
              <a:buChar char="•"/>
            </a:pPr>
            <a:r>
              <a:rPr lang="en-US" sz="2000" dirty="0"/>
              <a:t>Learning Optimal </a:t>
            </a:r>
            <a:r>
              <a:rPr lang="en-US" sz="2000" dirty="0" smtClean="0"/>
              <a:t>Policies</a:t>
            </a:r>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r>
              <a:rPr lang="en" dirty="0">
                <a:solidFill>
                  <a:schemeClr val="bg1">
                    <a:lumMod val="85000"/>
                  </a:schemeClr>
                </a:solidFill>
              </a:rPr>
              <a:t>What is Reinforcement </a:t>
            </a:r>
            <a:r>
              <a:rPr lang="en" dirty="0" smtClean="0">
                <a:solidFill>
                  <a:schemeClr val="bg1">
                    <a:lumMod val="85000"/>
                  </a:schemeClr>
                </a:solidFill>
              </a:rPr>
              <a:t>Learning</a:t>
            </a:r>
            <a:endParaRPr lang="en-US" dirty="0" smtClean="0">
              <a:solidFill>
                <a:schemeClr val="bg1">
                  <a:lumMod val="85000"/>
                </a:schemeClr>
              </a:solidFill>
            </a:endParaRPr>
          </a:p>
          <a:p>
            <a:r>
              <a:rPr lang="en-US" dirty="0" smtClean="0">
                <a:solidFill>
                  <a:schemeClr val="bg1">
                    <a:lumMod val="85000"/>
                  </a:schemeClr>
                </a:solidFill>
              </a:rPr>
              <a:t>RL Formalism </a:t>
            </a:r>
          </a:p>
          <a:p>
            <a:pPr marL="1014390" lvl="1" indent="-457200">
              <a:buFont typeface="+mj-lt"/>
              <a:buAutoNum type="arabicPeriod"/>
            </a:pPr>
            <a:r>
              <a:rPr lang="en-US" dirty="0">
                <a:solidFill>
                  <a:schemeClr val="bg1">
                    <a:lumMod val="85000"/>
                  </a:schemeClr>
                </a:solidFill>
              </a:rPr>
              <a:t>	</a:t>
            </a:r>
            <a:r>
              <a:rPr lang="en-US" sz="1600" dirty="0" smtClean="0">
                <a:solidFill>
                  <a:schemeClr val="bg1">
                    <a:lumMod val="85000"/>
                  </a:schemeClr>
                </a:solidFill>
              </a:rPr>
              <a:t>Reward</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agent</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environment </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Actions</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Observations</a:t>
            </a:r>
            <a:endParaRPr lang="en-US" sz="1600" dirty="0" smtClean="0">
              <a:solidFill>
                <a:schemeClr val="bg1">
                  <a:lumMod val="85000"/>
                </a:schemeClr>
              </a:solidFill>
            </a:endParaRPr>
          </a:p>
          <a:p>
            <a:pPr lvl="0"/>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lvl="0"/>
            <a:r>
              <a:rPr lang="en-US" sz="2000" dirty="0">
                <a:solidFill>
                  <a:schemeClr val="bg1">
                    <a:lumMod val="85000"/>
                  </a:schemeClr>
                </a:solidFill>
              </a:rPr>
              <a:t>Learning Optimal </a:t>
            </a:r>
            <a:r>
              <a:rPr lang="en-US" sz="2000" dirty="0" smtClean="0">
                <a:solidFill>
                  <a:schemeClr val="bg1">
                    <a:lumMod val="85000"/>
                  </a:schemeClr>
                </a:solidFill>
              </a:rPr>
              <a:t>Policies</a:t>
            </a:r>
          </a:p>
        </p:txBody>
      </p:sp>
    </p:spTree>
    <p:extLst>
      <p:ext uri="{BB962C8B-B14F-4D97-AF65-F5344CB8AC3E}">
        <p14:creationId xmlns:p14="http://schemas.microsoft.com/office/powerpoint/2010/main" val="49197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MDP + Formal Definitions</a:t>
            </a:r>
            <a:endParaRPr/>
          </a:p>
        </p:txBody>
      </p:sp>
    </p:spTree>
    <p:extLst>
      <p:ext uri="{BB962C8B-B14F-4D97-AF65-F5344CB8AC3E}">
        <p14:creationId xmlns:p14="http://schemas.microsoft.com/office/powerpoint/2010/main" val="1607183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sunny or </a:t>
            </a:r>
            <a:r>
              <a:rPr lang="en-US" sz="2000" dirty="0" smtClean="0">
                <a:ea typeface="+mj-ea"/>
              </a:rPr>
              <a:t>rainy</a:t>
            </a:r>
          </a:p>
          <a:p>
            <a:r>
              <a:rPr lang="en-US" sz="2000" b="1" dirty="0" smtClean="0">
                <a:ea typeface="+mj-ea"/>
              </a:rPr>
              <a:t>History</a:t>
            </a:r>
            <a:r>
              <a:rPr lang="en-US" sz="2000" dirty="0" smtClean="0">
                <a:ea typeface="+mj-ea"/>
              </a:rPr>
              <a:t>: . </a:t>
            </a:r>
            <a:r>
              <a:rPr lang="en-US" sz="2000" dirty="0">
                <a:ea typeface="+mj-ea"/>
              </a:rPr>
              <a:t>A sequence of observations over time forms a chain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p>
          <a:p>
            <a:endParaRPr lang="en-US" sz="2000" dirty="0" smtClean="0">
              <a:ea typeface="+mj-ea"/>
            </a:endParaRPr>
          </a:p>
          <a:p>
            <a:pPr algn="ctr"/>
            <a:r>
              <a:rPr lang="en-US" sz="2000" dirty="0" smtClean="0">
                <a:ea typeface="+mj-ea"/>
              </a:rPr>
              <a:t> [</a:t>
            </a:r>
            <a:r>
              <a:rPr lang="en-US" sz="2000" dirty="0">
                <a:ea typeface="+mj-ea"/>
              </a:rPr>
              <a:t>sunny, sunny, rainy, sunny, …], </a:t>
            </a:r>
            <a:endParaRPr lang="en-US" sz="2000" dirty="0">
              <a:ea typeface="+mj-ea"/>
            </a:endParaRPr>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dynamics. </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observe</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chain</a:t>
            </a:r>
            <a:endParaRPr lang="en-US" sz="2000" dirty="0" smtClean="0">
              <a:ea typeface="+mj-ea"/>
            </a:endParaRPr>
          </a:p>
          <a:p>
            <a:pPr marL="342900" indent="-342900">
              <a:buFont typeface="Arial" charset="0"/>
              <a:buChar char="•"/>
            </a:pPr>
            <a:endParaRPr lang="en-US" sz="2000" dirty="0">
              <a:ea typeface="+mj-ea"/>
            </a:endParaRPr>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Extend Markov process to include rewards. </a:t>
                </a:r>
              </a:p>
              <a:p>
                <a:endParaRPr lang="en-US" dirty="0"/>
              </a:p>
              <a:p>
                <a:r>
                  <a:rPr lang="en-US" dirty="0" smtClean="0"/>
                  <a:t>Add another square matrix which tells us the reward going from state </a:t>
                </a:r>
                <a:r>
                  <a:rPr lang="en-US" i="1" dirty="0" err="1" smtClean="0">
                    <a:latin typeface="Cambria Math" charset="0"/>
                    <a:ea typeface="Cambria Math" charset="0"/>
                    <a:cs typeface="Cambria Math" charset="0"/>
                  </a:rPr>
                  <a:t>i</a:t>
                </a:r>
                <a:r>
                  <a:rPr lang="en-US" dirty="0" smtClean="0"/>
                  <a:t> to state </a:t>
                </a:r>
                <a:r>
                  <a:rPr lang="en-US" i="1" dirty="0" smtClean="0">
                    <a:latin typeface="Cambria Math" charset="0"/>
                    <a:ea typeface="Cambria Math" charset="0"/>
                    <a:cs typeface="Cambria Math" charset="0"/>
                  </a:rPr>
                  <a:t>j. </a:t>
                </a:r>
              </a:p>
              <a:p>
                <a:endParaRPr lang="en-US" i="1"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Often (but not always the case) the reward only depends on the landing state  so we only need a number:</a:t>
                </a: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oMath>
                  </m:oMathPara>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Note: Reward is just a number, positive, negative, small, large</a:t>
                </a:r>
                <a:endParaRPr lang="en-US" dirty="0">
                  <a:latin typeface="Cambria Math" charset="0"/>
                  <a:ea typeface="Cambria Math" charset="0"/>
                  <a:cs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b="-139231"/>
                </a:stretch>
              </a:blipFill>
            </p:spPr>
            <p:txBody>
              <a:bodyPr/>
              <a:lstStyle/>
              <a:p>
                <a:r>
                  <a:rPr lang="en-US">
                    <a:noFill/>
                  </a:rPr>
                  <a:t> </a:t>
                </a:r>
              </a:p>
            </p:txBody>
          </p:sp>
        </mc:Fallback>
      </mc:AlternateContent>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pPr/>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r="-866" b="-125769"/>
                </a:stretch>
              </a:blipFill>
            </p:spPr>
            <p:txBody>
              <a:bodyPr/>
              <a:lstStyle/>
              <a:p>
                <a:r>
                  <a:rPr lang="en-US">
                    <a:noFill/>
                  </a:rPr>
                  <a:t> </a:t>
                </a:r>
              </a:p>
            </p:txBody>
          </p:sp>
        </mc:Fallback>
      </mc:AlternateContent>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39485"/>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14:m>
                  <m:oMathPara xmlns:m="http://schemas.openxmlformats.org/officeDocument/2006/math">
                    <m:oMathParaPr>
                      <m:jc m:val="centerGroup"/>
                    </m:oMathParaPr>
                    <m:oMath xmlns:m="http://schemas.openxmlformats.org/officeDocument/2006/math">
                      <m:r>
                        <a:rPr lang="en-US" sz="2000" b="1" i="1" smtClean="0">
                          <a:latin typeface="Cambria Math" charset="0"/>
                          <a:ea typeface="Karla" charset="0"/>
                          <a:cs typeface="Karla" charset="0"/>
                        </a:rPr>
                        <m:t>𝑽</m:t>
                      </m:r>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m:oMathPara>
                </a14:m>
                <a:endParaRPr lang="en-US" sz="2000" b="1"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66" t="-2308" r="-236" b="-71154"/>
                </a:stretch>
              </a:blipFill>
            </p:spPr>
            <p:txBody>
              <a:bodyPr/>
              <a:lstStyle/>
              <a:p>
                <a:r>
                  <a:rPr lang="en-US">
                    <a:noFill/>
                  </a:rPr>
                  <a:t> </a:t>
                </a:r>
              </a:p>
            </p:txBody>
          </p:sp>
        </mc:Fallback>
      </mc:AlternateContent>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a:t>to 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a:t>
                </a:r>
                <a:r>
                  <a:rPr lang="en-US" sz="1800" dirty="0">
                    <a:solidFill>
                      <a:schemeClr val="tx1">
                        <a:lumMod val="75000"/>
                        <a:lumOff val="25000"/>
                      </a:schemeClr>
                    </a:solidFill>
                    <a:latin typeface="Karla" charset="0"/>
                    <a:ea typeface="Karla" charset="0"/>
                    <a:cs typeface="Karla" charset="0"/>
                  </a:rPr>
                  <a:t>,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585597"/>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2"/>
          <a:stretch>
            <a:fillRect/>
          </a:stretch>
        </p:blipFill>
        <p:spPr>
          <a:xfrm>
            <a:off x="261969" y="873014"/>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4477405" y="873014"/>
                <a:ext cx="3920359" cy="3778727"/>
              </a:xfrm>
              <a:prstGeom prst="rect">
                <a:avLst/>
              </a:prstGeom>
            </p:spPr>
            <p:txBody>
              <a:bodyPr wrap="square">
                <a:spAutoFit/>
              </a:bodyPr>
              <a:lstStyle/>
              <a:p>
                <a:r>
                  <a:rPr lang="en-US" sz="1800" dirty="0" smtClean="0">
                    <a:latin typeface="Karla" charset="0"/>
                    <a:ea typeface="Karla" charset="0"/>
                    <a:cs typeface="Karla" charset="0"/>
                  </a:rPr>
                  <a:t>Lets start with state </a:t>
                </a:r>
                <a:r>
                  <a:rPr lang="en-US" sz="1800" i="1" dirty="0" smtClean="0">
                    <a:latin typeface="Cambria Math" charset="0"/>
                    <a:ea typeface="Cambria Math" charset="0"/>
                    <a:cs typeface="Cambria Math" charset="0"/>
                  </a:rPr>
                  <a:t>S</a:t>
                </a:r>
                <a:r>
                  <a:rPr lang="en-US" sz="1800" i="1" baseline="-25000" dirty="0" smtClean="0">
                    <a:latin typeface="Cambria Math" charset="0"/>
                    <a:ea typeface="Cambria Math" charset="0"/>
                    <a:cs typeface="Cambria Math" charset="0"/>
                  </a:rPr>
                  <a:t>0</a:t>
                </a:r>
                <a:r>
                  <a:rPr lang="en-US" sz="1800" dirty="0" smtClean="0">
                    <a:latin typeface="Karla" charset="0"/>
                    <a:ea typeface="Karla" charset="0"/>
                    <a:cs typeface="Karla" charset="0"/>
                  </a:rPr>
                  <a:t>, and take the action </a:t>
                </a:r>
                <a:r>
                  <a:rPr lang="en-US" sz="1800" i="1" dirty="0" err="1" smtClean="0">
                    <a:latin typeface="Cambria Math" charset="0"/>
                    <a:ea typeface="Cambria Math" charset="0"/>
                    <a:cs typeface="Cambria Math" charset="0"/>
                  </a:rPr>
                  <a:t>a</a:t>
                </a:r>
                <a:r>
                  <a:rPr lang="en-US" sz="1800" i="1" baseline="-25000" dirty="0" err="1" smtClean="0">
                    <a:latin typeface="Cambria Math" charset="0"/>
                    <a:ea typeface="Cambria Math" charset="0"/>
                    <a:cs typeface="Cambria Math" charset="0"/>
                  </a:rPr>
                  <a:t>i</a:t>
                </a:r>
                <a:r>
                  <a:rPr lang="en-US" sz="1800" dirty="0" smtClean="0">
                    <a:latin typeface="Karla" charset="0"/>
                    <a:ea typeface="Karla" charset="0"/>
                    <a:cs typeface="Karla" charset="0"/>
                  </a:rPr>
                  <a:t>, then </a:t>
                </a:r>
                <a:r>
                  <a:rPr lang="en-US" sz="1800" dirty="0">
                    <a:latin typeface="Karla" charset="0"/>
                    <a:ea typeface="Karla" charset="0"/>
                    <a:cs typeface="Karla" charset="0"/>
                  </a:rPr>
                  <a:t>the value will be </a:t>
                </a:r>
                <a:endParaRPr lang="en-US" sz="1800" dirty="0" smtClean="0">
                  <a:latin typeface="Karla" charset="0"/>
                  <a:ea typeface="Karla" charset="0"/>
                  <a:cs typeface="Karla" charset="0"/>
                </a:endParaRPr>
              </a:p>
              <a:p>
                <a:endParaRPr lang="en-US" sz="1800" dirty="0" smtClean="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d>
                        <m:dPr>
                          <m:ctrlPr>
                            <a:rPr lang="en-US" sz="1800" b="0" i="1" smtClean="0">
                              <a:latin typeface="Cambria Math" charset="0"/>
                              <a:ea typeface="Karla" charset="0"/>
                              <a:cs typeface="Karla" charset="0"/>
                            </a:rPr>
                          </m:ctrlPr>
                        </m:dPr>
                        <m:e>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𝑎</m:t>
                              </m:r>
                            </m:e>
                            <m:sub>
                              <m:r>
                                <a:rPr lang="en-US" sz="1800" b="0" i="1" smtClean="0">
                                  <a:latin typeface="Cambria Math" charset="0"/>
                                  <a:ea typeface="Karla" charset="0"/>
                                  <a:cs typeface="Karla" charset="0"/>
                                </a:rPr>
                                <m:t>𝑖</m:t>
                              </m:r>
                            </m:sub>
                          </m:sSub>
                        </m:e>
                      </m:d>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b="0" i="1" smtClean="0">
                              <a:latin typeface="Cambria Math" charset="0"/>
                              <a:ea typeface="Karla" charset="0"/>
                              <a:cs typeface="Karla" charset="0"/>
                            </a:rPr>
                            <m:t>𝑖</m:t>
                          </m:r>
                        </m:sub>
                      </m:sSub>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𝛾</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𝑖</m:t>
                          </m:r>
                        </m:sub>
                      </m:sSub>
                    </m:oMath>
                  </m:oMathPara>
                </a14:m>
                <a:endParaRPr lang="en-US" sz="1800" b="0" dirty="0" smtClean="0">
                  <a:latin typeface="Karla" charset="0"/>
                  <a:ea typeface="Karla" charset="0"/>
                  <a:cs typeface="Karla" charset="0"/>
                </a:endParaRPr>
              </a:p>
              <a:p>
                <a:endParaRPr lang="en-US" sz="1800" dirty="0">
                  <a:latin typeface="Karla" charset="0"/>
                  <a:ea typeface="Karla" charset="0"/>
                  <a:cs typeface="Karla" charset="0"/>
                </a:endParaRPr>
              </a:p>
              <a:p>
                <a:r>
                  <a:rPr lang="en-US" sz="1800" dirty="0" smtClean="0">
                    <a:latin typeface="Karla" charset="0"/>
                    <a:ea typeface="Karla" charset="0"/>
                    <a:cs typeface="Karla" charset="0"/>
                  </a:rPr>
                  <a:t>So</a:t>
                </a:r>
                <a:r>
                  <a:rPr lang="en-US" sz="1800" dirty="0">
                    <a:latin typeface="Karla" charset="0"/>
                    <a:ea typeface="Karla" charset="0"/>
                    <a:cs typeface="Karla" charset="0"/>
                  </a:rPr>
                  <a:t>, to choose the best possible action, the agent needs to calculate </a:t>
                </a:r>
                <a:r>
                  <a:rPr lang="en-US" sz="1800" dirty="0" smtClean="0">
                    <a:latin typeface="Karla" charset="0"/>
                    <a:ea typeface="Karla" charset="0"/>
                    <a:cs typeface="Karla" charset="0"/>
                  </a:rPr>
                  <a:t>the the </a:t>
                </a:r>
                <a:r>
                  <a:rPr lang="en-US" sz="1800" dirty="0">
                    <a:latin typeface="Karla" charset="0"/>
                    <a:ea typeface="Karla" charset="0"/>
                    <a:cs typeface="Karla" charset="0"/>
                  </a:rPr>
                  <a:t>resulting values for every action and choose the maximum possible outcome</a:t>
                </a:r>
                <a:r>
                  <a:rPr lang="en-US" sz="1800" dirty="0" smtClean="0">
                    <a:latin typeface="Karla" charset="0"/>
                    <a:ea typeface="Karla" charset="0"/>
                    <a:cs typeface="Karla" charset="0"/>
                  </a:rPr>
                  <a:t>. (not totally greedy) </a:t>
                </a:r>
              </a:p>
              <a:p>
                <a:endParaRPr lang="en-US" sz="1800" i="1" dirty="0">
                  <a:latin typeface="Cambria Math" charset="0"/>
                </a:endParaRPr>
              </a:p>
              <a:p>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rPr>
                          </m:ctrlPr>
                        </m:sSubPr>
                        <m:e>
                          <m:r>
                            <a:rPr lang="en-US" sz="1800" b="0" i="1" smtClean="0">
                              <a:latin typeface="Cambria Math" charset="0"/>
                            </a:rPr>
                            <m:t>𝑉</m:t>
                          </m:r>
                        </m:e>
                        <m:sub>
                          <m:r>
                            <a:rPr lang="en-US" sz="1800" b="0" i="1" smtClean="0">
                              <a:latin typeface="Cambria Math" charset="0"/>
                            </a:rPr>
                            <m:t>0</m:t>
                          </m:r>
                        </m:sub>
                      </m:sSub>
                      <m:r>
                        <a:rPr lang="en-US" sz="1800" b="0" i="1" smtClean="0">
                          <a:latin typeface="Cambria Math" charset="0"/>
                        </a:rPr>
                        <m:t>=</m:t>
                      </m:r>
                      <m:func>
                        <m:funcPr>
                          <m:ctrlPr>
                            <a:rPr lang="en-US" sz="1800" b="0" i="1" smtClean="0">
                              <a:latin typeface="Cambria Math" charset="0"/>
                            </a:rPr>
                          </m:ctrlPr>
                        </m:funcPr>
                        <m:fName>
                          <m:limLow>
                            <m:limLowPr>
                              <m:ctrlPr>
                                <a:rPr lang="en-US" sz="1800" b="0" i="1" smtClean="0">
                                  <a:latin typeface="Cambria Math" charset="0"/>
                                </a:rPr>
                              </m:ctrlPr>
                            </m:limLowPr>
                            <m:e>
                              <m:r>
                                <m:rPr>
                                  <m:sty m:val="p"/>
                                </m:rPr>
                                <a:rPr lang="en-US" sz="1800" b="0" i="0" smtClean="0">
                                  <a:latin typeface="Cambria Math" charset="0"/>
                                </a:rPr>
                                <m:t>max</m:t>
                              </m:r>
                            </m:e>
                            <m:lim>
                              <m:r>
                                <a:rPr lang="en-US" sz="1800" b="0" i="1" smtClean="0">
                                  <a:latin typeface="Cambria Math" charset="0"/>
                                </a:rPr>
                                <m:t>𝑎</m:t>
                              </m:r>
                              <m:r>
                                <a:rPr lang="en-US" sz="1800" b="0" i="1" smtClean="0">
                                  <a:latin typeface="Cambria Math" charset="0"/>
                                </a:rPr>
                                <m:t>∈1…</m:t>
                              </m:r>
                              <m:r>
                                <a:rPr lang="en-US" sz="1800" b="0" i="1" smtClean="0">
                                  <a:latin typeface="Cambria Math" charset="0"/>
                                </a:rPr>
                                <m:t>𝑁</m:t>
                              </m:r>
                            </m:lim>
                          </m:limLow>
                        </m:fName>
                        <m:e>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𝑅</m:t>
                              </m:r>
                            </m:e>
                            <m:sub>
                              <m:r>
                                <a:rPr lang="en-US" sz="1800" b="0" i="1" smtClean="0">
                                  <a:latin typeface="Cambria Math" charset="0"/>
                                </a:rPr>
                                <m:t>𝑎</m:t>
                              </m:r>
                            </m:sub>
                          </m:sSub>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𝛾</m:t>
                              </m:r>
                              <m:r>
                                <a:rPr lang="en-US" sz="1800" b="0" i="1" smtClean="0">
                                  <a:latin typeface="Cambria Math" charset="0"/>
                                </a:rPr>
                                <m:t>𝑉</m:t>
                              </m:r>
                            </m:e>
                            <m:sub>
                              <m:r>
                                <a:rPr lang="en-US" sz="1800" b="0" i="1" smtClean="0">
                                  <a:latin typeface="Cambria Math" charset="0"/>
                                </a:rPr>
                                <m:t>𝑎</m:t>
                              </m:r>
                            </m:sub>
                          </m:sSub>
                          <m:r>
                            <a:rPr lang="en-US" sz="1800" b="0" i="1" smtClean="0">
                              <a:latin typeface="Cambria Math" charset="0"/>
                            </a:rPr>
                            <m:t>)</m:t>
                          </m:r>
                        </m:e>
                      </m:func>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4477405" y="873014"/>
                <a:ext cx="3920359" cy="3778727"/>
              </a:xfrm>
              <a:prstGeom prst="rect">
                <a:avLst/>
              </a:prstGeom>
              <a:blipFill rotWithShape="0">
                <a:blip r:embed="rId3"/>
                <a:stretch>
                  <a:fillRect l="-1242" t="-968" r="-2174"/>
                </a:stretch>
              </a:blipFill>
            </p:spPr>
            <p:txBody>
              <a:bodyPr/>
              <a:lstStyle/>
              <a:p>
                <a:r>
                  <a:rPr lang="en-US">
                    <a:noFill/>
                  </a:rPr>
                  <a:t> </a:t>
                </a:r>
              </a:p>
            </p:txBody>
          </p:sp>
        </mc:Fallback>
      </mc:AlternateContent>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Tree>
    <p:extLst>
      <p:ext uri="{BB962C8B-B14F-4D97-AF65-F5344CB8AC3E}">
        <p14:creationId xmlns:p14="http://schemas.microsoft.com/office/powerpoint/2010/main" val="1974991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Value </a:t>
            </a:r>
            <a:r>
              <a:rPr lang="en-US" dirty="0" smtClean="0"/>
              <a:t>of Action </a:t>
            </a:r>
            <a:r>
              <a:rPr lang="en" dirty="0" smtClean="0"/>
              <a:t>Q(</a:t>
            </a:r>
            <a:r>
              <a:rPr lang="en" dirty="0" err="1" smtClean="0"/>
              <a:t>s,a</a:t>
            </a:r>
            <a:r>
              <a:rPr lang="en"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The </a:t>
                </a:r>
                <a:r>
                  <a:rPr lang="en-US" sz="1800" dirty="0" smtClean="0">
                    <a:latin typeface="Karla" charset="0"/>
                    <a:ea typeface="Karla" charset="0"/>
                    <a:cs typeface="Karla" charset="0"/>
                    <a:sym typeface="Roboto"/>
                  </a:rPr>
                  <a:t>total reward </a:t>
                </a:r>
                <a:r>
                  <a:rPr lang="en" sz="1800" dirty="0" smtClean="0">
                    <a:latin typeface="Karla" charset="0"/>
                    <a:ea typeface="Karla" charset="0"/>
                    <a:cs typeface="Karla" charset="0"/>
                    <a:sym typeface="Roboto"/>
                  </a:rPr>
                  <a:t>of the one-step rewards for </a:t>
                </a:r>
                <a:r>
                  <a:rPr lang="en" sz="1800" dirty="0">
                    <a:latin typeface="Karla" charset="0"/>
                    <a:ea typeface="Karla" charset="0"/>
                    <a:cs typeface="Karla" charset="0"/>
                    <a:sym typeface="Roboto"/>
                  </a:rPr>
                  <a:t>taking </a:t>
                </a:r>
                <a:r>
                  <a:rPr lang="en" sz="1800" dirty="0" smtClean="0">
                    <a:latin typeface="Karla" charset="0"/>
                    <a:ea typeface="Karla" charset="0"/>
                    <a:cs typeface="Karla" charset="0"/>
                    <a:sym typeface="Roboto"/>
                  </a:rPr>
                  <a:t>action </a:t>
                </a:r>
                <a:r>
                  <a:rPr lang="en" sz="1800" i="1" dirty="0">
                    <a:latin typeface="Cambria Math" charset="0"/>
                    <a:ea typeface="Cambria Math" charset="0"/>
                    <a:cs typeface="Cambria Math" charset="0"/>
                    <a:sym typeface="Roboto"/>
                  </a:rPr>
                  <a:t>a</a:t>
                </a:r>
                <a:r>
                  <a:rPr lang="en" sz="1800" dirty="0">
                    <a:latin typeface="Karla" charset="0"/>
                    <a:ea typeface="Karla" charset="0"/>
                    <a:cs typeface="Karla" charset="0"/>
                    <a:sym typeface="Roboto"/>
                  </a:rPr>
                  <a:t> in </a:t>
                </a:r>
                <a:r>
                  <a:rPr lang="en" sz="1800" dirty="0" smtClean="0">
                    <a:latin typeface="Karla" charset="0"/>
                    <a:ea typeface="Karla" charset="0"/>
                    <a:cs typeface="Karla" charset="0"/>
                    <a:sym typeface="Roboto"/>
                  </a:rPr>
                  <a:t>state</a:t>
                </a:r>
                <a:r>
                  <a:rPr lang="en-US" sz="1800" dirty="0" smtClean="0">
                    <a:latin typeface="Karla" charset="0"/>
                    <a:ea typeface="Karla" charset="0"/>
                    <a:cs typeface="Karla" charset="0"/>
                    <a:sym typeface="Roboto"/>
                  </a:rPr>
                  <a:t> </a:t>
                </a:r>
                <a:r>
                  <a:rPr lang="en-US" sz="1800" i="1" dirty="0" smtClean="0">
                    <a:latin typeface="Cambria Math" charset="0"/>
                    <a:ea typeface="Cambria Math" charset="0"/>
                    <a:cs typeface="Cambria Math" charset="0"/>
                    <a:sym typeface="Roboto"/>
                  </a:rPr>
                  <a:t>s</a:t>
                </a:r>
                <a:r>
                  <a:rPr lang="en" sz="1800" dirty="0" smtClean="0">
                    <a:latin typeface="Karla" charset="0"/>
                    <a:ea typeface="Karla" charset="0"/>
                    <a:cs typeface="Karla" charset="0"/>
                    <a:sym typeface="Roboto"/>
                  </a:rPr>
                  <a:t> and</a:t>
                </a:r>
                <a:r>
                  <a:rPr lang="en-US" sz="1800" dirty="0" smtClean="0">
                    <a:latin typeface="Karla" charset="0"/>
                    <a:ea typeface="Karla" charset="0"/>
                    <a:cs typeface="Karla" charset="0"/>
                    <a:sym typeface="Roboto"/>
                  </a:rPr>
                  <a:t> can be defined via </a:t>
                </a:r>
                <a14:m>
                  <m:oMath xmlns:m="http://schemas.openxmlformats.org/officeDocument/2006/math">
                    <m:r>
                      <m:rPr>
                        <m:sty m:val="p"/>
                      </m:rPr>
                      <a:rPr lang="en-US" sz="1800" b="0" i="0" smtClean="0">
                        <a:latin typeface="Cambria Math" charset="0"/>
                        <a:ea typeface="Karla" charset="0"/>
                        <a:cs typeface="Karla" charset="0"/>
                        <a:sym typeface="Roboto"/>
                      </a:rPr>
                      <m:t>V</m:t>
                    </m:r>
                    <m:d>
                      <m:dPr>
                        <m:ctrlPr>
                          <a:rPr lang="en-US" sz="1800" i="1">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oMath>
                </a14:m>
                <a:r>
                  <a:rPr lang="en" sz="1800" dirty="0" smtClean="0">
                    <a:latin typeface="Karla" charset="0"/>
                    <a:ea typeface="Karla" charset="0"/>
                    <a:cs typeface="Karla" charset="0"/>
                    <a:sym typeface="Roboto"/>
                  </a:rPr>
                  <a:t>.</a:t>
                </a:r>
                <a:r>
                  <a:rPr lang="en-US" sz="1800" dirty="0">
                    <a:latin typeface="Karla" charset="0"/>
                    <a:ea typeface="Karla" charset="0"/>
                    <a:cs typeface="Karla" charset="0"/>
                    <a:sym typeface="Roboto"/>
                  </a:rPr>
                  <a:t> </a:t>
                </a:r>
                <a:r>
                  <a:rPr lang="en" sz="1800" dirty="0" smtClean="0">
                    <a:latin typeface="Karla" charset="0"/>
                    <a:ea typeface="Karla" charset="0"/>
                    <a:cs typeface="Karla" charset="0"/>
                    <a:sym typeface="Roboto"/>
                  </a:rPr>
                  <a:t> </a:t>
                </a:r>
                <a:endParaRPr lang="en-US" sz="1800" dirty="0" smtClean="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Provides a convenient form for policy-optimization</a:t>
                </a:r>
                <a:r>
                  <a:rPr lang="en-US" sz="1800" dirty="0" smtClean="0">
                    <a:latin typeface="Karla" charset="0"/>
                    <a:ea typeface="Karla" charset="0"/>
                    <a:cs typeface="Karla" charset="0"/>
                    <a:sym typeface="Roboto"/>
                  </a:rPr>
                  <a:t> and learning policies Q-learning.</a:t>
                </a:r>
                <a:endParaRPr lang="en" sz="1800" dirty="0" smtClean="0">
                  <a:latin typeface="Karla" charset="0"/>
                  <a:ea typeface="Karla" charset="0"/>
                  <a:cs typeface="Karla" charset="0"/>
                  <a:sym typeface="Roboto"/>
                </a:endParaRPr>
              </a:p>
              <a:p>
                <a:pPr marL="457200" lvl="0" algn="ctr">
                  <a:lnSpc>
                    <a:spcPct val="200000"/>
                  </a:lnSpc>
                  <a:spcBef>
                    <a:spcPts val="0"/>
                  </a:spcBef>
                </a:pPr>
                <a14:m>
                  <m:oMathPara xmlns:m="http://schemas.openxmlformats.org/officeDocument/2006/math">
                    <m:oMathParaPr>
                      <m:jc m:val="centerGroup"/>
                    </m:oMathParaPr>
                    <m:oMath xmlns:m="http://schemas.openxmlformats.org/officeDocument/2006/math">
                      <m:r>
                        <a:rPr lang="en-US" sz="1800" b="0" i="1" smtClean="0">
                          <a:latin typeface="Cambria Math" charset="0"/>
                          <a:ea typeface="Karla" charset="0"/>
                          <a:cs typeface="Karla" charset="0"/>
                          <a:sym typeface="Roboto"/>
                        </a:rPr>
                        <m:t>𝑄</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i="1">
                          <a:latin typeface="Cambria Math" charset="0"/>
                          <a:ea typeface="Karla" charset="0"/>
                          <a:cs typeface="Karla" charset="0"/>
                          <a:sym typeface="Roboto"/>
                        </a:rPr>
                        <m:t>𝛾</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𝔼</m:t>
                          </m:r>
                        </m:e>
                        <m:sub>
                          <m:r>
                            <a:rPr lang="en-US" sz="1800" i="1">
                              <a:latin typeface="Cambria Math" charset="0"/>
                              <a:ea typeface="Karla" charset="0"/>
                              <a:cs typeface="Karla" charset="0"/>
                              <a:sym typeface="Roboto"/>
                            </a:rPr>
                            <m:t>𝑇</m:t>
                          </m:r>
                        </m:sub>
                      </m:sSub>
                      <m:d>
                        <m:dPr>
                          <m:begChr m:val="["/>
                          <m:endChr m:val="]"/>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𝜋</m:t>
                              </m:r>
                            </m:sub>
                          </m:sSub>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r>
                                    <a:rPr lang="en-US" sz="1800" b="0" i="1" smtClean="0">
                                      <a:latin typeface="Cambria Math" charset="0"/>
                                      <a:ea typeface="Karla" charset="0"/>
                                      <a:cs typeface="Karla" charset="0"/>
                                      <a:sym typeface="Roboto"/>
                                    </a:rPr>
                                    <m:t>+1</m:t>
                                  </m:r>
                                </m:sub>
                              </m:sSub>
                            </m:e>
                          </m:d>
                        </m:e>
                      </m:d>
                    </m:oMath>
                  </m:oMathPara>
                </a14:m>
                <a:endParaRPr lang="en-US" sz="1800" dirty="0" smtClean="0">
                  <a:latin typeface="Karla" charset="0"/>
                  <a:ea typeface="Karla" charset="0"/>
                  <a:cs typeface="Karla" charset="0"/>
                  <a:sym typeface="Roboto"/>
                </a:endParaRPr>
              </a:p>
              <a:p>
                <a:pPr marL="457200">
                  <a:lnSpc>
                    <a:spcPct val="200000"/>
                  </a:lnSpc>
                  <a:spcBef>
                    <a:spcPts val="0"/>
                  </a:spcBef>
                </a:pPr>
                <a:r>
                  <a:rPr lang="en-US" sz="1800" dirty="0" smtClean="0">
                    <a:latin typeface="Karla" charset="0"/>
                    <a:ea typeface="Karla" charset="0"/>
                    <a:cs typeface="Karla" charset="0"/>
                    <a:sym typeface="Roboto"/>
                  </a:rPr>
                  <a:t>Notes: </a:t>
                </a:r>
              </a:p>
              <a:p>
                <a:pPr marL="1014390" lvl="1" indent="-447675">
                  <a:spcBef>
                    <a:spcPts val="1200"/>
                  </a:spcBef>
                  <a:buFont typeface="+mj-lt"/>
                  <a:buAutoNum type="alphaUcPeriod"/>
                </a:pPr>
                <a:r>
                  <a:rPr lang="en-US" dirty="0" smtClean="0">
                    <a:latin typeface="Karla" charset="0"/>
                    <a:ea typeface="Karla" charset="0"/>
                    <a:cs typeface="Karla" charset="0"/>
                    <a:sym typeface="Roboto"/>
                  </a:rPr>
                  <a:t>The first action is taken not from the optimal policy. </a:t>
                </a:r>
              </a:p>
              <a:p>
                <a:pPr marL="1014390" lvl="1" indent="-447675">
                  <a:spcBef>
                    <a:spcPts val="1200"/>
                  </a:spcBef>
                  <a:buFont typeface="+mj-lt"/>
                  <a:buAutoNum type="alphaUcPeriod"/>
                </a:pPr>
                <a:r>
                  <a:rPr lang="en-US" dirty="0" smtClean="0">
                    <a:latin typeface="Karla" charset="0"/>
                    <a:ea typeface="Karla" charset="0"/>
                    <a:cs typeface="Karla" charset="0"/>
                    <a:sym typeface="Roboto"/>
                  </a:rPr>
                  <a:t>The expectation </a:t>
                </a:r>
                <a14:m>
                  <m:oMath xmlns:m="http://schemas.openxmlformats.org/officeDocument/2006/math">
                    <m:sSub>
                      <m:sSubPr>
                        <m:ctrlPr>
                          <a:rPr lang="en-US" i="1">
                            <a:latin typeface="Cambria Math" charset="0"/>
                            <a:ea typeface="Karla" charset="0"/>
                            <a:cs typeface="Karla" charset="0"/>
                            <a:sym typeface="Roboto"/>
                          </a:rPr>
                        </m:ctrlPr>
                      </m:sSubPr>
                      <m:e>
                        <m:r>
                          <a:rPr lang="en-US" i="1">
                            <a:latin typeface="Cambria Math" charset="0"/>
                            <a:ea typeface="Karla" charset="0"/>
                            <a:cs typeface="Karla" charset="0"/>
                            <a:sym typeface="Roboto"/>
                          </a:rPr>
                          <m:t>𝔼</m:t>
                        </m:r>
                      </m:e>
                      <m:sub>
                        <m:r>
                          <a:rPr lang="en-US" i="1">
                            <a:latin typeface="Cambria Math" charset="0"/>
                            <a:ea typeface="Karla" charset="0"/>
                            <a:cs typeface="Karla" charset="0"/>
                            <a:sym typeface="Roboto"/>
                          </a:rPr>
                          <m:t>𝑇</m:t>
                        </m:r>
                      </m:sub>
                    </m:sSub>
                  </m:oMath>
                </a14:m>
                <a:r>
                  <a:rPr lang="en-US" dirty="0" smtClean="0">
                    <a:latin typeface="Karla" charset="0"/>
                    <a:ea typeface="Karla" charset="0"/>
                    <a:cs typeface="Karla" charset="0"/>
                    <a:sym typeface="Roboto"/>
                  </a:rPr>
                  <a:t> is because given action this is stochastic.  </a:t>
                </a:r>
              </a:p>
              <a:p>
                <a:pPr marL="457200" lvl="0" algn="ctr">
                  <a:lnSpc>
                    <a:spcPct val="200000"/>
                  </a:lnSpc>
                  <a:spcBef>
                    <a:spcPts val="0"/>
                  </a:spcBef>
                </a:pPr>
                <a:endParaRPr lang="en-US" sz="1800" dirty="0">
                  <a:latin typeface="Karla" charset="0"/>
                  <a:ea typeface="Karla" charset="0"/>
                  <a:cs typeface="Karla" charset="0"/>
                  <a:sym typeface="Roboto"/>
                </a:endParaRPr>
              </a:p>
              <a:p>
                <a:pPr marL="457200" lvl="0" algn="ctr">
                  <a:lnSpc>
                    <a:spcPct val="200000"/>
                  </a:lnSpc>
                  <a:spcBef>
                    <a:spcPts val="0"/>
                  </a:spcBef>
                </a:pPr>
                <a:endParaRPr lang="en-US" sz="1800" dirty="0" smtClean="0">
                  <a:latin typeface="Karla" charset="0"/>
                  <a:ea typeface="Karla" charset="0"/>
                  <a:cs typeface="Karla" charset="0"/>
                  <a:sym typeface="Roboto"/>
                </a:endParaRPr>
              </a:p>
              <a:p>
                <a:pPr marL="457200" lvl="0" algn="ctr">
                  <a:lnSpc>
                    <a:spcPct val="200000"/>
                  </a:lnSpc>
                  <a:spcBef>
                    <a:spcPts val="0"/>
                  </a:spcBef>
                </a:pPr>
                <a:r>
                  <a:rPr lang="en-US" sz="1800" b="1" dirty="0" smtClean="0">
                    <a:latin typeface="Karla" charset="0"/>
                    <a:ea typeface="Karla" charset="0"/>
                    <a:cs typeface="Karla" charset="0"/>
                    <a:sym typeface="Roboto"/>
                  </a:rPr>
                  <a:t>	</a:t>
                </a:r>
                <a:endParaRPr lang="en" sz="1800" b="1" dirty="0">
                  <a:latin typeface="Karla" charset="0"/>
                  <a:ea typeface="Karla" charset="0"/>
                  <a:cs typeface="Karla" charset="0"/>
                  <a:sym typeface="Roboto"/>
                </a:endParaRPr>
              </a:p>
              <a:p>
                <a:pPr marL="457200" lvl="0" algn="ctr">
                  <a:lnSpc>
                    <a:spcPct val="200000"/>
                  </a:lnSpc>
                  <a:spcBef>
                    <a:spcPts val="0"/>
                  </a:spcBef>
                </a:pPr>
                <a:endParaRPr lang="en" sz="1800" b="1" dirty="0">
                  <a:latin typeface="Karla" charset="0"/>
                  <a:ea typeface="Karla" charset="0"/>
                  <a:cs typeface="Karla" charset="0"/>
                  <a:sym typeface="Roboto"/>
                </a:endParaRPr>
              </a:p>
              <a:p>
                <a:pPr marL="457200" lvl="0">
                  <a:lnSpc>
                    <a:spcPct val="200000"/>
                  </a:lnSpc>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r="-315" b="-125000"/>
                </a:stretch>
              </a:blipFill>
            </p:spPr>
            <p:txBody>
              <a:bodyPr/>
              <a:lstStyle/>
              <a:p>
                <a:r>
                  <a:rPr lang="en-US">
                    <a:noFill/>
                  </a:rPr>
                  <a:t> </a:t>
                </a:r>
              </a:p>
            </p:txBody>
          </p:sp>
        </mc:Fallback>
      </mc:AlternateContent>
    </p:spTree>
    <p:extLst>
      <p:ext uri="{BB962C8B-B14F-4D97-AF65-F5344CB8AC3E}">
        <p14:creationId xmlns:p14="http://schemas.microsoft.com/office/powerpoint/2010/main" val="21335736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Dynamic Programming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0" y="883319"/>
                <a:ext cx="8413431" cy="1583357"/>
              </a:xfrm>
            </p:spPr>
            <p:txBody>
              <a:bodyPr/>
              <a:lstStyle/>
              <a:p>
                <a:pPr marL="457200" lvl="0" indent="-342900">
                  <a:spcBef>
                    <a:spcPts val="0"/>
                  </a:spcBef>
                  <a:buSzPts val="1800"/>
                  <a:buFont typeface="Roboto"/>
                  <a:buChar char="●"/>
                </a:pPr>
                <a:r>
                  <a:rPr lang="en" sz="1800" dirty="0" smtClean="0">
                    <a:latin typeface="Karla" charset="0"/>
                    <a:ea typeface="Karla" charset="0"/>
                    <a:cs typeface="Karla" charset="0"/>
                    <a:sym typeface="Roboto"/>
                  </a:rPr>
                  <a:t>Remember that value functions are recursive.</a:t>
                </a:r>
              </a:p>
              <a:p>
                <a:pPr marL="4572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Dynamic Programming - Breaking down a big problem into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 </a:t>
                </a:r>
                <a:r>
                  <a:rPr lang="en" sz="1800" dirty="0">
                    <a:latin typeface="Karla" charset="0"/>
                    <a:ea typeface="Karla" charset="0"/>
                    <a:cs typeface="Karla" charset="0"/>
                    <a:sym typeface="Roboto"/>
                  </a:rPr>
                  <a:t>and solving the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a:t>
                </a:r>
                <a:r>
                  <a:rPr lang="en" sz="1800" dirty="0">
                    <a:latin typeface="Karla" charset="0"/>
                    <a:ea typeface="Karla" charset="0"/>
                    <a:cs typeface="Karla" charset="0"/>
                    <a:sym typeface="Roboto"/>
                  </a:rPr>
                  <a:t>, store its values and backtrack towards bigger problems.</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WORKING BACKWARDS :</a:t>
                </a:r>
              </a:p>
              <a:p>
                <a:pPr lvl="0">
                  <a:spcBef>
                    <a:spcPts val="0"/>
                  </a:spcBef>
                </a:pPr>
                <a:endParaRPr lang="en-US" sz="1800" dirty="0" smtClean="0">
                  <a:latin typeface="Karla" charset="0"/>
                  <a:ea typeface="Karla" charset="0"/>
                  <a:cs typeface="Karla" charset="0"/>
                  <a:sym typeface="Roboto"/>
                </a:endParaRPr>
              </a:p>
              <a:p>
                <a:pPr lvl="0">
                  <a:spcBef>
                    <a:spcPts val="0"/>
                  </a:spcBef>
                </a:pPr>
                <a14:m>
                  <m:oMathPara xmlns:m="http://schemas.openxmlformats.org/officeDocument/2006/math">
                    <m:oMathParaPr>
                      <m:jc m:val="centerGroup"/>
                    </m:oMathParaPr>
                    <m:oMath xmlns:m="http://schemas.openxmlformats.org/officeDocument/2006/math">
                      <m:r>
                        <a:rPr lang="en-US" sz="1800" b="0" i="1" smtClean="0">
                          <a:latin typeface="Cambria Math" charset="0"/>
                          <a:ea typeface="Karla" charset="0"/>
                          <a:cs typeface="Karla" charset="0"/>
                          <a:sym typeface="Roboto"/>
                        </a:rPr>
                        <m:t>𝑉</m:t>
                      </m:r>
                      <m:d>
                        <m:dPr>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r>
                            <a:rPr lang="en-US" sz="1800" b="0" i="1" smtClean="0">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e>
                      </m:d>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sub>
                          </m:sSub>
                        </m:e>
                      </m:d>
                    </m:oMath>
                  </m:oMathPara>
                </a14:m>
                <a:endParaRPr lang="en-US" sz="1800" dirty="0" smtClean="0">
                  <a:latin typeface="Karla" charset="0"/>
                  <a:ea typeface="Karla" charset="0"/>
                  <a:cs typeface="Karla" charset="0"/>
                  <a:sym typeface="Roboto"/>
                </a:endParaRPr>
              </a:p>
              <a:p>
                <a:pPr lvl="0" algn="ctr">
                  <a:spcBef>
                    <a:spcPts val="0"/>
                  </a:spcBef>
                </a:pPr>
                <a:r>
                  <a:rPr lang="en-US" sz="1800" dirty="0" smtClean="0">
                    <a:latin typeface="Karla" charset="0"/>
                    <a:ea typeface="Karla" charset="0"/>
                    <a:cs typeface="Karla" charset="0"/>
                    <a:sym typeface="Roboto"/>
                  </a:rPr>
                  <a:t>   </a:t>
                </a:r>
                <a14:m>
                  <m:oMath xmlns:m="http://schemas.openxmlformats.org/officeDocument/2006/math">
                    <m:r>
                      <a:rPr lang="en-US" sz="1800" i="1">
                        <a:latin typeface="Cambria Math" charset="0"/>
                        <a:ea typeface="Karla" charset="0"/>
                        <a:cs typeface="Karla" charset="0"/>
                        <a:sym typeface="Roboto"/>
                      </a:rPr>
                      <m:t>𝑉</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e>
                    </m:d>
                    <m:r>
                      <a:rPr lang="en-US" sz="1800" b="0" i="1" smtClean="0">
                        <a:latin typeface="Cambria Math" charset="0"/>
                        <a:ea typeface="Karla" charset="0"/>
                        <a:cs typeface="Karla" charset="0"/>
                        <a:sym typeface="Roboto"/>
                      </a:rPr>
                      <m:t>=</m:t>
                    </m:r>
                    <m:r>
                      <a:rPr lang="en-US" sz="1800" i="1">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 </a:t>
                </a:r>
                <a14:m>
                  <m:oMath xmlns:m="http://schemas.openxmlformats.org/officeDocument/2006/math">
                    <m:r>
                      <a:rPr lang="en-US" sz="1800" i="1">
                        <a:latin typeface="Cambria Math" charset="0"/>
                        <a:ea typeface="Karla" charset="0"/>
                        <a:cs typeface="Karla" charset="0"/>
                        <a:sym typeface="Roboto"/>
                      </a:rPr>
                      <m:t>𝑉</m:t>
                    </m:r>
                    <m:d>
                      <m:dPr>
                        <m:ctrlPr>
                          <a:rPr lang="en-US" sz="1800" i="1" smtClean="0">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a:t>
                </a:r>
              </a:p>
              <a:p>
                <a:pPr lvl="0" algn="ctr">
                  <a:spcBef>
                    <a:spcPts val="0"/>
                  </a:spcBef>
                </a:pPr>
                <a14:m>
                  <m:oMathPara xmlns:m="http://schemas.openxmlformats.org/officeDocument/2006/math">
                    <m:oMathParaPr>
                      <m:jc m:val="centerGroup"/>
                    </m:oMathParaPr>
                    <m:oMath xmlns:m="http://schemas.openxmlformats.org/officeDocument/2006/math">
                      <m:r>
                        <a:rPr lang="en-US" sz="1800" i="1" smtClean="0">
                          <a:latin typeface="Cambria Math" charset="0"/>
                          <a:ea typeface="Cambria Math" charset="0"/>
                          <a:cs typeface="Cambria Math" charset="0"/>
                          <a:sym typeface="Roboto"/>
                        </a:rPr>
                        <m:t>⋮</m:t>
                      </m:r>
                    </m:oMath>
                  </m:oMathPara>
                </a14:m>
                <a:endParaRPr lang="en-US"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lgn="ctr">
                  <a:spcBef>
                    <a:spcPts val="0"/>
                  </a:spcBef>
                </a:pPr>
                <a:r>
                  <a:rPr lang="en" sz="1800" dirty="0" smtClean="0">
                    <a:latin typeface="Karla" charset="0"/>
                    <a:ea typeface="Karla" charset="0"/>
                    <a:cs typeface="Karla" charset="0"/>
                    <a:sym typeface="Roboto"/>
                  </a:rPr>
                  <a:t>(</a:t>
                </a:r>
                <a:r>
                  <a:rPr lang="en" sz="1800" i="1" dirty="0">
                    <a:latin typeface="Cambria Math" charset="0"/>
                    <a:ea typeface="Cambria Math" charset="0"/>
                    <a:cs typeface="Cambria Math" charset="0"/>
                    <a:sym typeface="Roboto"/>
                  </a:rPr>
                  <a:t>T</a:t>
                </a:r>
                <a:r>
                  <a:rPr lang="en" sz="1800" dirty="0">
                    <a:latin typeface="Karla" charset="0"/>
                    <a:ea typeface="Karla" charset="0"/>
                    <a:cs typeface="Karla" charset="0"/>
                    <a:sym typeface="Roboto"/>
                  </a:rPr>
                  <a:t> is terminal state)</a:t>
                </a: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0" y="883319"/>
                <a:ext cx="8413431" cy="1583357"/>
              </a:xfrm>
              <a:blipFill rotWithShape="0">
                <a:blip r:embed="rId2"/>
                <a:stretch>
                  <a:fillRect l="-652" t="-2308" b="-137308"/>
                </a:stretch>
              </a:blipFill>
            </p:spPr>
            <p:txBody>
              <a:bodyPr/>
              <a:lstStyle/>
              <a:p>
                <a:r>
                  <a:rPr lang="en-US">
                    <a:noFill/>
                  </a:rPr>
                  <a:t> </a:t>
                </a:r>
              </a:p>
            </p:txBody>
          </p:sp>
        </mc:Fallback>
      </mc:AlternateContent>
    </p:spTree>
    <p:extLst>
      <p:ext uri="{BB962C8B-B14F-4D97-AF65-F5344CB8AC3E}">
        <p14:creationId xmlns:p14="http://schemas.microsoft.com/office/powerpoint/2010/main" val="757062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and Model Free Methods</a:t>
            </a:r>
            <a:endParaRPr lang="en-US" dirty="0"/>
          </a:p>
        </p:txBody>
      </p:sp>
      <p:sp>
        <p:nvSpPr>
          <p:cNvPr id="3" name="Content Placeholder 2"/>
          <p:cNvSpPr>
            <a:spLocks noGrp="1"/>
          </p:cNvSpPr>
          <p:nvPr>
            <p:ph idx="1"/>
          </p:nvPr>
        </p:nvSpPr>
        <p:spPr/>
        <p:txBody>
          <a:bodyPr/>
          <a:lstStyle/>
          <a:p>
            <a:r>
              <a:rPr lang="en-US" b="1" dirty="0" smtClean="0"/>
              <a:t>Model Based: </a:t>
            </a:r>
          </a:p>
          <a:p>
            <a:r>
              <a:rPr lang="en-US" dirty="0" smtClean="0"/>
              <a:t>	Knowing the transition matrix. </a:t>
            </a:r>
          </a:p>
          <a:p>
            <a:endParaRPr lang="en-US" dirty="0"/>
          </a:p>
          <a:p>
            <a:r>
              <a:rPr lang="en-US" b="1" dirty="0" smtClean="0"/>
              <a:t>Model Free: </a:t>
            </a:r>
          </a:p>
          <a:p>
            <a:r>
              <a:rPr lang="en-US" dirty="0"/>
              <a:t>	</a:t>
            </a:r>
            <a:r>
              <a:rPr lang="en-US" dirty="0" smtClean="0"/>
              <a:t>Not knowing the transition matrix.</a:t>
            </a:r>
            <a:endParaRPr lang="en-US" dirty="0"/>
          </a:p>
        </p:txBody>
      </p:sp>
    </p:spTree>
    <p:extLst>
      <p:ext uri="{BB962C8B-B14F-4D97-AF65-F5344CB8AC3E}">
        <p14:creationId xmlns:p14="http://schemas.microsoft.com/office/powerpoint/2010/main" val="161366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Based</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 sz="2400" dirty="0"/>
              <a:t>Value </a:t>
            </a:r>
            <a:r>
              <a:rPr lang="en" sz="2400" dirty="0" smtClean="0"/>
              <a:t>Iteration</a:t>
            </a:r>
            <a:r>
              <a:rPr lang="en-US" sz="2400" dirty="0" smtClean="0"/>
              <a:t>, Policy Iteration</a:t>
            </a:r>
            <a:endParaRPr sz="2400" dirty="0"/>
          </a:p>
        </p:txBody>
      </p:sp>
    </p:spTree>
    <p:extLst>
      <p:ext uri="{BB962C8B-B14F-4D97-AF65-F5344CB8AC3E}">
        <p14:creationId xmlns:p14="http://schemas.microsoft.com/office/powerpoint/2010/main" val="2135802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62700" y="349842"/>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Value Iteration</a:t>
            </a:r>
            <a:endParaRPr dirty="0"/>
          </a:p>
        </p:txBody>
      </p:sp>
      <mc:AlternateContent xmlns:mc="http://schemas.openxmlformats.org/markup-compatibility/2006">
        <mc:Choice xmlns:a14="http://schemas.microsoft.com/office/drawing/2010/main" Requires="a14">
          <p:sp>
            <p:nvSpPr>
              <p:cNvPr id="175" name="Google Shape;175;p29"/>
              <p:cNvSpPr txBox="1"/>
              <p:nvPr/>
            </p:nvSpPr>
            <p:spPr>
              <a:xfrm>
                <a:off x="295500" y="1308490"/>
                <a:ext cx="8356500" cy="2726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AutoNum type="arabicPeriod"/>
                </a:pPr>
                <a:r>
                  <a:rPr lang="en" sz="1800" dirty="0" smtClean="0">
                    <a:solidFill>
                      <a:schemeClr val="tx1">
                        <a:lumMod val="75000"/>
                        <a:lumOff val="25000"/>
                      </a:schemeClr>
                    </a:solidFill>
                    <a:latin typeface="Karla" charset="0"/>
                    <a:ea typeface="Karla" charset="0"/>
                    <a:cs typeface="Karla" charset="0"/>
                    <a:sym typeface="Roboto"/>
                  </a:rPr>
                  <a:t>Start with some arbitrary value assignments </a:t>
                </a:r>
                <a14:m>
                  <m:oMath xmlns:m="http://schemas.openxmlformats.org/officeDocument/2006/math">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𝑉</m:t>
                        </m:r>
                      </m:e>
                      <m:sup>
                        <m:r>
                          <a:rPr lang="en" sz="1800" b="0" i="1" smtClean="0">
                            <a:solidFill>
                              <a:schemeClr val="tx1">
                                <a:lumMod val="75000"/>
                                <a:lumOff val="25000"/>
                              </a:schemeClr>
                            </a:solidFill>
                            <a:latin typeface="Cambria Math" charset="0"/>
                            <a:ea typeface="Karla" charset="0"/>
                            <a:cs typeface="Karla" charset="0"/>
                            <a:sym typeface="Roboto"/>
                          </a:rPr>
                          <m:t>(0)</m:t>
                        </m:r>
                      </m:sup>
                    </m:sSup>
                  </m:oMath>
                </a14:m>
                <a:r>
                  <a:rPr lang="en" sz="1800" dirty="0" smtClean="0">
                    <a:solidFill>
                      <a:schemeClr val="tx1">
                        <a:lumMod val="75000"/>
                        <a:lumOff val="25000"/>
                      </a:schemeClr>
                    </a:solidFill>
                    <a:latin typeface="Karla" charset="0"/>
                    <a:ea typeface="Karla" charset="0"/>
                    <a:cs typeface="Karla" charset="0"/>
                    <a:sym typeface="Roboto"/>
                  </a:rPr>
                  <a:t>(S)</a:t>
                </a:r>
                <a:endParaRPr lang="en" sz="1800" dirty="0">
                  <a:solidFill>
                    <a:schemeClr val="tx1">
                      <a:lumMod val="75000"/>
                      <a:lumOff val="25000"/>
                    </a:schemeClr>
                  </a:solidFill>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Update Policy and repeat until </a:t>
                </a:r>
                <a14:m>
                  <m:oMath xmlns:m="http://schemas.openxmlformats.org/officeDocument/2006/math">
                    <m:d>
                      <m:dPr>
                        <m:begChr m:val="|"/>
                        <m:endChr m:val="|"/>
                        <m:ctrlPr>
                          <a:rPr lang="en" sz="1800" b="0" i="1" smtClean="0">
                            <a:solidFill>
                              <a:schemeClr val="tx1">
                                <a:lumMod val="75000"/>
                                <a:lumOff val="25000"/>
                              </a:schemeClr>
                            </a:solidFill>
                            <a:latin typeface="Cambria Math" charset="0"/>
                            <a:ea typeface="Karla" charset="0"/>
                            <a:cs typeface="Karla" charset="0"/>
                            <a:sym typeface="Roboto"/>
                          </a:rPr>
                        </m:ctrlPr>
                      </m:dPr>
                      <m:e>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𝑉</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+1)</m:t>
                            </m:r>
                          </m:sup>
                        </m:sSup>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e>
                        </m:d>
                        <m:r>
                          <a:rPr lang="en" sz="1800" b="0" i="1" smtClean="0">
                            <a:solidFill>
                              <a:schemeClr val="tx1">
                                <a:lumMod val="75000"/>
                                <a:lumOff val="25000"/>
                              </a:schemeClr>
                            </a:solidFill>
                            <a:latin typeface="Cambria Math" charset="0"/>
                            <a:ea typeface="Karla" charset="0"/>
                            <a:cs typeface="Karla" charset="0"/>
                            <a:sym typeface="Roboto"/>
                          </a:rPr>
                          <m:t>−</m:t>
                        </m:r>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𝑉</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m:t>
                            </m:r>
                          </m:sup>
                        </m:sSup>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e>
                        </m:d>
                      </m:e>
                    </m:d>
                    <m:r>
                      <a:rPr lang="en" sz="1800" b="0" i="1" smtClean="0">
                        <a:solidFill>
                          <a:schemeClr val="tx1">
                            <a:lumMod val="75000"/>
                            <a:lumOff val="25000"/>
                          </a:schemeClr>
                        </a:solidFill>
                        <a:latin typeface="Cambria Math" charset="0"/>
                        <a:ea typeface="Karla" charset="0"/>
                        <a:cs typeface="Karla" charset="0"/>
                        <a:sym typeface="Roboto"/>
                      </a:rPr>
                      <m:t>&lt;</m:t>
                    </m:r>
                    <m:r>
                      <a:rPr lang="en" sz="1800" b="0" i="1" smtClean="0">
                        <a:solidFill>
                          <a:schemeClr val="tx1">
                            <a:lumMod val="75000"/>
                            <a:lumOff val="25000"/>
                          </a:schemeClr>
                        </a:solidFill>
                        <a:latin typeface="Cambria Math" charset="0"/>
                        <a:ea typeface="Karla" charset="0"/>
                        <a:cs typeface="Karla" charset="0"/>
                        <a:sym typeface="Roboto"/>
                      </a:rPr>
                      <m:t>𝜖</m:t>
                    </m:r>
                  </m:oMath>
                </a14:m>
                <a:endParaRPr lang="en" sz="1800" b="0" dirty="0" smtClean="0">
                  <a:solidFill>
                    <a:schemeClr val="tx1">
                      <a:lumMod val="75000"/>
                      <a:lumOff val="25000"/>
                    </a:schemeClr>
                  </a:solidFill>
                  <a:latin typeface="Karla" charset="0"/>
                  <a:ea typeface="Karla" charset="0"/>
                  <a:cs typeface="Karla" charset="0"/>
                  <a:sym typeface="Roboto"/>
                </a:endParaRPr>
              </a:p>
              <a:p>
                <a:pPr marL="114300" lvl="0" algn="ctr" rtl="0">
                  <a:lnSpc>
                    <a:spcPct val="150000"/>
                  </a:lnSpc>
                  <a:spcBef>
                    <a:spcPts val="0"/>
                  </a:spcBef>
                  <a:spcAft>
                    <a:spcPts val="0"/>
                  </a:spcAft>
                  <a:buSzPts val="1800"/>
                </a:pPr>
                <a14:m>
                  <m:oMathPara xmlns:m="http://schemas.openxmlformats.org/officeDocument/2006/math">
                    <m:oMathParaPr>
                      <m:jc m:val="centerGroup"/>
                    </m:oMathParaPr>
                    <m:oMath xmlns:m="http://schemas.openxmlformats.org/officeDocument/2006/math">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𝑄</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m:t>
                          </m:r>
                        </m:sup>
                      </m:sSup>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𝑎</m:t>
                          </m:r>
                        </m:e>
                      </m:d>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𝑅</m:t>
                      </m:r>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𝑎</m:t>
                          </m:r>
                        </m:e>
                      </m:d>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𝛾</m:t>
                      </m:r>
                      <m:sSub>
                        <m:sSubPr>
                          <m:ctrlPr>
                            <a:rPr lang="en" sz="1800" b="0" i="1" smtClean="0">
                              <a:solidFill>
                                <a:schemeClr val="tx1">
                                  <a:lumMod val="75000"/>
                                  <a:lumOff val="25000"/>
                                </a:schemeClr>
                              </a:solidFill>
                              <a:latin typeface="Cambria Math" charset="0"/>
                              <a:ea typeface="Karla" charset="0"/>
                              <a:cs typeface="Karla" charset="0"/>
                              <a:sym typeface="Roboto"/>
                            </a:rPr>
                          </m:ctrlPr>
                        </m:sSubPr>
                        <m:e>
                          <m:r>
                            <a:rPr lang="en" sz="1800" b="0" i="1" smtClean="0">
                              <a:solidFill>
                                <a:schemeClr val="tx1">
                                  <a:lumMod val="75000"/>
                                  <a:lumOff val="25000"/>
                                </a:schemeClr>
                              </a:solidFill>
                              <a:latin typeface="Cambria Math" charset="0"/>
                              <a:ea typeface="Karla" charset="0"/>
                              <a:cs typeface="Karla" charset="0"/>
                              <a:sym typeface="Roboto"/>
                            </a:rPr>
                            <m:t>𝔼</m:t>
                          </m:r>
                        </m:e>
                        <m:sub>
                          <m:r>
                            <a:rPr lang="en" sz="1800" b="0" i="1" smtClean="0">
                              <a:solidFill>
                                <a:schemeClr val="tx1">
                                  <a:lumMod val="75000"/>
                                  <a:lumOff val="25000"/>
                                </a:schemeClr>
                              </a:solidFill>
                              <a:latin typeface="Cambria Math" charset="0"/>
                              <a:ea typeface="Karla" charset="0"/>
                              <a:cs typeface="Karla" charset="0"/>
                              <a:sym typeface="Roboto"/>
                            </a:rPr>
                            <m:t>𝑇</m:t>
                          </m:r>
                        </m:sub>
                      </m:sSub>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𝑉</m:t>
                      </m:r>
                      <m:d>
                        <m:dPr>
                          <m:ctrlPr>
                            <a:rPr lang="en" sz="1800" b="0" i="1" smtClean="0">
                              <a:solidFill>
                                <a:schemeClr val="tx1">
                                  <a:lumMod val="75000"/>
                                  <a:lumOff val="25000"/>
                                </a:schemeClr>
                              </a:solidFill>
                              <a:latin typeface="Cambria Math" charset="0"/>
                              <a:ea typeface="Karla" charset="0"/>
                              <a:cs typeface="Karla" charset="0"/>
                              <a:sym typeface="Roboto"/>
                            </a:rPr>
                          </m:ctrlPr>
                        </m:dPr>
                        <m:e>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𝑠</m:t>
                              </m:r>
                            </m:e>
                            <m:sup>
                              <m:r>
                                <a:rPr lang="en" sz="1800" b="0" i="1" smtClean="0">
                                  <a:solidFill>
                                    <a:schemeClr val="tx1">
                                      <a:lumMod val="75000"/>
                                      <a:lumOff val="25000"/>
                                    </a:schemeClr>
                                  </a:solidFill>
                                  <a:latin typeface="Cambria Math" charset="0"/>
                                  <a:ea typeface="Karla" charset="0"/>
                                  <a:cs typeface="Karla" charset="0"/>
                                  <a:sym typeface="Roboto"/>
                                </a:rPr>
                                <m:t>′</m:t>
                              </m:r>
                            </m:sup>
                          </m:sSup>
                        </m:e>
                      </m:d>
                      <m:r>
                        <a:rPr lang="en" sz="1800" b="0" i="1" smtClean="0">
                          <a:solidFill>
                            <a:schemeClr val="tx1">
                              <a:lumMod val="75000"/>
                              <a:lumOff val="25000"/>
                            </a:schemeClr>
                          </a:solidFill>
                          <a:latin typeface="Cambria Math" charset="0"/>
                          <a:ea typeface="Karla" charset="0"/>
                          <a:cs typeface="Karla" charset="0"/>
                          <a:sym typeface="Roboto"/>
                        </a:rPr>
                        <m:t>]</m:t>
                      </m:r>
                    </m:oMath>
                  </m:oMathPara>
                </a14:m>
                <a:endParaRPr lang="en" sz="1800" dirty="0" smtClean="0">
                  <a:solidFill>
                    <a:schemeClr val="tx1">
                      <a:lumMod val="75000"/>
                      <a:lumOff val="25000"/>
                    </a:schemeClr>
                  </a:solidFill>
                  <a:latin typeface="Karla" charset="0"/>
                  <a:ea typeface="Karla" charset="0"/>
                  <a:cs typeface="Karla" charset="0"/>
                  <a:sym typeface="Roboto"/>
                </a:endParaRPr>
              </a:p>
              <a:p>
                <a:pPr marL="114300" lvl="0" algn="ctr" rtl="0">
                  <a:lnSpc>
                    <a:spcPct val="150000"/>
                  </a:lnSpc>
                  <a:spcBef>
                    <a:spcPts val="0"/>
                  </a:spcBef>
                  <a:spcAft>
                    <a:spcPts val="0"/>
                  </a:spcAft>
                  <a:buSzPts val="1800"/>
                </a:pPr>
                <a14:m>
                  <m:oMath xmlns:m="http://schemas.openxmlformats.org/officeDocument/2006/math">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𝑉</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+1)</m:t>
                        </m:r>
                      </m:sup>
                    </m:sSup>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e>
                    </m:d>
                    <m:r>
                      <a:rPr lang="en" sz="1800" b="0" i="1" smtClean="0">
                        <a:solidFill>
                          <a:schemeClr val="tx1">
                            <a:lumMod val="75000"/>
                            <a:lumOff val="25000"/>
                          </a:schemeClr>
                        </a:solidFill>
                        <a:latin typeface="Cambria Math" charset="0"/>
                        <a:ea typeface="Karla" charset="0"/>
                        <a:cs typeface="Karla" charset="0"/>
                        <a:sym typeface="Roboto"/>
                      </a:rPr>
                      <m:t>=</m:t>
                    </m:r>
                    <m:sSub>
                      <m:sSubPr>
                        <m:ctrlPr>
                          <a:rPr lang="en" sz="1800" b="0" i="1" smtClean="0">
                            <a:solidFill>
                              <a:schemeClr val="tx1">
                                <a:lumMod val="75000"/>
                                <a:lumOff val="25000"/>
                              </a:schemeClr>
                            </a:solidFill>
                            <a:latin typeface="Cambria Math" charset="0"/>
                            <a:ea typeface="Karla" charset="0"/>
                            <a:cs typeface="Karla" charset="0"/>
                            <a:sym typeface="Roboto"/>
                          </a:rPr>
                        </m:ctrlPr>
                      </m:sSubPr>
                      <m:e>
                        <m:r>
                          <m:rPr>
                            <m:sty m:val="p"/>
                          </m:rPr>
                          <a:rPr lang="en" sz="1800" b="0" i="0" smtClean="0">
                            <a:solidFill>
                              <a:schemeClr val="tx1">
                                <a:lumMod val="75000"/>
                                <a:lumOff val="25000"/>
                              </a:schemeClr>
                            </a:solidFill>
                            <a:latin typeface="Cambria Math" charset="0"/>
                            <a:ea typeface="Karla" charset="0"/>
                            <a:cs typeface="Karla" charset="0"/>
                            <a:sym typeface="Roboto"/>
                          </a:rPr>
                          <m:t>max</m:t>
                        </m:r>
                      </m:e>
                      <m:sub>
                        <m:r>
                          <a:rPr lang="en" sz="1800" b="0" i="1" smtClean="0">
                            <a:solidFill>
                              <a:schemeClr val="tx1">
                                <a:lumMod val="75000"/>
                                <a:lumOff val="25000"/>
                              </a:schemeClr>
                            </a:solidFill>
                            <a:latin typeface="Cambria Math" charset="0"/>
                            <a:ea typeface="Karla" charset="0"/>
                            <a:cs typeface="Karla" charset="0"/>
                            <a:sym typeface="Roboto"/>
                          </a:rPr>
                          <m:t>𝑎</m:t>
                        </m:r>
                      </m:sub>
                    </m:sSub>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𝑄</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m:t>
                        </m:r>
                      </m:sup>
                    </m:s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𝑠</m:t>
                    </m:r>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𝑎</m:t>
                    </m:r>
                    <m:r>
                      <a:rPr lang="en" sz="1800" b="0" i="1" smtClean="0">
                        <a:solidFill>
                          <a:schemeClr val="tx1">
                            <a:lumMod val="75000"/>
                            <a:lumOff val="25000"/>
                          </a:schemeClr>
                        </a:solidFill>
                        <a:latin typeface="Cambria Math" charset="0"/>
                        <a:ea typeface="Karla" charset="0"/>
                        <a:cs typeface="Karla" charset="0"/>
                        <a:sym typeface="Roboto"/>
                      </a:rPr>
                      <m:t>)</m:t>
                    </m:r>
                  </m:oMath>
                </a14:m>
                <a:r>
                  <a:rPr lang="en" sz="1800" i="1" dirty="0" smtClean="0">
                    <a:solidFill>
                      <a:schemeClr val="tx1">
                        <a:lumMod val="75000"/>
                        <a:lumOff val="25000"/>
                      </a:schemeClr>
                    </a:solidFill>
                    <a:latin typeface="Karla" charset="0"/>
                    <a:ea typeface="Karla" charset="0"/>
                    <a:cs typeface="Karla" charset="0"/>
                    <a:sym typeface="Roboto"/>
                  </a:rPr>
                  <a:t> </a:t>
                </a:r>
              </a:p>
              <a:p>
                <a:pPr marL="114300" lvl="0" algn="ctr" rtl="0">
                  <a:lnSpc>
                    <a:spcPct val="150000"/>
                  </a:lnSpc>
                  <a:spcBef>
                    <a:spcPts val="0"/>
                  </a:spcBef>
                  <a:spcAft>
                    <a:spcPts val="0"/>
                  </a:spcAft>
                  <a:buSzPts val="1800"/>
                </a:pPr>
                <a14:m>
                  <m:oMath xmlns:m="http://schemas.openxmlformats.org/officeDocument/2006/math">
                    <m:sSup>
                      <m:sSupPr>
                        <m:ctrlPr>
                          <a:rPr lang="en-US"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𝜋</m:t>
                        </m:r>
                      </m:e>
                      <m:sup>
                        <m:r>
                          <a:rPr lang="en-US" sz="1800" b="0" i="1" smtClean="0">
                            <a:solidFill>
                              <a:schemeClr val="tx1">
                                <a:lumMod val="75000"/>
                                <a:lumOff val="25000"/>
                              </a:schemeClr>
                            </a:solidFill>
                            <a:latin typeface="Cambria Math" charset="0"/>
                            <a:ea typeface="Karla" charset="0"/>
                            <a:cs typeface="Karla" charset="0"/>
                            <a:sym typeface="Roboto"/>
                          </a:rPr>
                          <m:t>(</m:t>
                        </m:r>
                        <m:r>
                          <a:rPr lang="en-US" sz="1800" b="0" i="1" smtClean="0">
                            <a:solidFill>
                              <a:schemeClr val="tx1">
                                <a:lumMod val="75000"/>
                                <a:lumOff val="25000"/>
                              </a:schemeClr>
                            </a:solidFill>
                            <a:latin typeface="Cambria Math" charset="0"/>
                            <a:ea typeface="Karla" charset="0"/>
                            <a:cs typeface="Karla" charset="0"/>
                            <a:sym typeface="Roboto"/>
                          </a:rPr>
                          <m:t>𝑛</m:t>
                        </m:r>
                        <m:r>
                          <a:rPr lang="en-US" sz="1800" b="0" i="1" smtClean="0">
                            <a:solidFill>
                              <a:schemeClr val="tx1">
                                <a:lumMod val="75000"/>
                                <a:lumOff val="25000"/>
                              </a:schemeClr>
                            </a:solidFill>
                            <a:latin typeface="Cambria Math" charset="0"/>
                            <a:ea typeface="Karla" charset="0"/>
                            <a:cs typeface="Karla" charset="0"/>
                            <a:sym typeface="Roboto"/>
                          </a:rPr>
                          <m:t>)</m:t>
                        </m:r>
                      </m:sup>
                    </m:sSup>
                    <m:d>
                      <m:dPr>
                        <m:ctrlPr>
                          <a:rPr lang="en" sz="1800" b="0" i="1" smtClean="0">
                            <a:solidFill>
                              <a:schemeClr val="tx1">
                                <a:lumMod val="75000"/>
                                <a:lumOff val="25000"/>
                              </a:schemeClr>
                            </a:solidFill>
                            <a:latin typeface="Cambria Math" charset="0"/>
                            <a:ea typeface="Karla" charset="0"/>
                            <a:cs typeface="Karla" charset="0"/>
                            <a:sym typeface="Roboto"/>
                          </a:rPr>
                        </m:ctrlPr>
                      </m:dPr>
                      <m:e>
                        <m:r>
                          <a:rPr lang="en" sz="1800" b="0" i="1" smtClean="0">
                            <a:solidFill>
                              <a:schemeClr val="tx1">
                                <a:lumMod val="75000"/>
                                <a:lumOff val="25000"/>
                              </a:schemeClr>
                            </a:solidFill>
                            <a:latin typeface="Cambria Math" charset="0"/>
                            <a:ea typeface="Karla" charset="0"/>
                            <a:cs typeface="Karla" charset="0"/>
                            <a:sym typeface="Roboto"/>
                          </a:rPr>
                          <m:t>𝑠</m:t>
                        </m:r>
                      </m:e>
                    </m:d>
                    <m:r>
                      <a:rPr lang="en" sz="1800" b="0" i="1" smtClean="0">
                        <a:solidFill>
                          <a:schemeClr val="tx1">
                            <a:lumMod val="75000"/>
                            <a:lumOff val="25000"/>
                          </a:schemeClr>
                        </a:solidFill>
                        <a:latin typeface="Cambria Math" charset="0"/>
                        <a:ea typeface="Karla" charset="0"/>
                        <a:cs typeface="Karla" charset="0"/>
                        <a:sym typeface="Roboto"/>
                      </a:rPr>
                      <m:t>=</m:t>
                    </m:r>
                    <m:r>
                      <m:rPr>
                        <m:sty m:val="p"/>
                      </m:rPr>
                      <a:rPr lang="en" sz="1800" b="0" i="0" smtClean="0">
                        <a:solidFill>
                          <a:schemeClr val="tx1">
                            <a:lumMod val="75000"/>
                            <a:lumOff val="25000"/>
                          </a:schemeClr>
                        </a:solidFill>
                        <a:latin typeface="Cambria Math" charset="0"/>
                        <a:ea typeface="Karla" charset="0"/>
                        <a:cs typeface="Karla" charset="0"/>
                        <a:sym typeface="Roboto"/>
                      </a:rPr>
                      <m:t>argma</m:t>
                    </m:r>
                    <m:sSub>
                      <m:sSubPr>
                        <m:ctrlPr>
                          <a:rPr lang="en" sz="1800" b="0" smtClean="0">
                            <a:solidFill>
                              <a:schemeClr val="tx1">
                                <a:lumMod val="75000"/>
                                <a:lumOff val="25000"/>
                              </a:schemeClr>
                            </a:solidFill>
                            <a:latin typeface="Cambria Math" charset="0"/>
                            <a:ea typeface="Karla" charset="0"/>
                            <a:cs typeface="Karla" charset="0"/>
                            <a:sym typeface="Roboto"/>
                          </a:rPr>
                        </m:ctrlPr>
                      </m:sSubPr>
                      <m:e>
                        <m:r>
                          <m:rPr>
                            <m:sty m:val="p"/>
                          </m:rPr>
                          <a:rPr lang="en" sz="1800" b="0" i="0" smtClean="0">
                            <a:solidFill>
                              <a:schemeClr val="tx1">
                                <a:lumMod val="75000"/>
                                <a:lumOff val="25000"/>
                              </a:schemeClr>
                            </a:solidFill>
                            <a:latin typeface="Cambria Math" charset="0"/>
                            <a:ea typeface="Karla" charset="0"/>
                            <a:cs typeface="Karla" charset="0"/>
                            <a:sym typeface="Roboto"/>
                          </a:rPr>
                          <m:t>x</m:t>
                        </m:r>
                      </m:e>
                      <m:sub>
                        <m:r>
                          <m:rPr>
                            <m:sty m:val="p"/>
                          </m:rPr>
                          <a:rPr lang="en" sz="1800" b="0" i="0" smtClean="0">
                            <a:solidFill>
                              <a:schemeClr val="tx1">
                                <a:lumMod val="75000"/>
                                <a:lumOff val="25000"/>
                              </a:schemeClr>
                            </a:solidFill>
                            <a:latin typeface="Cambria Math" charset="0"/>
                            <a:ea typeface="Karla" charset="0"/>
                            <a:cs typeface="Karla" charset="0"/>
                            <a:sym typeface="Roboto"/>
                          </a:rPr>
                          <m:t>a</m:t>
                        </m:r>
                      </m:sub>
                    </m:sSub>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𝑄</m:t>
                        </m:r>
                      </m:e>
                      <m: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𝑛</m:t>
                        </m:r>
                        <m:r>
                          <a:rPr lang="en" sz="1800" b="0" i="1" smtClean="0">
                            <a:solidFill>
                              <a:schemeClr val="tx1">
                                <a:lumMod val="75000"/>
                                <a:lumOff val="25000"/>
                              </a:schemeClr>
                            </a:solidFill>
                            <a:latin typeface="Cambria Math" charset="0"/>
                            <a:ea typeface="Karla" charset="0"/>
                            <a:cs typeface="Karla" charset="0"/>
                            <a:sym typeface="Roboto"/>
                          </a:rPr>
                          <m:t>)</m:t>
                        </m:r>
                      </m:sup>
                    </m:sSup>
                  </m:oMath>
                </a14:m>
                <a:r>
                  <a:rPr lang="en" sz="1800" i="1" dirty="0" smtClean="0">
                    <a:solidFill>
                      <a:schemeClr val="tx1">
                        <a:lumMod val="75000"/>
                        <a:lumOff val="25000"/>
                      </a:schemeClr>
                    </a:solidFill>
                    <a:latin typeface="Karla" charset="0"/>
                    <a:ea typeface="Karla" charset="0"/>
                    <a:cs typeface="Karla" charset="0"/>
                    <a:sym typeface="Roboto"/>
                  </a:rPr>
                  <a:t>(s, a)</a:t>
                </a:r>
              </a:p>
              <a:p>
                <a:pPr marL="457200" lvl="0" indent="0" algn="ctr" rtl="0">
                  <a:lnSpc>
                    <a:spcPct val="150000"/>
                  </a:lnSpc>
                  <a:spcBef>
                    <a:spcPts val="0"/>
                  </a:spcBef>
                  <a:spcAft>
                    <a:spcPts val="0"/>
                  </a:spcAft>
                  <a:buNone/>
                </a:pPr>
                <a:endParaRPr lang="en" sz="1800" b="1" dirty="0">
                  <a:solidFill>
                    <a:schemeClr val="tx1">
                      <a:lumMod val="75000"/>
                      <a:lumOff val="25000"/>
                    </a:schemeClr>
                  </a:solidFill>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Libre Baskerville"/>
                  </a:rPr>
                  <a:t>INTUITION : Iteratively improve your value estimates using Q, V relations.</a:t>
                </a:r>
                <a:endParaRPr lang="en" sz="1800" b="1" dirty="0">
                  <a:solidFill>
                    <a:schemeClr val="tx1">
                      <a:lumMod val="75000"/>
                      <a:lumOff val="25000"/>
                    </a:schemeClr>
                  </a:solidFill>
                  <a:latin typeface="Karla" charset="0"/>
                  <a:ea typeface="Karla" charset="0"/>
                  <a:cs typeface="Karla" charset="0"/>
                  <a:sym typeface="Roboto"/>
                </a:endParaRPr>
              </a:p>
            </p:txBody>
          </p:sp>
        </mc:Choice>
        <mc:Fallback>
          <p:sp>
            <p:nvSpPr>
              <p:cNvPr id="175" name="Google Shape;175;p29"/>
              <p:cNvSpPr txBox="1">
                <a:spLocks noRot="1" noChangeAspect="1" noMove="1" noResize="1" noEditPoints="1" noAdjustHandles="1" noChangeArrowheads="1" noChangeShapeType="1" noTextEdit="1"/>
              </p:cNvSpPr>
              <p:nvPr/>
            </p:nvSpPr>
            <p:spPr>
              <a:xfrm>
                <a:off x="295500" y="1308490"/>
                <a:ext cx="8356500" cy="2726100"/>
              </a:xfrm>
              <a:prstGeom prst="rect">
                <a:avLst/>
              </a:prstGeom>
              <a:blipFill rotWithShape="0">
                <a:blip r:embed="rId3"/>
                <a:stretch>
                  <a:fillRect l="-584" b="-17226"/>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0 </a:t>
            </a:r>
          </a:p>
          <a:p>
            <a:pPr marL="457200" lvl="0" indent="-342900">
              <a:lnSpc>
                <a:spcPct val="150000"/>
              </a:lnSpc>
              <a:buClrTx/>
              <a:buSzPts val="1800"/>
            </a:pPr>
            <a:r>
              <a:rPr lang="en-US" sz="1800" dirty="0" smtClean="0">
                <a:solidFill>
                  <a:srgbClr val="C00000"/>
                </a:solidFill>
                <a:latin typeface="Cambria Math" charset="0"/>
                <a:ea typeface="Cambria Math" charset="0"/>
                <a:cs typeface="Cambria Math" charset="0"/>
                <a:sym typeface="Roboto"/>
              </a:rPr>
              <a:t>Step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baseline="-25000" dirty="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V(S</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Q(S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3 +0 = 3</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defRPr/>
            </a:pPr>
            <a:endParaRPr lang="en" sz="1800" dirty="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2831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smtClean="0">
                <a:solidFill>
                  <a:schemeClr val="tx1">
                    <a:lumMod val="75000"/>
                    <a:lumOff val="25000"/>
                  </a:schemeClr>
                </a:solidFill>
                <a:latin typeface="Karla" charset="0"/>
                <a:ea typeface="Karla" charset="0"/>
                <a:cs typeface="Karla" charset="0"/>
              </a:rPr>
              <a:t>The mouse is </a:t>
            </a:r>
            <a:r>
              <a:rPr lang="en-US" sz="1800" dirty="0">
                <a:solidFill>
                  <a:schemeClr val="tx1">
                    <a:lumMod val="75000"/>
                    <a:lumOff val="25000"/>
                  </a:schemeClr>
                </a:solidFill>
                <a:latin typeface="Karla" charset="0"/>
                <a:ea typeface="Karla" charset="0"/>
                <a:cs typeface="Karla" charset="0"/>
              </a:rPr>
              <a:t>trying to find as much food as possible, while avoiding an electric shock whenever possible</a:t>
            </a:r>
            <a:r>
              <a:rPr lang="en-US" sz="1800" dirty="0" smtClean="0">
                <a:solidFill>
                  <a:schemeClr val="tx1">
                    <a:lumMod val="75000"/>
                    <a:lumOff val="25000"/>
                  </a:schemeClr>
                </a:solidFill>
                <a:latin typeface="Karla" charset="0"/>
                <a:ea typeface="Karla" charset="0"/>
                <a:cs typeface="Karla" charset="0"/>
              </a:rPr>
              <a:t>. </a:t>
            </a:r>
          </a:p>
          <a:p>
            <a:endParaRPr lang="en-US" sz="1800" dirty="0" smtClean="0">
              <a:solidFill>
                <a:schemeClr val="tx1">
                  <a:lumMod val="75000"/>
                  <a:lumOff val="25000"/>
                </a:schemeClr>
              </a:solidFill>
              <a:latin typeface="Karla" charset="0"/>
              <a:ea typeface="Karla" charset="0"/>
              <a:cs typeface="Karla" charset="0"/>
            </a:endParaRPr>
          </a:p>
          <a:p>
            <a:r>
              <a:rPr lang="en-US" sz="1800" dirty="0">
                <a:solidFill>
                  <a:schemeClr val="tx1">
                    <a:lumMod val="75000"/>
                    <a:lumOff val="25000"/>
                  </a:schemeClr>
                </a:solidFill>
                <a:latin typeface="Karla" charset="0"/>
                <a:ea typeface="Karla" charset="0"/>
                <a:cs typeface="Karla" charset="0"/>
              </a:rPr>
              <a:t>T</a:t>
            </a:r>
            <a:r>
              <a:rPr lang="en-US" sz="1800" dirty="0" smtClean="0">
                <a:solidFill>
                  <a:schemeClr val="tx1">
                    <a:lumMod val="75000"/>
                    <a:lumOff val="25000"/>
                  </a:schemeClr>
                </a:solidFill>
                <a:latin typeface="Karla" charset="0"/>
                <a:ea typeface="Karla" charset="0"/>
                <a:cs typeface="Karla" charset="0"/>
              </a:rPr>
              <a:t>he</a:t>
            </a:r>
            <a:r>
              <a:rPr lang="en-US" sz="1800" dirty="0">
                <a:solidFill>
                  <a:schemeClr val="tx1">
                    <a:lumMod val="75000"/>
                    <a:lumOff val="25000"/>
                  </a:schemeClr>
                </a:solidFill>
                <a:latin typeface="Karla" charset="0"/>
                <a:ea typeface="Karla" charset="0"/>
                <a:cs typeface="Karla" charset="0"/>
              </a:rPr>
              <a:t> mouse could </a:t>
            </a:r>
            <a:r>
              <a:rPr lang="en-US" sz="1800" dirty="0" smtClean="0">
                <a:solidFill>
                  <a:schemeClr val="tx1">
                    <a:lumMod val="75000"/>
                    <a:lumOff val="25000"/>
                  </a:schemeClr>
                </a:solidFill>
                <a:latin typeface="Karla" charset="0"/>
                <a:ea typeface="Karla" charset="0"/>
                <a:cs typeface="Karla" charset="0"/>
              </a:rPr>
              <a:t>be brave and get an electric </a:t>
            </a:r>
            <a:r>
              <a:rPr lang="en-US" sz="1800" dirty="0">
                <a:solidFill>
                  <a:schemeClr val="tx1">
                    <a:lumMod val="75000"/>
                    <a:lumOff val="25000"/>
                  </a:schemeClr>
                </a:solidFill>
                <a:latin typeface="Karla" charset="0"/>
                <a:ea typeface="Karla" charset="0"/>
                <a:cs typeface="Karla" charset="0"/>
              </a:rPr>
              <a:t>shock to get to the place with plenty of food—this </a:t>
            </a:r>
            <a:r>
              <a:rPr lang="en-US" sz="1800" dirty="0" smtClean="0">
                <a:solidFill>
                  <a:schemeClr val="tx1">
                    <a:lumMod val="75000"/>
                    <a:lumOff val="25000"/>
                  </a:schemeClr>
                </a:solidFill>
                <a:latin typeface="Karla" charset="0"/>
                <a:ea typeface="Karla" charset="0"/>
                <a:cs typeface="Karla" charset="0"/>
              </a:rPr>
              <a:t>is  </a:t>
            </a:r>
            <a:r>
              <a:rPr lang="en-US" sz="1800" dirty="0">
                <a:solidFill>
                  <a:schemeClr val="tx1">
                    <a:lumMod val="75000"/>
                    <a:lumOff val="25000"/>
                  </a:schemeClr>
                </a:solidFill>
                <a:latin typeface="Karla" charset="0"/>
                <a:ea typeface="Karla" charset="0"/>
                <a:cs typeface="Karla" charset="0"/>
              </a:rPr>
              <a:t>better result </a:t>
            </a:r>
            <a:r>
              <a:rPr lang="en-US" sz="1800" dirty="0" smtClean="0">
                <a:solidFill>
                  <a:schemeClr val="tx1">
                    <a:lumMod val="75000"/>
                    <a:lumOff val="25000"/>
                  </a:schemeClr>
                </a:solidFill>
                <a:latin typeface="Karla" charset="0"/>
                <a:ea typeface="Karla" charset="0"/>
                <a:cs typeface="Karla" charset="0"/>
              </a:rPr>
              <a:t>than </a:t>
            </a:r>
            <a:r>
              <a:rPr lang="en-US" sz="1800" dirty="0">
                <a:solidFill>
                  <a:schemeClr val="tx1">
                    <a:lumMod val="75000"/>
                    <a:lumOff val="25000"/>
                  </a:schemeClr>
                </a:solidFill>
                <a:latin typeface="Karla" charset="0"/>
                <a:ea typeface="Karla" charset="0"/>
                <a:cs typeface="Karla" charset="0"/>
              </a:rPr>
              <a:t>just standing still and gaining nothing</a:t>
            </a:r>
            <a:r>
              <a:rPr lang="en-US" sz="1800" dirty="0" smtClean="0">
                <a:solidFill>
                  <a:schemeClr val="tx1">
                    <a:lumMod val="75000"/>
                    <a:lumOff val="25000"/>
                  </a:schemeClr>
                </a:solidFill>
                <a:latin typeface="Karla" charset="0"/>
                <a:ea typeface="Karla" charset="0"/>
                <a:cs typeface="Karla" charset="0"/>
              </a:rPr>
              <a:t>. </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Step2: </a:t>
            </a:r>
          </a:p>
          <a:p>
            <a:pPr marL="457200" lvl="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273101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87818" y="150146"/>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Policy Iteration</a:t>
            </a:r>
            <a:endParaRPr dirty="0"/>
          </a:p>
        </p:txBody>
      </p:sp>
      <mc:AlternateContent xmlns:mc="http://schemas.openxmlformats.org/markup-compatibility/2006">
        <mc:Choice xmlns:a14="http://schemas.microsoft.com/office/drawing/2010/main" Requires="a14">
          <p:sp>
            <p:nvSpPr>
              <p:cNvPr id="181" name="Google Shape;181;p30"/>
              <p:cNvSpPr txBox="1"/>
              <p:nvPr/>
            </p:nvSpPr>
            <p:spPr>
              <a:xfrm>
                <a:off x="260441" y="917846"/>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AutoNum type="arabicPeriod"/>
                </a:pPr>
                <a:r>
                  <a:rPr lang="en" sz="1800" dirty="0" smtClean="0">
                    <a:solidFill>
                      <a:schemeClr val="tx1">
                        <a:lumMod val="75000"/>
                        <a:lumOff val="25000"/>
                      </a:schemeClr>
                    </a:solidFill>
                    <a:latin typeface="Karla" charset="0"/>
                    <a:ea typeface="Karla" charset="0"/>
                    <a:cs typeface="Karla" charset="0"/>
                    <a:sym typeface="Roboto"/>
                  </a:rPr>
                  <a:t>Start with some policy </a:t>
                </a:r>
                <a14:m>
                  <m:oMath xmlns:m="http://schemas.openxmlformats.org/officeDocument/2006/math">
                    <m:sSup>
                      <m:sSupPr>
                        <m:ctrlPr>
                          <a:rPr lang="en" sz="1800" b="0" i="1" smtClean="0">
                            <a:solidFill>
                              <a:schemeClr val="tx1">
                                <a:lumMod val="75000"/>
                                <a:lumOff val="25000"/>
                              </a:schemeClr>
                            </a:solidFill>
                            <a:latin typeface="Cambria Math" charset="0"/>
                            <a:ea typeface="Karla" charset="0"/>
                            <a:cs typeface="Karla" charset="0"/>
                            <a:sym typeface="Roboto"/>
                          </a:rPr>
                        </m:ctrlPr>
                      </m:sSupPr>
                      <m:e>
                        <m:r>
                          <a:rPr lang="en" sz="1800" b="0" i="1" smtClean="0">
                            <a:solidFill>
                              <a:schemeClr val="tx1">
                                <a:lumMod val="75000"/>
                                <a:lumOff val="25000"/>
                              </a:schemeClr>
                            </a:solidFill>
                            <a:latin typeface="Cambria Math" charset="0"/>
                            <a:ea typeface="Karla" charset="0"/>
                            <a:cs typeface="Karla" charset="0"/>
                            <a:sym typeface="Roboto"/>
                          </a:rPr>
                          <m:t>𝜋</m:t>
                        </m:r>
                      </m:e>
                      <m:sup>
                        <m:r>
                          <a:rPr lang="en-US"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0</m:t>
                        </m:r>
                        <m:r>
                          <a:rPr lang="en-US" sz="1800" b="0" i="1" smtClean="0">
                            <a:solidFill>
                              <a:schemeClr val="tx1">
                                <a:lumMod val="75000"/>
                                <a:lumOff val="25000"/>
                              </a:schemeClr>
                            </a:solidFill>
                            <a:latin typeface="Cambria Math" charset="0"/>
                            <a:ea typeface="Karla" charset="0"/>
                            <a:cs typeface="Karla" charset="0"/>
                            <a:sym typeface="Roboto"/>
                          </a:rPr>
                          <m:t>)</m:t>
                        </m:r>
                      </m:sup>
                    </m:sSup>
                    <m:r>
                      <a:rPr lang="en" sz="1800" b="0" i="1" smtClean="0">
                        <a:solidFill>
                          <a:schemeClr val="tx1">
                            <a:lumMod val="75000"/>
                            <a:lumOff val="25000"/>
                          </a:schemeClr>
                        </a:solidFill>
                        <a:latin typeface="Cambria Math" charset="0"/>
                        <a:ea typeface="Karla" charset="0"/>
                        <a:cs typeface="Karla" charset="0"/>
                        <a:sym typeface="Roboto"/>
                      </a:rPr>
                      <m:t>(</m:t>
                    </m:r>
                    <m:r>
                      <a:rPr lang="en" sz="1800" b="0" i="1" smtClean="0">
                        <a:solidFill>
                          <a:schemeClr val="tx1">
                            <a:lumMod val="75000"/>
                            <a:lumOff val="25000"/>
                          </a:schemeClr>
                        </a:solidFill>
                        <a:latin typeface="Cambria Math" charset="0"/>
                        <a:ea typeface="Karla" charset="0"/>
                        <a:cs typeface="Karla" charset="0"/>
                        <a:sym typeface="Roboto"/>
                      </a:rPr>
                      <m:t>𝑆</m:t>
                    </m:r>
                    <m:r>
                      <a:rPr lang="en" sz="1800" b="0" i="1" smtClean="0">
                        <a:solidFill>
                          <a:schemeClr val="tx1">
                            <a:lumMod val="75000"/>
                            <a:lumOff val="25000"/>
                          </a:schemeClr>
                        </a:solidFill>
                        <a:latin typeface="Cambria Math" charset="0"/>
                        <a:ea typeface="Karla" charset="0"/>
                        <a:cs typeface="Karla" charset="0"/>
                        <a:sym typeface="Roboto"/>
                      </a:rPr>
                      <m:t>)</m:t>
                    </m:r>
                  </m:oMath>
                </a14:m>
                <a:endParaRPr lang="en" sz="1800" baseline="-25000" dirty="0">
                  <a:solidFill>
                    <a:schemeClr val="tx1">
                      <a:lumMod val="75000"/>
                      <a:lumOff val="25000"/>
                    </a:schemeClr>
                  </a:solidFill>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Compute the value of the states V(s) using current policy. </a:t>
                </a:r>
                <a:r>
                  <a:rPr lang="en" sz="1800" i="1" dirty="0">
                    <a:solidFill>
                      <a:schemeClr val="tx1">
                        <a:lumMod val="75000"/>
                        <a:lumOff val="25000"/>
                      </a:schemeClr>
                    </a:solidFill>
                    <a:latin typeface="Karla" charset="0"/>
                    <a:ea typeface="Karla" charset="0"/>
                    <a:cs typeface="Karla" charset="0"/>
                    <a:sym typeface="Roboto"/>
                  </a:rPr>
                  <a:t>(Policy Evaluation)</a:t>
                </a:r>
              </a:p>
              <a:p>
                <a:pPr marL="457200" lvl="0" indent="-342900" algn="l" rtl="0">
                  <a:lnSpc>
                    <a:spcPct val="150000"/>
                  </a:lnSpc>
                  <a:spcBef>
                    <a:spcPts val="0"/>
                  </a:spcBef>
                  <a:spcAft>
                    <a:spcPts val="0"/>
                  </a:spcAft>
                  <a:buSzPts val="1800"/>
                  <a:buFont typeface="Roboto"/>
                  <a:buAutoNum type="arabicPeriod"/>
                </a:pPr>
                <a:r>
                  <a:rPr lang="en" sz="1800" i="1" dirty="0">
                    <a:solidFill>
                      <a:schemeClr val="tx1">
                        <a:lumMod val="75000"/>
                        <a:lumOff val="25000"/>
                      </a:schemeClr>
                    </a:solidFill>
                    <a:latin typeface="Karla" charset="0"/>
                    <a:ea typeface="Karla" charset="0"/>
                    <a:cs typeface="Karla" charset="0"/>
                    <a:sym typeface="Roboto"/>
                  </a:rPr>
                  <a:t>(Policy Improvement)</a:t>
                </a:r>
                <a:r>
                  <a:rPr lang="en" sz="1800" dirty="0">
                    <a:solidFill>
                      <a:schemeClr val="tx1">
                        <a:lumMod val="75000"/>
                        <a:lumOff val="25000"/>
                      </a:schemeClr>
                    </a:solidFill>
                    <a:latin typeface="Karla" charset="0"/>
                    <a:ea typeface="Karla" charset="0"/>
                    <a:cs typeface="Karla" charset="0"/>
                    <a:sym typeface="Roboto"/>
                  </a:rPr>
                  <a:t> Update Policy and </a:t>
                </a:r>
                <a:r>
                  <a:rPr lang="en-US" sz="1800" dirty="0" smtClean="0">
                    <a:solidFill>
                      <a:schemeClr val="tx1">
                        <a:lumMod val="75000"/>
                        <a:lumOff val="25000"/>
                      </a:schemeClr>
                    </a:solidFill>
                    <a:latin typeface="Karla" charset="0"/>
                    <a:ea typeface="Karla" charset="0"/>
                    <a:cs typeface="Karla" charset="0"/>
                    <a:sym typeface="Roboto"/>
                  </a:rPr>
                  <a:t>repeat </a:t>
                </a:r>
                <a:r>
                  <a:rPr lang="en" sz="1800" dirty="0" smtClean="0">
                    <a:solidFill>
                      <a:schemeClr val="tx1">
                        <a:lumMod val="75000"/>
                        <a:lumOff val="25000"/>
                      </a:schemeClr>
                    </a:solidFill>
                    <a:latin typeface="Karla" charset="0"/>
                    <a:ea typeface="Karla" charset="0"/>
                    <a:cs typeface="Karla" charset="0"/>
                    <a:sym typeface="Roboto"/>
                  </a:rPr>
                  <a:t>until </a:t>
                </a:r>
                <a14:m>
                  <m:oMath xmlns:m="http://schemas.openxmlformats.org/officeDocument/2006/math">
                    <m:sSup>
                      <m:sSupPr>
                        <m:ctrlPr>
                          <a:rPr lang="en-US" sz="1800" b="0" i="1" smtClean="0">
                            <a:solidFill>
                              <a:schemeClr val="tx1">
                                <a:lumMod val="75000"/>
                                <a:lumOff val="25000"/>
                              </a:schemeClr>
                            </a:solidFill>
                            <a:latin typeface="Cambria Math" charset="0"/>
                            <a:ea typeface="Karla" charset="0"/>
                            <a:cs typeface="Karla" charset="0"/>
                            <a:sym typeface="Roboto"/>
                          </a:rPr>
                        </m:ctrlPr>
                      </m:sSupPr>
                      <m:e>
                        <m:r>
                          <a:rPr lang="en-US" sz="1800" b="0" i="1" smtClean="0">
                            <a:solidFill>
                              <a:schemeClr val="tx1">
                                <a:lumMod val="75000"/>
                                <a:lumOff val="25000"/>
                              </a:schemeClr>
                            </a:solidFill>
                            <a:latin typeface="Cambria Math" charset="0"/>
                            <a:ea typeface="Karla" charset="0"/>
                            <a:cs typeface="Karla" charset="0"/>
                            <a:sym typeface="Roboto"/>
                          </a:rPr>
                          <m:t>𝜋</m:t>
                        </m:r>
                      </m:e>
                      <m:sup>
                        <m:r>
                          <a:rPr lang="en-US" sz="1800" b="0" i="1" smtClean="0">
                            <a:solidFill>
                              <a:schemeClr val="tx1">
                                <a:lumMod val="75000"/>
                                <a:lumOff val="25000"/>
                              </a:schemeClr>
                            </a:solidFill>
                            <a:latin typeface="Cambria Math" charset="0"/>
                            <a:ea typeface="Karla" charset="0"/>
                            <a:cs typeface="Karla" charset="0"/>
                            <a:sym typeface="Roboto"/>
                          </a:rPr>
                          <m:t>(</m:t>
                        </m:r>
                        <m:r>
                          <a:rPr lang="en-US" sz="1800" b="0" i="1" smtClean="0">
                            <a:solidFill>
                              <a:schemeClr val="tx1">
                                <a:lumMod val="75000"/>
                                <a:lumOff val="25000"/>
                              </a:schemeClr>
                            </a:solidFill>
                            <a:latin typeface="Cambria Math" charset="0"/>
                            <a:ea typeface="Karla" charset="0"/>
                            <a:cs typeface="Karla" charset="0"/>
                            <a:sym typeface="Roboto"/>
                          </a:rPr>
                          <m:t>𝑘</m:t>
                        </m:r>
                        <m:r>
                          <a:rPr lang="en-US" sz="1800" b="0" i="1" smtClean="0">
                            <a:solidFill>
                              <a:schemeClr val="tx1">
                                <a:lumMod val="75000"/>
                                <a:lumOff val="25000"/>
                              </a:schemeClr>
                            </a:solidFill>
                            <a:latin typeface="Cambria Math" charset="0"/>
                            <a:ea typeface="Karla" charset="0"/>
                            <a:cs typeface="Karla" charset="0"/>
                            <a:sym typeface="Roboto"/>
                          </a:rPr>
                          <m:t>+1)</m:t>
                        </m:r>
                      </m:sup>
                    </m:sSup>
                    <m:r>
                      <a:rPr lang="en-US" sz="1800" b="0" i="1" smtClean="0">
                        <a:solidFill>
                          <a:schemeClr val="tx1">
                            <a:lumMod val="75000"/>
                            <a:lumOff val="25000"/>
                          </a:schemeClr>
                        </a:solidFill>
                        <a:latin typeface="Cambria Math" charset="0"/>
                        <a:ea typeface="Karla" charset="0"/>
                        <a:cs typeface="Karla" charset="0"/>
                        <a:sym typeface="Roboto"/>
                      </a:rPr>
                      <m:t>=</m:t>
                    </m:r>
                    <m:sSup>
                      <m:sSupPr>
                        <m:ctrlPr>
                          <a:rPr lang="en-US" sz="1800" b="0" i="1" smtClean="0">
                            <a:solidFill>
                              <a:schemeClr val="tx1">
                                <a:lumMod val="75000"/>
                                <a:lumOff val="25000"/>
                              </a:schemeClr>
                            </a:solidFill>
                            <a:latin typeface="Cambria Math" charset="0"/>
                            <a:ea typeface="Karla" charset="0"/>
                            <a:cs typeface="Karla" charset="0"/>
                            <a:sym typeface="Roboto"/>
                          </a:rPr>
                        </m:ctrlPr>
                      </m:sSupPr>
                      <m:e>
                        <m:r>
                          <a:rPr lang="en-US" sz="1800" b="0" i="1" smtClean="0">
                            <a:solidFill>
                              <a:schemeClr val="tx1">
                                <a:lumMod val="75000"/>
                                <a:lumOff val="25000"/>
                              </a:schemeClr>
                            </a:solidFill>
                            <a:latin typeface="Cambria Math" charset="0"/>
                            <a:ea typeface="Karla" charset="0"/>
                            <a:cs typeface="Karla" charset="0"/>
                            <a:sym typeface="Roboto"/>
                          </a:rPr>
                          <m:t>𝜋</m:t>
                        </m:r>
                      </m:e>
                      <m:sup>
                        <m:r>
                          <a:rPr lang="en-US" sz="1800" b="0" i="1" smtClean="0">
                            <a:solidFill>
                              <a:schemeClr val="tx1">
                                <a:lumMod val="75000"/>
                                <a:lumOff val="25000"/>
                              </a:schemeClr>
                            </a:solidFill>
                            <a:latin typeface="Cambria Math" charset="0"/>
                            <a:ea typeface="Karla" charset="0"/>
                            <a:cs typeface="Karla" charset="0"/>
                            <a:sym typeface="Roboto"/>
                          </a:rPr>
                          <m:t>(</m:t>
                        </m:r>
                        <m:r>
                          <a:rPr lang="en-US" sz="1800" b="0" i="1" smtClean="0">
                            <a:solidFill>
                              <a:schemeClr val="tx1">
                                <a:lumMod val="75000"/>
                                <a:lumOff val="25000"/>
                              </a:schemeClr>
                            </a:solidFill>
                            <a:latin typeface="Cambria Math" charset="0"/>
                            <a:ea typeface="Karla" charset="0"/>
                            <a:cs typeface="Karla" charset="0"/>
                            <a:sym typeface="Roboto"/>
                          </a:rPr>
                          <m:t>𝑘</m:t>
                        </m:r>
                        <m:r>
                          <a:rPr lang="en-US" sz="1800" b="0" i="1" smtClean="0">
                            <a:solidFill>
                              <a:schemeClr val="tx1">
                                <a:lumMod val="75000"/>
                                <a:lumOff val="25000"/>
                              </a:schemeClr>
                            </a:solidFill>
                            <a:latin typeface="Cambria Math" charset="0"/>
                            <a:ea typeface="Karla" charset="0"/>
                            <a:cs typeface="Karla" charset="0"/>
                            <a:sym typeface="Roboto"/>
                          </a:rPr>
                          <m:t>)</m:t>
                        </m:r>
                      </m:sup>
                    </m:sSup>
                  </m:oMath>
                </a14:m>
                <a:endParaRPr lang="en" sz="1800" baseline="-25000" dirty="0">
                  <a:solidFill>
                    <a:schemeClr val="tx1">
                      <a:lumMod val="75000"/>
                      <a:lumOff val="25000"/>
                    </a:schemeClr>
                  </a:solidFill>
                  <a:latin typeface="Karla" charset="0"/>
                  <a:ea typeface="Karla" charset="0"/>
                  <a:cs typeface="Karla" charset="0"/>
                  <a:sym typeface="Roboto"/>
                </a:endParaRPr>
              </a:p>
              <a:p>
                <a:pPr marL="914400" lvl="0" indent="0" algn="ctr" rtl="0">
                  <a:lnSpc>
                    <a:spcPct val="150000"/>
                  </a:lnSpc>
                  <a:spcBef>
                    <a:spcPts val="0"/>
                  </a:spcBef>
                  <a:spcAft>
                    <a:spcPts val="0"/>
                  </a:spcAft>
                  <a:buNone/>
                </a:pPr>
                <a14:m>
                  <m:oMath xmlns:m="http://schemas.openxmlformats.org/officeDocument/2006/math">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𝜋</m:t>
                        </m:r>
                      </m:e>
                      <m:sub>
                        <m:r>
                          <a:rPr lang="en-US" sz="1800" b="0" i="1" smtClean="0">
                            <a:solidFill>
                              <a:schemeClr val="tx1">
                                <a:lumMod val="75000"/>
                                <a:lumOff val="25000"/>
                              </a:schemeClr>
                            </a:solidFill>
                            <a:latin typeface="Cambria Math" charset="0"/>
                            <a:ea typeface="Karla" charset="0"/>
                            <a:cs typeface="Karla" charset="0"/>
                            <a:sym typeface="Roboto"/>
                          </a:rPr>
                          <m:t>1</m:t>
                        </m:r>
                      </m:sub>
                    </m:sSub>
                    <m:d>
                      <m:dPr>
                        <m:ctrlPr>
                          <a:rPr lang="en-US" sz="1800" b="0" i="1" smtClean="0">
                            <a:solidFill>
                              <a:schemeClr val="tx1">
                                <a:lumMod val="75000"/>
                                <a:lumOff val="25000"/>
                              </a:schemeClr>
                            </a:solidFill>
                            <a:latin typeface="Cambria Math" charset="0"/>
                            <a:ea typeface="Karla" charset="0"/>
                            <a:cs typeface="Karla" charset="0"/>
                            <a:sym typeface="Roboto"/>
                          </a:rPr>
                        </m:ctrlPr>
                      </m:dPr>
                      <m:e>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𝑠</m:t>
                            </m:r>
                          </m:e>
                          <m:sub>
                            <m:r>
                              <a:rPr lang="en-US" sz="1800" b="0" i="1" smtClean="0">
                                <a:solidFill>
                                  <a:schemeClr val="tx1">
                                    <a:lumMod val="75000"/>
                                    <a:lumOff val="25000"/>
                                  </a:schemeClr>
                                </a:solidFill>
                                <a:latin typeface="Cambria Math" charset="0"/>
                                <a:ea typeface="Karla" charset="0"/>
                                <a:cs typeface="Karla" charset="0"/>
                                <a:sym typeface="Roboto"/>
                              </a:rPr>
                              <m:t>𝑖</m:t>
                            </m:r>
                          </m:sub>
                        </m:sSub>
                      </m:e>
                    </m:d>
                    <m:r>
                      <a:rPr lang="en-US" sz="1800" b="0" i="1" smtClean="0">
                        <a:solidFill>
                          <a:schemeClr val="tx1">
                            <a:lumMod val="75000"/>
                            <a:lumOff val="25000"/>
                          </a:schemeClr>
                        </a:solidFill>
                        <a:latin typeface="Cambria Math" charset="0"/>
                        <a:ea typeface="Karla" charset="0"/>
                        <a:cs typeface="Karla" charset="0"/>
                        <a:sym typeface="Roboto"/>
                      </a:rPr>
                      <m:t>=</m:t>
                    </m:r>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m:rPr>
                            <m:sty m:val="p"/>
                          </m:rPr>
                          <a:rPr lang="en-US" sz="1800" b="0" i="0" smtClean="0">
                            <a:solidFill>
                              <a:schemeClr val="tx1">
                                <a:lumMod val="75000"/>
                                <a:lumOff val="25000"/>
                              </a:schemeClr>
                            </a:solidFill>
                            <a:latin typeface="Cambria Math" charset="0"/>
                            <a:ea typeface="Karla" charset="0"/>
                            <a:cs typeface="Karla" charset="0"/>
                            <a:sym typeface="Roboto"/>
                          </a:rPr>
                          <m:t>argmax</m:t>
                        </m:r>
                      </m:e>
                      <m:sub>
                        <m:r>
                          <a:rPr lang="en-US" sz="1800" b="0" i="1" smtClean="0">
                            <a:solidFill>
                              <a:schemeClr val="tx1">
                                <a:lumMod val="75000"/>
                                <a:lumOff val="25000"/>
                              </a:schemeClr>
                            </a:solidFill>
                            <a:latin typeface="Cambria Math" charset="0"/>
                            <a:ea typeface="Karla" charset="0"/>
                            <a:cs typeface="Karla" charset="0"/>
                            <a:sym typeface="Roboto"/>
                          </a:rPr>
                          <m:t>𝑎</m:t>
                        </m:r>
                      </m:sub>
                    </m:sSub>
                    <m:r>
                      <a:rPr lang="en-US" sz="1800" b="0" i="1" smtClean="0">
                        <a:solidFill>
                          <a:schemeClr val="tx1">
                            <a:lumMod val="75000"/>
                            <a:lumOff val="25000"/>
                          </a:schemeClr>
                        </a:solidFill>
                        <a:latin typeface="Cambria Math" charset="0"/>
                        <a:ea typeface="Karla" charset="0"/>
                        <a:cs typeface="Karla" charset="0"/>
                        <a:sym typeface="Roboto"/>
                      </a:rPr>
                      <m:t>{</m:t>
                    </m:r>
                    <m:r>
                      <a:rPr lang="en-US" sz="1800" b="0" i="1" smtClean="0">
                        <a:solidFill>
                          <a:schemeClr val="tx1">
                            <a:lumMod val="75000"/>
                            <a:lumOff val="25000"/>
                          </a:schemeClr>
                        </a:solidFill>
                        <a:latin typeface="Cambria Math" charset="0"/>
                        <a:ea typeface="Karla" charset="0"/>
                        <a:cs typeface="Karla" charset="0"/>
                        <a:sym typeface="Roboto"/>
                      </a:rPr>
                      <m:t>𝑅</m:t>
                    </m:r>
                    <m:d>
                      <m:dPr>
                        <m:ctrlPr>
                          <a:rPr lang="en-US" sz="1800" b="0" i="1" smtClean="0">
                            <a:solidFill>
                              <a:schemeClr val="tx1">
                                <a:lumMod val="75000"/>
                                <a:lumOff val="25000"/>
                              </a:schemeClr>
                            </a:solidFill>
                            <a:latin typeface="Cambria Math" charset="0"/>
                            <a:ea typeface="Karla" charset="0"/>
                            <a:cs typeface="Karla" charset="0"/>
                            <a:sym typeface="Roboto"/>
                          </a:rPr>
                        </m:ctrlPr>
                      </m:dPr>
                      <m:e>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𝑠</m:t>
                            </m:r>
                          </m:e>
                          <m:sub>
                            <m:r>
                              <a:rPr lang="en-US" sz="1800" b="0" i="1" smtClean="0">
                                <a:solidFill>
                                  <a:schemeClr val="tx1">
                                    <a:lumMod val="75000"/>
                                    <a:lumOff val="25000"/>
                                  </a:schemeClr>
                                </a:solidFill>
                                <a:latin typeface="Cambria Math" charset="0"/>
                                <a:ea typeface="Karla" charset="0"/>
                                <a:cs typeface="Karla" charset="0"/>
                                <a:sym typeface="Roboto"/>
                              </a:rPr>
                              <m:t>𝑖</m:t>
                            </m:r>
                          </m:sub>
                        </m:sSub>
                        <m:r>
                          <a:rPr lang="en-US" sz="1800" b="0" i="1" smtClean="0">
                            <a:solidFill>
                              <a:schemeClr val="tx1">
                                <a:lumMod val="75000"/>
                                <a:lumOff val="25000"/>
                              </a:schemeClr>
                            </a:solidFill>
                            <a:latin typeface="Cambria Math" charset="0"/>
                            <a:ea typeface="Karla" charset="0"/>
                            <a:cs typeface="Karla" charset="0"/>
                            <a:sym typeface="Roboto"/>
                          </a:rPr>
                          <m:t>,</m:t>
                        </m:r>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𝑎</m:t>
                            </m:r>
                          </m:e>
                          <m:sub>
                            <m:r>
                              <a:rPr lang="en-US" sz="1800" b="0" i="1" smtClean="0">
                                <a:solidFill>
                                  <a:schemeClr val="tx1">
                                    <a:lumMod val="75000"/>
                                    <a:lumOff val="25000"/>
                                  </a:schemeClr>
                                </a:solidFill>
                                <a:latin typeface="Cambria Math" charset="0"/>
                                <a:ea typeface="Karla" charset="0"/>
                                <a:cs typeface="Karla" charset="0"/>
                                <a:sym typeface="Roboto"/>
                              </a:rPr>
                              <m:t>𝑖</m:t>
                            </m:r>
                          </m:sub>
                        </m:sSub>
                      </m:e>
                    </m:d>
                    <m:r>
                      <a:rPr lang="en-US" sz="1800" b="0" i="1" smtClean="0">
                        <a:solidFill>
                          <a:schemeClr val="tx1">
                            <a:lumMod val="75000"/>
                            <a:lumOff val="25000"/>
                          </a:schemeClr>
                        </a:solidFill>
                        <a:latin typeface="Cambria Math" charset="0"/>
                        <a:ea typeface="Karla" charset="0"/>
                        <a:cs typeface="Karla" charset="0"/>
                        <a:sym typeface="Roboto"/>
                      </a:rPr>
                      <m:t>+</m:t>
                    </m:r>
                    <m:r>
                      <a:rPr lang="en-US" sz="1800" b="0" i="1" smtClean="0">
                        <a:solidFill>
                          <a:schemeClr val="tx1">
                            <a:lumMod val="75000"/>
                            <a:lumOff val="25000"/>
                          </a:schemeClr>
                        </a:solidFill>
                        <a:latin typeface="Cambria Math" charset="0"/>
                        <a:ea typeface="Karla" charset="0"/>
                        <a:cs typeface="Karla" charset="0"/>
                        <a:sym typeface="Roboto"/>
                      </a:rPr>
                      <m:t>𝛾</m:t>
                    </m:r>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𝔼</m:t>
                        </m:r>
                      </m:e>
                      <m:sub>
                        <m:r>
                          <a:rPr lang="en-US" sz="1800" b="0" i="1" smtClean="0">
                            <a:solidFill>
                              <a:schemeClr val="tx1">
                                <a:lumMod val="75000"/>
                                <a:lumOff val="25000"/>
                              </a:schemeClr>
                            </a:solidFill>
                            <a:latin typeface="Cambria Math" charset="0"/>
                            <a:ea typeface="Karla" charset="0"/>
                            <a:cs typeface="Karla" charset="0"/>
                            <a:sym typeface="Roboto"/>
                          </a:rPr>
                          <m:t>𝑇</m:t>
                        </m:r>
                      </m:sub>
                    </m:sSub>
                    <m:d>
                      <m:dPr>
                        <m:begChr m:val="["/>
                        <m:endChr m:val="]"/>
                        <m:ctrlPr>
                          <a:rPr lang="en-US" sz="1800" b="0" i="1" smtClean="0">
                            <a:solidFill>
                              <a:schemeClr val="tx1">
                                <a:lumMod val="75000"/>
                                <a:lumOff val="25000"/>
                              </a:schemeClr>
                            </a:solidFill>
                            <a:latin typeface="Cambria Math" charset="0"/>
                            <a:ea typeface="Karla" charset="0"/>
                            <a:cs typeface="Karla" charset="0"/>
                            <a:sym typeface="Roboto"/>
                          </a:rPr>
                        </m:ctrlPr>
                      </m:dPr>
                      <m:e>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𝑉</m:t>
                            </m:r>
                          </m:e>
                          <m:sub>
                            <m:sSup>
                              <m:sSupPr>
                                <m:ctrlPr>
                                  <a:rPr lang="en-US" sz="1800" b="0" i="1" smtClean="0">
                                    <a:solidFill>
                                      <a:schemeClr val="tx1">
                                        <a:lumMod val="75000"/>
                                        <a:lumOff val="25000"/>
                                      </a:schemeClr>
                                    </a:solidFill>
                                    <a:latin typeface="Cambria Math" charset="0"/>
                                    <a:ea typeface="Karla" charset="0"/>
                                    <a:cs typeface="Karla" charset="0"/>
                                    <a:sym typeface="Roboto"/>
                                  </a:rPr>
                                </m:ctrlPr>
                              </m:sSupPr>
                              <m:e>
                                <m:r>
                                  <a:rPr lang="en-US" sz="1800" b="0" i="1" smtClean="0">
                                    <a:solidFill>
                                      <a:schemeClr val="tx1">
                                        <a:lumMod val="75000"/>
                                        <a:lumOff val="25000"/>
                                      </a:schemeClr>
                                    </a:solidFill>
                                    <a:latin typeface="Cambria Math" charset="0"/>
                                    <a:ea typeface="Karla" charset="0"/>
                                    <a:cs typeface="Karla" charset="0"/>
                                    <a:sym typeface="Roboto"/>
                                  </a:rPr>
                                  <m:t>𝜋</m:t>
                                </m:r>
                              </m:e>
                              <m:sup>
                                <m:d>
                                  <m:dPr>
                                    <m:ctrlPr>
                                      <a:rPr lang="en-US" sz="1800" b="0" i="1" smtClean="0">
                                        <a:solidFill>
                                          <a:schemeClr val="tx1">
                                            <a:lumMod val="75000"/>
                                            <a:lumOff val="25000"/>
                                          </a:schemeClr>
                                        </a:solidFill>
                                        <a:latin typeface="Cambria Math" charset="0"/>
                                        <a:ea typeface="Karla" charset="0"/>
                                        <a:cs typeface="Karla" charset="0"/>
                                        <a:sym typeface="Roboto"/>
                                      </a:rPr>
                                    </m:ctrlPr>
                                  </m:dPr>
                                  <m:e>
                                    <m:r>
                                      <a:rPr lang="en-US" sz="1800" b="0" i="1" smtClean="0">
                                        <a:solidFill>
                                          <a:schemeClr val="tx1">
                                            <a:lumMod val="75000"/>
                                            <a:lumOff val="25000"/>
                                          </a:schemeClr>
                                        </a:solidFill>
                                        <a:latin typeface="Cambria Math" charset="0"/>
                                        <a:ea typeface="Karla" charset="0"/>
                                        <a:cs typeface="Karla" charset="0"/>
                                        <a:sym typeface="Roboto"/>
                                      </a:rPr>
                                      <m:t>0</m:t>
                                    </m:r>
                                  </m:e>
                                </m:d>
                              </m:sup>
                            </m:sSup>
                          </m:sub>
                        </m:sSub>
                        <m:d>
                          <m:dPr>
                            <m:ctrlPr>
                              <a:rPr lang="en-US" sz="1800" b="0" i="1" smtClean="0">
                                <a:solidFill>
                                  <a:schemeClr val="tx1">
                                    <a:lumMod val="75000"/>
                                    <a:lumOff val="25000"/>
                                  </a:schemeClr>
                                </a:solidFill>
                                <a:latin typeface="Cambria Math" charset="0"/>
                                <a:ea typeface="Karla" charset="0"/>
                                <a:cs typeface="Karla" charset="0"/>
                                <a:sym typeface="Roboto"/>
                              </a:rPr>
                            </m:ctrlPr>
                          </m:dPr>
                          <m:e>
                            <m:sSub>
                              <m:sSubPr>
                                <m:ctrlPr>
                                  <a:rPr lang="en-US" sz="1800" b="0" i="1" smtClean="0">
                                    <a:solidFill>
                                      <a:schemeClr val="tx1">
                                        <a:lumMod val="75000"/>
                                        <a:lumOff val="25000"/>
                                      </a:schemeClr>
                                    </a:solidFill>
                                    <a:latin typeface="Cambria Math" charset="0"/>
                                    <a:ea typeface="Karla" charset="0"/>
                                    <a:cs typeface="Karla" charset="0"/>
                                    <a:sym typeface="Roboto"/>
                                  </a:rPr>
                                </m:ctrlPr>
                              </m:sSubPr>
                              <m:e>
                                <m:r>
                                  <a:rPr lang="en-US" sz="1800" b="0" i="1" smtClean="0">
                                    <a:solidFill>
                                      <a:schemeClr val="tx1">
                                        <a:lumMod val="75000"/>
                                        <a:lumOff val="25000"/>
                                      </a:schemeClr>
                                    </a:solidFill>
                                    <a:latin typeface="Cambria Math" charset="0"/>
                                    <a:ea typeface="Karla" charset="0"/>
                                    <a:cs typeface="Karla" charset="0"/>
                                    <a:sym typeface="Roboto"/>
                                  </a:rPr>
                                  <m:t>𝑠</m:t>
                                </m:r>
                              </m:e>
                              <m:sub>
                                <m:r>
                                  <a:rPr lang="en-US" sz="1800" b="0" i="1" smtClean="0">
                                    <a:solidFill>
                                      <a:schemeClr val="tx1">
                                        <a:lumMod val="75000"/>
                                        <a:lumOff val="25000"/>
                                      </a:schemeClr>
                                    </a:solidFill>
                                    <a:latin typeface="Cambria Math" charset="0"/>
                                    <a:ea typeface="Karla" charset="0"/>
                                    <a:cs typeface="Karla" charset="0"/>
                                    <a:sym typeface="Roboto"/>
                                  </a:rPr>
                                  <m:t>𝑗</m:t>
                                </m:r>
                              </m:sub>
                            </m:sSub>
                          </m:e>
                        </m:d>
                      </m:e>
                    </m:d>
                    <m:r>
                      <a:rPr lang="en-US" sz="1800" b="0" i="1" smtClean="0">
                        <a:solidFill>
                          <a:schemeClr val="tx1">
                            <a:lumMod val="75000"/>
                            <a:lumOff val="25000"/>
                          </a:schemeClr>
                        </a:solidFill>
                        <a:latin typeface="Cambria Math" charset="0"/>
                        <a:ea typeface="Karla" charset="0"/>
                        <a:cs typeface="Karla" charset="0"/>
                        <a:sym typeface="Roboto"/>
                      </a:rPr>
                      <m:t>}</m:t>
                    </m:r>
                  </m:oMath>
                </a14:m>
                <a:r>
                  <a:rPr lang="en" sz="1800" dirty="0" smtClean="0">
                    <a:solidFill>
                      <a:schemeClr val="tx1">
                        <a:lumMod val="75000"/>
                        <a:lumOff val="25000"/>
                      </a:schemeClr>
                    </a:solidFill>
                    <a:latin typeface="Karla" charset="0"/>
                    <a:ea typeface="Karla" charset="0"/>
                    <a:cs typeface="Karla" charset="0"/>
                    <a:sym typeface="Roboto"/>
                  </a:rPr>
                  <a:t> </a:t>
                </a:r>
                <a:r>
                  <a:rPr lang="en" sz="1800" dirty="0">
                    <a:solidFill>
                      <a:schemeClr val="tx1">
                        <a:lumMod val="75000"/>
                        <a:lumOff val="25000"/>
                      </a:schemeClr>
                    </a:solidFill>
                    <a:latin typeface="Karla" charset="0"/>
                    <a:ea typeface="Karla" charset="0"/>
                    <a:cs typeface="Karla" charset="0"/>
                    <a:sym typeface="Roboto"/>
                  </a:rPr>
                  <a:t>Transition from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i</a:t>
                </a:r>
                <a:r>
                  <a:rPr lang="en" sz="1800" baseline="-25000" dirty="0">
                    <a:solidFill>
                      <a:schemeClr val="tx1">
                        <a:lumMod val="75000"/>
                        <a:lumOff val="25000"/>
                      </a:schemeClr>
                    </a:solidFill>
                    <a:latin typeface="Karla" charset="0"/>
                    <a:ea typeface="Karla" charset="0"/>
                    <a:cs typeface="Karla" charset="0"/>
                    <a:sym typeface="Roboto"/>
                  </a:rPr>
                  <a:t> </a:t>
                </a:r>
                <a:r>
                  <a:rPr lang="en" sz="1800" dirty="0">
                    <a:solidFill>
                      <a:schemeClr val="tx1">
                        <a:lumMod val="75000"/>
                        <a:lumOff val="25000"/>
                      </a:schemeClr>
                    </a:solidFill>
                    <a:latin typeface="Karla" charset="0"/>
                    <a:ea typeface="Karla" charset="0"/>
                    <a:cs typeface="Karla" charset="0"/>
                    <a:sym typeface="Roboto"/>
                  </a:rPr>
                  <a:t>to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j</a:t>
                </a:r>
                <a:endParaRPr lang="en" sz="1200" baseline="-25000" dirty="0">
                  <a:solidFill>
                    <a:schemeClr val="tx1">
                      <a:lumMod val="75000"/>
                      <a:lumOff val="25000"/>
                    </a:schemeClr>
                  </a:solidFill>
                  <a:latin typeface="Karla" charset="0"/>
                  <a:ea typeface="Karla" charset="0"/>
                  <a:cs typeface="Karla" charset="0"/>
                  <a:sym typeface="Roboto"/>
                </a:endParaRPr>
              </a:p>
              <a:p>
                <a:pPr marL="0" lvl="0" indent="0" algn="l" rtl="0">
                  <a:lnSpc>
                    <a:spcPct val="150000"/>
                  </a:lnSpc>
                  <a:spcBef>
                    <a:spcPts val="0"/>
                  </a:spcBef>
                  <a:spcAft>
                    <a:spcPts val="0"/>
                  </a:spcAft>
                  <a:buNone/>
                </a:pPr>
                <a:endParaRPr lang="en" sz="1800" dirty="0">
                  <a:solidFill>
                    <a:schemeClr val="tx1">
                      <a:lumMod val="75000"/>
                      <a:lumOff val="25000"/>
                    </a:schemeClr>
                  </a:solidFill>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Libre Baskerville"/>
                  </a:rPr>
                  <a:t>INTUITION : At each step, you are modifying your policy by picking that action which gives you the highest Q-value.</a:t>
                </a:r>
                <a:r>
                  <a:rPr lang="en" sz="1200" dirty="0">
                    <a:solidFill>
                      <a:schemeClr val="tx1">
                        <a:lumMod val="75000"/>
                        <a:lumOff val="25000"/>
                      </a:schemeClr>
                    </a:solidFill>
                    <a:latin typeface="Karla" charset="0"/>
                    <a:ea typeface="Karla" charset="0"/>
                    <a:cs typeface="Karla" charset="0"/>
                    <a:sym typeface="Libre Baskerville"/>
                  </a:rPr>
                  <a:t> </a:t>
                </a:r>
                <a:endParaRPr lang="en-US" sz="1200" dirty="0" smtClean="0">
                  <a:solidFill>
                    <a:schemeClr val="tx1">
                      <a:lumMod val="75000"/>
                      <a:lumOff val="25000"/>
                    </a:schemeClr>
                  </a:solidFill>
                  <a:latin typeface="Karla" charset="0"/>
                  <a:ea typeface="Karla" charset="0"/>
                  <a:cs typeface="Karla" charset="0"/>
                  <a:sym typeface="Libre Baskerville"/>
                </a:endParaRPr>
              </a:p>
              <a:p>
                <a:pPr lvl="0">
                  <a:lnSpc>
                    <a:spcPct val="150000"/>
                  </a:lnSpc>
                </a:pPr>
                <a:r>
                  <a:rPr lang="en" sz="1050" dirty="0" smtClean="0">
                    <a:solidFill>
                      <a:schemeClr val="tx1">
                        <a:lumMod val="75000"/>
                        <a:lumOff val="25000"/>
                      </a:schemeClr>
                    </a:solidFill>
                    <a:latin typeface="Karla" charset="0"/>
                    <a:ea typeface="Karla" charset="0"/>
                    <a:cs typeface="Karla" charset="0"/>
                    <a:sym typeface="Roboto"/>
                  </a:rPr>
                  <a:t>-</a:t>
                </a:r>
                <a:endParaRPr lang="en" baseline="-25000" dirty="0">
                  <a:solidFill>
                    <a:schemeClr val="tx1">
                      <a:lumMod val="75000"/>
                      <a:lumOff val="25000"/>
                    </a:schemeClr>
                  </a:solidFill>
                  <a:latin typeface="Karla" charset="0"/>
                  <a:ea typeface="Karla" charset="0"/>
                  <a:cs typeface="Karla" charset="0"/>
                  <a:sym typeface="Roboto"/>
                </a:endParaRPr>
              </a:p>
            </p:txBody>
          </p:sp>
        </mc:Choice>
        <mc:Fallback>
          <p:sp>
            <p:nvSpPr>
              <p:cNvPr id="181" name="Google Shape;181;p30"/>
              <p:cNvSpPr txBox="1">
                <a:spLocks noRot="1" noChangeAspect="1" noMove="1" noResize="1" noEditPoints="1" noAdjustHandles="1" noChangeArrowheads="1" noChangeShapeType="1" noTextEdit="1"/>
              </p:cNvSpPr>
              <p:nvPr/>
            </p:nvSpPr>
            <p:spPr>
              <a:xfrm>
                <a:off x="260441" y="917846"/>
                <a:ext cx="8729100" cy="3209700"/>
              </a:xfrm>
              <a:prstGeom prst="rect">
                <a:avLst/>
              </a:prstGeom>
              <a:blipFill rotWithShape="0">
                <a:blip r:embed="rId3"/>
                <a:stretch>
                  <a:fillRect l="-628" b="-4943"/>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chemeClr val="tx1">
                    <a:lumMod val="75000"/>
                    <a:lumOff val="25000"/>
                  </a:schemeClr>
                </a:solidFill>
                <a:latin typeface="Cambria Math" charset="0"/>
                <a:ea typeface="Cambria Math" charset="0"/>
                <a:cs typeface="Cambria Math" charset="0"/>
                <a:sym typeface="Roboto"/>
              </a:rPr>
              <a:t>Policy</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R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L        </a:t>
            </a:r>
            <a:r>
              <a:rPr lang="en-US" sz="1800" dirty="0" smtClean="0">
                <a:solidFill>
                  <a:schemeClr val="tx1">
                    <a:lumMod val="75000"/>
                    <a:lumOff val="25000"/>
                  </a:schemeClr>
                </a:solidFill>
                <a:latin typeface="Symbol" charset="2"/>
                <a:ea typeface="Symbol" charset="2"/>
                <a:cs typeface="Symbol" charset="2"/>
                <a:sym typeface="Roboto"/>
              </a:rPr>
              <a:t>g=0.5</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 = </a:t>
            </a:r>
            <a:r>
              <a:rPr lang="en-US" sz="1800" dirty="0">
                <a:solidFill>
                  <a:schemeClr val="tx1">
                    <a:lumMod val="75000"/>
                    <a:lumOff val="25000"/>
                  </a:schemeClr>
                </a:solidFill>
                <a:latin typeface="Cambria Math" charset="0"/>
                <a:ea typeface="Cambria Math" charset="0"/>
                <a:cs typeface="Cambria Math" charset="0"/>
                <a:sym typeface="Roboto"/>
              </a:rPr>
              <a:t>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Symbol" charset="2"/>
                <a:ea typeface="Symbol" charset="2"/>
                <a:cs typeface="Symbol" charset="2"/>
                <a:sym typeface="Roboto"/>
              </a:rPr>
              <a:t>p)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-6/5</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-8/5</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20701997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1</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Symbol" charset="2"/>
                <a:ea typeface="Symbol" charset="2"/>
                <a:cs typeface="Symbol" charset="2"/>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-1 + ½(-8/5)</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-1 + </a:t>
            </a:r>
            <a:r>
              <a:rPr lang="en-US" sz="1800" dirty="0" smtClean="0">
                <a:solidFill>
                  <a:schemeClr val="tx1">
                    <a:lumMod val="75000"/>
                    <a:lumOff val="25000"/>
                  </a:schemeClr>
                </a:solidFill>
                <a:latin typeface="Cambria Math" charset="0"/>
                <a:ea typeface="Cambria Math" charset="0"/>
                <a:cs typeface="Cambria Math" charset="0"/>
                <a:sym typeface="Roboto"/>
              </a:rPr>
              <a:t>½(-6/5)</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Symbol" charset="2"/>
                <a:ea typeface="Symbol" charset="2"/>
                <a:cs typeface="Symbol" charset="2"/>
                <a:sym typeface="Roboto"/>
              </a:rPr>
              <a:t>) =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2</a:t>
            </a:r>
            <a:r>
              <a:rPr lang="en-US" sz="1800" dirty="0">
                <a:solidFill>
                  <a:schemeClr val="tx1">
                    <a:lumMod val="75000"/>
                    <a:lumOff val="25000"/>
                  </a:schemeClr>
                </a:solidFill>
                <a:latin typeface="Symbol" charset="2"/>
                <a:ea typeface="Symbol" charset="2"/>
                <a:cs typeface="Symbol" charset="2"/>
                <a:sym typeface="Roboto"/>
              </a:rPr>
              <a:t>) </a:t>
            </a:r>
            <a:r>
              <a:rPr lang="en-US" sz="1800" dirty="0" smtClean="0">
                <a:solidFill>
                  <a:schemeClr val="tx1">
                    <a:lumMod val="75000"/>
                    <a:lumOff val="25000"/>
                  </a:schemeClr>
                </a:solidFill>
                <a:latin typeface="Symbol" charset="2"/>
                <a:ea typeface="Symbol" charset="2"/>
                <a:cs typeface="Symbol" charset="2"/>
                <a:sym typeface="Roboto"/>
              </a:rPr>
              <a:t>=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Policy:</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9203241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indent="-3429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785287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Value and Policy Iteration</a:t>
            </a:r>
            <a:endParaRPr/>
          </a:p>
        </p:txBody>
      </p:sp>
      <p:sp>
        <p:nvSpPr>
          <p:cNvPr id="187" name="Google Shape;187;p31"/>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Demo : https://cs.stanford.edu/people/karpathy/reinforcejs/gridworld_dp.html</a:t>
            </a:r>
            <a:endParaRPr sz="1800">
              <a:latin typeface="Roboto"/>
              <a:ea typeface="Roboto"/>
              <a:cs typeface="Roboto"/>
              <a:sym typeface="Roboto"/>
            </a:endParaRPr>
          </a:p>
          <a:p>
            <a:pPr marL="9144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Convergence in value means convergence in policy, vice versa not true. REASON : Multiple reward/value structures can cause the same policy. </a:t>
            </a:r>
            <a:endParaRPr sz="1800">
              <a:latin typeface="Roboto"/>
              <a:ea typeface="Roboto"/>
              <a:cs typeface="Roboto"/>
              <a:sym typeface="Roboto"/>
            </a:endParaRPr>
          </a:p>
          <a:p>
            <a:pPr marL="13716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Both algorithms have theoretical guarantees of convergence.</a:t>
            </a:r>
            <a:endParaRPr sz="1800">
              <a:latin typeface="Roboto"/>
              <a:ea typeface="Roboto"/>
              <a:cs typeface="Roboto"/>
              <a:sym typeface="Roboto"/>
            </a:endParaRPr>
          </a:p>
          <a:p>
            <a:pPr marL="1371600" lvl="0" indent="0" algn="l" rtl="0">
              <a:spcBef>
                <a:spcPts val="0"/>
              </a:spcBef>
              <a:spcAft>
                <a:spcPts val="0"/>
              </a:spcAft>
              <a:buNone/>
            </a:pP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Policy Iteration is expected to be faster.</a:t>
            </a:r>
            <a:endParaRPr sz="1800">
              <a:latin typeface="Roboto"/>
              <a:ea typeface="Roboto"/>
              <a:cs typeface="Roboto"/>
              <a:sym typeface="Roboto"/>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Model-Free Methods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Q-Learning and SARSA</a:t>
            </a:r>
            <a:endParaRPr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481800" y="19218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Model-Free Methods ? </a:t>
            </a:r>
            <a:endParaRPr dirty="0"/>
          </a:p>
        </p:txBody>
      </p:sp>
      <p:sp>
        <p:nvSpPr>
          <p:cNvPr id="198" name="Google Shape;198;p33"/>
          <p:cNvSpPr txBox="1"/>
          <p:nvPr/>
        </p:nvSpPr>
        <p:spPr>
          <a:xfrm>
            <a:off x="228300" y="1282209"/>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Learning or providing a transition model can be hard in several scenarios.</a:t>
            </a:r>
            <a:endParaRPr sz="1800" dirty="0">
              <a:latin typeface="Karla" charset="0"/>
              <a:ea typeface="Karla" charset="0"/>
              <a:cs typeface="Karla" charset="0"/>
              <a:sym typeface="Roboto"/>
            </a:endParaRPr>
          </a:p>
          <a:p>
            <a:pPr marL="18288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Autonomous Driving, ICU Treatments, Stock Trading etc.</a:t>
            </a:r>
            <a:endParaRPr sz="1800" dirty="0">
              <a:latin typeface="Karla" charset="0"/>
              <a:ea typeface="Karla" charset="0"/>
              <a:cs typeface="Karla" charset="0"/>
              <a:sym typeface="Roboto"/>
            </a:endParaRPr>
          </a:p>
          <a:p>
            <a:pPr marL="1828800" lvl="0" indent="0" algn="l" rtl="0">
              <a:spcBef>
                <a:spcPts val="0"/>
              </a:spcBef>
              <a:spcAft>
                <a:spcPts val="0"/>
              </a:spcAft>
              <a:buNone/>
            </a:pPr>
            <a:endParaRPr sz="1800" dirty="0">
              <a:latin typeface="Karla" charset="0"/>
              <a:ea typeface="Karla" charset="0"/>
              <a:cs typeface="Karla" charset="0"/>
              <a:sym typeface="Roboto"/>
            </a:endParaRPr>
          </a:p>
          <a:p>
            <a:pPr marL="0" lvl="0" indent="0" algn="ctr" rtl="0">
              <a:spcBef>
                <a:spcPts val="0"/>
              </a:spcBef>
              <a:spcAft>
                <a:spcPts val="0"/>
              </a:spcAft>
              <a:buNone/>
            </a:pPr>
            <a:r>
              <a:rPr lang="en" sz="1800" u="sng" dirty="0">
                <a:latin typeface="Karla" charset="0"/>
                <a:ea typeface="Karla" charset="0"/>
                <a:cs typeface="Karla" charset="0"/>
                <a:sym typeface="Roboto"/>
              </a:rPr>
              <a:t>What do you have then ? </a:t>
            </a:r>
            <a:endParaRPr sz="1800" u="sng"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An ability to obtain a set of simulations/trajectories with each transition in the episodes of the form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 </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E.g. Using sensors to understand robot’s new position when it does an action, Recording new patient vitals when given a drug from a state etc.</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398328" y="21320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On-Policy vs Off-Policy Learning </a:t>
            </a:r>
            <a:endParaRPr dirty="0"/>
          </a:p>
        </p:txBody>
      </p:sp>
      <p:sp>
        <p:nvSpPr>
          <p:cNvPr id="204" name="Google Shape;204;p34"/>
          <p:cNvSpPr txBox="1"/>
          <p:nvPr/>
        </p:nvSpPr>
        <p:spPr>
          <a:xfrm>
            <a:off x="302483" y="1198126"/>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On-Policy Learning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Learn on the job.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Evaluate policy 𝛑 when sampling experiences from 𝛑.</a:t>
            </a:r>
            <a:endParaRPr sz="1800" dirty="0">
              <a:latin typeface="Karla" charset="0"/>
              <a:ea typeface="Karla" charset="0"/>
              <a:cs typeface="Karla" charset="0"/>
              <a:sym typeface="Roboto"/>
            </a:endParaRPr>
          </a:p>
          <a:p>
            <a:pPr marL="9144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Off-Policy Learning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Look over someone’s shoulder. </a:t>
            </a:r>
            <a:endParaRPr sz="1800" dirty="0">
              <a:latin typeface="Karla" charset="0"/>
              <a:ea typeface="Karla" charset="0"/>
              <a:cs typeface="Karla" charset="0"/>
              <a:sym typeface="Roboto"/>
            </a:endParaRPr>
          </a:p>
          <a:p>
            <a:pPr marL="914400" lvl="1"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Evaluate policy 𝛑 (target policy) while following  a different policy </a:t>
            </a:r>
            <a:r>
              <a:rPr lang="en" sz="1800" b="1" dirty="0" err="1">
                <a:latin typeface="Karla" charset="0"/>
                <a:ea typeface="Karla" charset="0"/>
                <a:cs typeface="Karla" charset="0"/>
                <a:sym typeface="Roboto"/>
              </a:rPr>
              <a:t>Ѱ</a:t>
            </a:r>
            <a:r>
              <a:rPr lang="en" sz="1800" b="1" dirty="0">
                <a:latin typeface="Karla" charset="0"/>
                <a:ea typeface="Karla" charset="0"/>
                <a:cs typeface="Karla" charset="0"/>
                <a:sym typeface="Roboto"/>
              </a:rPr>
              <a:t> </a:t>
            </a:r>
            <a:r>
              <a:rPr lang="en" sz="1800" dirty="0">
                <a:latin typeface="Karla" charset="0"/>
                <a:ea typeface="Karla" charset="0"/>
                <a:cs typeface="Karla" charset="0"/>
                <a:sym typeface="Roboto"/>
              </a:rPr>
              <a:t>(behavior policy) in the environment.</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r>
              <a:rPr lang="en" sz="1800" dirty="0">
                <a:latin typeface="Karla" charset="0"/>
                <a:ea typeface="Karla" charset="0"/>
                <a:cs typeface="Karla" charset="0"/>
                <a:sym typeface="Roboto"/>
              </a:rPr>
              <a:t>Some domains prohibit on-policy learning. For instance, treating a patient in ICUs you cannot learn about random actions by testing them out.</a:t>
            </a: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481800" y="28678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Temporal Difference (TD) Learning</a:t>
            </a:r>
            <a:endParaRPr dirty="0"/>
          </a:p>
        </p:txBody>
      </p:sp>
      <mc:AlternateContent xmlns:mc="http://schemas.openxmlformats.org/markup-compatibility/2006">
        <mc:Choice xmlns:a14="http://schemas.microsoft.com/office/drawing/2010/main" Requires="a14">
          <p:sp>
            <p:nvSpPr>
              <p:cNvPr id="210" name="Google Shape;210;p35"/>
              <p:cNvSpPr txBox="1"/>
              <p:nvPr/>
            </p:nvSpPr>
            <p:spPr>
              <a:xfrm>
                <a:off x="228300" y="1334760"/>
                <a:ext cx="8729100" cy="3209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smtClean="0">
                    <a:latin typeface="Karla" charset="0"/>
                    <a:ea typeface="Karla" charset="0"/>
                    <a:cs typeface="Karla" charset="0"/>
                    <a:sym typeface="Roboto"/>
                  </a:rPr>
                  <a:t>Remember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 R(</a:t>
                </a:r>
                <a:r>
                  <a:rPr lang="en" sz="1600" dirty="0" err="1">
                    <a:latin typeface="Karla" charset="0"/>
                    <a:ea typeface="Karla" charset="0"/>
                    <a:cs typeface="Karla" charset="0"/>
                    <a:sym typeface="Roboto"/>
                  </a:rPr>
                  <a:t>s,a</a:t>
                </a:r>
                <a:r>
                  <a:rPr lang="en" sz="1600" dirty="0">
                    <a:latin typeface="Karla" charset="0"/>
                    <a:ea typeface="Karla" charset="0"/>
                    <a:cs typeface="Karla" charset="0"/>
                    <a:sym typeface="Roboto"/>
                  </a:rPr>
                  <a:t> ~ 𝛑)+ 𝜸E</a:t>
                </a:r>
                <a:r>
                  <a:rPr lang="en" sz="1600" baseline="-25000" dirty="0">
                    <a:latin typeface="Karla" charset="0"/>
                    <a:ea typeface="Karla" charset="0"/>
                    <a:cs typeface="Karla" charset="0"/>
                    <a:sym typeface="Roboto"/>
                  </a:rPr>
                  <a:t>T</a:t>
                </a:r>
                <a:r>
                  <a:rPr lang="en" sz="1600" dirty="0">
                    <a:latin typeface="Karla" charset="0"/>
                    <a:ea typeface="Karla" charset="0"/>
                    <a:cs typeface="Karla" charset="0"/>
                    <a:sym typeface="Roboto"/>
                  </a:rPr>
                  <a:t>[V(s’)]. For any policy, execute and learn V.</a:t>
                </a: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Given a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  a TD Update adjusts the value function estimate in line with </a:t>
                </a:r>
                <a:r>
                  <a:rPr lang="en" sz="1600" dirty="0" smtClean="0">
                    <a:latin typeface="Karla" charset="0"/>
                    <a:ea typeface="Karla" charset="0"/>
                    <a:cs typeface="Karla" charset="0"/>
                    <a:sym typeface="Roboto"/>
                  </a:rPr>
                  <a:t>Bellman-Equation</a:t>
                </a:r>
              </a:p>
              <a:p>
                <a:pPr marL="457200" algn="ctr"/>
                <a14:m>
                  <m:oMath xmlns:m="http://schemas.openxmlformats.org/officeDocument/2006/math">
                    <m:sSubSup>
                      <m:sSubSupPr>
                        <m:ctrlPr>
                          <a:rPr lang="en-US" sz="1600" b="0" i="1" smtClean="0">
                            <a:latin typeface="Cambria Math" charset="0"/>
                            <a:ea typeface="Karla" charset="0"/>
                            <a:cs typeface="Karla" charset="0"/>
                            <a:sym typeface="Roboto"/>
                          </a:rPr>
                        </m:ctrlPr>
                      </m:sSubSupPr>
                      <m:e>
                        <m:r>
                          <a:rPr lang="en" sz="1600" b="0" i="1" smtClean="0">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𝑛𝑒𝑤</m:t>
                        </m:r>
                      </m:sup>
                    </m:sSubSup>
                    <m:d>
                      <m:dPr>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𝛼</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𝑅</m:t>
                    </m:r>
                    <m:d>
                      <m:dPr>
                        <m:endChr m:val="]"/>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𝑎</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𝜋</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𝛾</m:t>
                    </m:r>
                  </m:oMath>
                </a14:m>
                <a:r>
                  <a:rPr lang="en-US" sz="1600" dirty="0">
                    <a:ea typeface="Karla" charset="0"/>
                    <a:cs typeface="Karla" charset="0"/>
                    <a:sym typeface="Roboto"/>
                  </a:rPr>
                  <a:t> </a:t>
                </a:r>
                <a14:m>
                  <m:oMath xmlns:m="http://schemas.openxmlformats.org/officeDocument/2006/math">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i="1">
                            <a:latin typeface="Cambria Math" charset="0"/>
                            <a:ea typeface="Karla" charset="0"/>
                            <a:cs typeface="Karla" charset="0"/>
                            <a:sym typeface="Roboto"/>
                          </a:rPr>
                          <m:t>𝜋</m:t>
                        </m:r>
                      </m:sub>
                      <m:sup>
                        <m:r>
                          <a:rPr lang="en-US" sz="1600" i="1">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oMath>
                </a14:m>
                <a:r>
                  <a:rPr lang="en" sz="1600" dirty="0">
                    <a:latin typeface="Cambria Math" charset="0"/>
                    <a:ea typeface="Cambria Math" charset="0"/>
                    <a:cs typeface="Cambria Math" charset="0"/>
                    <a:sym typeface="Roboto"/>
                  </a:rPr>
                  <a:t> </a:t>
                </a:r>
                <a:r>
                  <a:rPr lang="en" sz="1600" dirty="0" smtClean="0">
                    <a:latin typeface="Cambria Math" charset="0"/>
                    <a:ea typeface="Cambria Math" charset="0"/>
                    <a:cs typeface="Cambria Math" charset="0"/>
                    <a:sym typeface="Roboto"/>
                  </a:rPr>
                  <a:t> </a:t>
                </a:r>
                <a:r>
                  <a:rPr lang="en" sz="1600" dirty="0" err="1">
                    <a:latin typeface="Cambria Math" charset="0"/>
                    <a:ea typeface="Cambria Math" charset="0"/>
                    <a:cs typeface="Cambria Math" charset="0"/>
                    <a:sym typeface="Roboto"/>
                  </a:rPr>
                  <a:t>V</a:t>
                </a:r>
                <a:r>
                  <a:rPr lang="en" sz="1600" baseline="30000" dirty="0" err="1">
                    <a:latin typeface="Cambria Math" charset="0"/>
                    <a:ea typeface="Cambria Math" charset="0"/>
                    <a:cs typeface="Cambria Math" charset="0"/>
                    <a:sym typeface="Roboto"/>
                  </a:rPr>
                  <a:t>old</a:t>
                </a:r>
                <a:r>
                  <a:rPr lang="en" sz="1600" baseline="-25000" dirty="0">
                    <a:latin typeface="Cambria Math" charset="0"/>
                    <a:ea typeface="Cambria Math" charset="0"/>
                    <a:cs typeface="Cambria Math" charset="0"/>
                    <a:sym typeface="Roboto"/>
                  </a:rPr>
                  <a:t>𝛑</a:t>
                </a:r>
                <a:r>
                  <a:rPr lang="en" sz="1600" dirty="0">
                    <a:latin typeface="Cambria Math" charset="0"/>
                    <a:ea typeface="Cambria Math" charset="0"/>
                    <a:cs typeface="Cambria Math" charset="0"/>
                    <a:sym typeface="Roboto"/>
                  </a:rPr>
                  <a:t>(s) </a:t>
                </a:r>
                <a:r>
                  <a:rPr lang="en-US" sz="1600" dirty="0" smtClean="0">
                    <a:latin typeface="Cambria Math" charset="0"/>
                    <a:ea typeface="Cambria Math" charset="0"/>
                    <a:cs typeface="Cambria Math" charset="0"/>
                    <a:sym typeface="Roboto"/>
                  </a:rPr>
                  <a:t>]</a:t>
                </a:r>
                <a:endParaRPr lang="en" sz="1600" dirty="0">
                  <a:latin typeface="Karla" charset="0"/>
                  <a:ea typeface="Karla" charset="0"/>
                  <a:cs typeface="Karla" charset="0"/>
                  <a:sym typeface="Roboto"/>
                </a:endParaRPr>
              </a:p>
              <a:p>
                <a:pPr marL="457200" lvl="0" indent="0" algn="ctr"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Perform many such updates over several transitions and we should see convergence. When it converges(</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new</a:t>
                </a:r>
                <a:r>
                  <a:rPr lang="en" sz="1600" dirty="0">
                    <a:latin typeface="Karla" charset="0"/>
                    <a:ea typeface="Karla" charset="0"/>
                    <a:cs typeface="Karla" charset="0"/>
                    <a:sym typeface="Roboto"/>
                  </a:rPr>
                  <a:t>=</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old</a:t>
                </a:r>
                <a:r>
                  <a:rPr lang="en" sz="1600" dirty="0">
                    <a:latin typeface="Karla" charset="0"/>
                    <a:ea typeface="Karla" charset="0"/>
                    <a:cs typeface="Karla" charset="0"/>
                    <a:sym typeface="Roboto"/>
                  </a:rPr>
                  <a:t>), we expect Bellman Equation to hold.  i.e.</a:t>
                </a:r>
              </a:p>
              <a:p>
                <a:pPr marL="2286000" lvl="0" indent="457200" algn="l" rtl="0">
                  <a:spcBef>
                    <a:spcPts val="0"/>
                  </a:spcBef>
                  <a:spcAft>
                    <a:spcPts val="0"/>
                  </a:spcAft>
                  <a:buClr>
                    <a:srgbClr val="000000"/>
                  </a:buClr>
                  <a:buSzPts val="1100"/>
                  <a:buFont typeface="Arial"/>
                  <a:buNone/>
                </a:pPr>
                <a:endParaRPr lang="en-US" sz="1600" dirty="0" smtClean="0">
                  <a:latin typeface="Karla" charset="0"/>
                  <a:ea typeface="Karla" charset="0"/>
                  <a:cs typeface="Karla" charset="0"/>
                  <a:sym typeface="Roboto"/>
                </a:endParaRPr>
              </a:p>
              <a:p>
                <a:pPr marL="2286000" lvl="0" indent="457200" algn="l" rtl="0">
                  <a:spcBef>
                    <a:spcPts val="0"/>
                  </a:spcBef>
                  <a:spcAft>
                    <a:spcPts val="0"/>
                  </a:spcAft>
                  <a:buClr>
                    <a:srgbClr val="000000"/>
                  </a:buClr>
                  <a:buSzPts val="1100"/>
                  <a:buFont typeface="Arial"/>
                  <a:buNone/>
                </a:pPr>
                <a:r>
                  <a:rPr lang="en" sz="1600" dirty="0" smtClean="0">
                    <a:latin typeface="Karla" charset="0"/>
                    <a:ea typeface="Karla" charset="0"/>
                    <a:cs typeface="Karla" charset="0"/>
                    <a:sym typeface="Roboto"/>
                  </a:rPr>
                  <a:t>R(</a:t>
                </a:r>
                <a:r>
                  <a:rPr lang="en" sz="1600" dirty="0" err="1" smtClean="0">
                    <a:latin typeface="Karla" charset="0"/>
                    <a:ea typeface="Karla" charset="0"/>
                    <a:cs typeface="Karla" charset="0"/>
                    <a:sym typeface="Roboto"/>
                  </a:rPr>
                  <a:t>s,a</a:t>
                </a:r>
                <a:r>
                  <a:rPr lang="en" sz="1600" dirty="0" smtClean="0">
                    <a:latin typeface="Karla" charset="0"/>
                    <a:ea typeface="Karla" charset="0"/>
                    <a:cs typeface="Karla" charset="0"/>
                    <a:sym typeface="Roboto"/>
                  </a:rPr>
                  <a:t> </a:t>
                </a:r>
                <a:r>
                  <a:rPr lang="en" sz="1600" dirty="0">
                    <a:latin typeface="Karla" charset="0"/>
                    <a:ea typeface="Karla" charset="0"/>
                    <a:cs typeface="Karla" charset="0"/>
                    <a:sym typeface="Roboto"/>
                  </a:rPr>
                  <a:t>~ 𝛑)+ 𝜸V(s’)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a:t>
                </a:r>
                <a:r>
                  <a:rPr lang="en" sz="1800" dirty="0">
                    <a:latin typeface="Karla" charset="0"/>
                    <a:ea typeface="Karla" charset="0"/>
                    <a:cs typeface="Karla" charset="0"/>
                    <a:sym typeface="Roboto"/>
                  </a:rPr>
                  <a:t> 0</a:t>
                </a: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mc:Choice>
        <mc:Fallback>
          <p:sp>
            <p:nvSpPr>
              <p:cNvPr id="210" name="Google Shape;210;p35"/>
              <p:cNvSpPr txBox="1">
                <a:spLocks noRot="1" noChangeAspect="1" noMove="1" noResize="1" noEditPoints="1" noAdjustHandles="1" noChangeArrowheads="1" noChangeShapeType="1" noTextEdit="1"/>
              </p:cNvSpPr>
              <p:nvPr/>
            </p:nvSpPr>
            <p:spPr>
              <a:xfrm>
                <a:off x="228300" y="1334760"/>
                <a:ext cx="8729100" cy="3209700"/>
              </a:xfrm>
              <a:prstGeom prst="rect">
                <a:avLst/>
              </a:prstGeom>
              <a:blipFill rotWithShape="0">
                <a:blip r:embed="rId3"/>
                <a:stretch>
                  <a:fillRect/>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a:p>
            <a:pPr marL="457200" lvl="0" indent="-342900">
              <a:spcBef>
                <a:spcPts val="600"/>
              </a:spcBef>
              <a:spcAft>
                <a:spcPts val="600"/>
              </a:spcAft>
              <a:buSzPts val="1800"/>
              <a:buFont typeface="Arial" charset="0"/>
              <a:buChar char="•"/>
            </a:pPr>
            <a:r>
              <a:rPr lang="en-US" dirty="0" smtClean="0"/>
              <a:t>Simple </a:t>
            </a:r>
            <a:r>
              <a:rPr lang="en-US" dirty="0"/>
              <a:t>Machine Learning </a:t>
            </a:r>
            <a:r>
              <a:rPr lang="en-US" dirty="0" smtClean="0"/>
              <a:t>problems </a:t>
            </a:r>
            <a:r>
              <a:rPr lang="en-US" dirty="0"/>
              <a:t>have a hidden time dimension, which is </a:t>
            </a:r>
            <a:r>
              <a:rPr lang="en-US" dirty="0" smtClean="0"/>
              <a:t>often overlooked</a:t>
            </a:r>
            <a:r>
              <a:rPr lang="en-US" dirty="0"/>
              <a:t>, but it </a:t>
            </a:r>
            <a:r>
              <a:rPr lang="en-US" dirty="0" smtClean="0"/>
              <a:t>is important become in </a:t>
            </a:r>
            <a:r>
              <a:rPr lang="en-US" dirty="0"/>
              <a:t>a production system</a:t>
            </a:r>
            <a:r>
              <a:rPr lang="en-US" dirty="0" smtClean="0"/>
              <a:t>. </a:t>
            </a:r>
          </a:p>
          <a:p>
            <a:pPr marL="457200" lvl="0" indent="-342900">
              <a:spcBef>
                <a:spcPts val="600"/>
              </a:spcBef>
              <a:spcAft>
                <a:spcPts val="600"/>
              </a:spcAft>
              <a:buSzPts val="1800"/>
              <a:buFont typeface="Arial" charset="0"/>
              <a:buChar char="•"/>
            </a:pPr>
            <a:r>
              <a:rPr lang="en-US" b="1" dirty="0" smtClean="0"/>
              <a:t>Reinforcement Learning</a:t>
            </a:r>
            <a:r>
              <a:rPr lang="en-US" dirty="0" smtClean="0"/>
              <a:t> incorporates time (or an extra dimension) into learning, </a:t>
            </a:r>
            <a:r>
              <a:rPr lang="en-US" dirty="0"/>
              <a:t>which puts it much close to the human perception of artificial intelligence. </a:t>
            </a:r>
            <a:endParaRPr lang="en-US" dirty="0"/>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481800" y="202697"/>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Q-Learning</a:t>
            </a:r>
            <a:endParaRPr dirty="0"/>
          </a:p>
        </p:txBody>
      </p:sp>
      <p:sp>
        <p:nvSpPr>
          <p:cNvPr id="216" name="Google Shape;216;p36"/>
          <p:cNvSpPr txBox="1"/>
          <p:nvPr/>
        </p:nvSpPr>
        <p:spPr>
          <a:xfrm>
            <a:off x="228300" y="1296176"/>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Start with a random Q-table (S </a:t>
            </a:r>
            <a:r>
              <a:rPr lang="en-US" sz="1800" dirty="0" smtClean="0">
                <a:latin typeface="Roboto"/>
                <a:ea typeface="Roboto"/>
                <a:cs typeface="Roboto"/>
                <a:sym typeface="Roboto"/>
              </a:rPr>
              <a:t>x</a:t>
            </a:r>
            <a:r>
              <a:rPr lang="en" sz="1800" dirty="0" smtClean="0">
                <a:latin typeface="Roboto"/>
                <a:ea typeface="Roboto"/>
                <a:cs typeface="Roboto"/>
                <a:sym typeface="Roboto"/>
              </a:rPr>
              <a:t> </a:t>
            </a:r>
            <a:r>
              <a:rPr lang="en" sz="1800" dirty="0">
                <a:latin typeface="Roboto"/>
                <a:ea typeface="Roboto"/>
                <a:cs typeface="Roboto"/>
                <a:sym typeface="Roboto"/>
              </a:rPr>
              <a:t>A). For all transitions collected according to any behavior policy, perform this TD Update</a:t>
            </a:r>
            <a:endParaRPr sz="1800" b="1" dirty="0">
              <a:latin typeface="Roboto"/>
              <a:ea typeface="Roboto"/>
              <a:cs typeface="Roboto"/>
              <a:sym typeface="Roboto"/>
            </a:endParaRPr>
          </a:p>
          <a:p>
            <a:pPr marL="457200" lvl="0" indent="0" algn="ctr" rtl="0">
              <a:lnSpc>
                <a:spcPct val="150000"/>
              </a:lnSpc>
              <a:spcBef>
                <a:spcPts val="0"/>
              </a:spcBef>
              <a:spcAft>
                <a:spcPts val="0"/>
              </a:spcAft>
              <a:buNone/>
            </a:pPr>
            <a:r>
              <a:rPr lang="en" sz="1800" b="1" dirty="0">
                <a:latin typeface="Roboto"/>
                <a:ea typeface="Roboto"/>
                <a:cs typeface="Roboto"/>
                <a:sym typeface="Roboto"/>
              </a:rPr>
              <a:t>Q(</a:t>
            </a:r>
            <a:r>
              <a:rPr lang="en" sz="1800" b="1" dirty="0" err="1">
                <a:latin typeface="Roboto"/>
                <a:ea typeface="Roboto"/>
                <a:cs typeface="Roboto"/>
                <a:sym typeface="Roboto"/>
              </a:rPr>
              <a:t>s,a</a:t>
            </a:r>
            <a:r>
              <a:rPr lang="en" sz="1800" b="1" dirty="0">
                <a:latin typeface="Roboto"/>
                <a:ea typeface="Roboto"/>
                <a:cs typeface="Roboto"/>
                <a:sym typeface="Roboto"/>
              </a:rPr>
              <a:t>) ← Q(</a:t>
            </a:r>
            <a:r>
              <a:rPr lang="en" sz="1800" b="1" dirty="0" err="1">
                <a:latin typeface="Roboto"/>
                <a:ea typeface="Roboto"/>
                <a:cs typeface="Roboto"/>
                <a:sym typeface="Roboto"/>
              </a:rPr>
              <a:t>s,a</a:t>
            </a:r>
            <a:r>
              <a:rPr lang="en" sz="1800" b="1" dirty="0">
                <a:latin typeface="Roboto"/>
                <a:ea typeface="Roboto"/>
                <a:cs typeface="Roboto"/>
                <a:sym typeface="Roboto"/>
              </a:rPr>
              <a:t>) + ⍺ [ R(</a:t>
            </a:r>
            <a:r>
              <a:rPr lang="en" sz="1800" b="1" dirty="0" err="1">
                <a:latin typeface="Roboto"/>
                <a:ea typeface="Roboto"/>
                <a:cs typeface="Roboto"/>
                <a:sym typeface="Roboto"/>
              </a:rPr>
              <a:t>s,a</a:t>
            </a:r>
            <a:r>
              <a:rPr lang="en" sz="1800" b="1" dirty="0">
                <a:latin typeface="Roboto"/>
                <a:ea typeface="Roboto"/>
                <a:cs typeface="Roboto"/>
                <a:sym typeface="Roboto"/>
              </a:rPr>
              <a:t>) + 𝜸</a:t>
            </a:r>
            <a:r>
              <a:rPr lang="en" sz="1800" b="1" dirty="0" err="1">
                <a:latin typeface="Roboto"/>
                <a:ea typeface="Roboto"/>
                <a:cs typeface="Roboto"/>
                <a:sym typeface="Roboto"/>
              </a:rPr>
              <a:t>max</a:t>
            </a:r>
            <a:r>
              <a:rPr lang="en" sz="1800" b="1" baseline="-25000" dirty="0" err="1">
                <a:latin typeface="Roboto"/>
                <a:ea typeface="Roboto"/>
                <a:cs typeface="Roboto"/>
                <a:sym typeface="Roboto"/>
              </a:rPr>
              <a:t>a’</a:t>
            </a:r>
            <a:r>
              <a:rPr lang="en" sz="1800" b="1" dirty="0" err="1">
                <a:latin typeface="Roboto"/>
                <a:ea typeface="Roboto"/>
                <a:cs typeface="Roboto"/>
                <a:sym typeface="Roboto"/>
              </a:rPr>
              <a:t>Q</a:t>
            </a:r>
            <a:r>
              <a:rPr lang="en" sz="1800" b="1" dirty="0">
                <a:latin typeface="Roboto"/>
                <a:ea typeface="Roboto"/>
                <a:cs typeface="Roboto"/>
                <a:sym typeface="Roboto"/>
              </a:rPr>
              <a:t>(</a:t>
            </a:r>
            <a:r>
              <a:rPr lang="en" sz="1800" b="1" dirty="0" err="1">
                <a:latin typeface="Roboto"/>
                <a:ea typeface="Roboto"/>
                <a:cs typeface="Roboto"/>
                <a:sym typeface="Roboto"/>
              </a:rPr>
              <a:t>s’,a</a:t>
            </a:r>
            <a:r>
              <a:rPr lang="en" sz="1800" b="1" dirty="0">
                <a:latin typeface="Roboto"/>
                <a:ea typeface="Roboto"/>
                <a:cs typeface="Roboto"/>
                <a:sym typeface="Roboto"/>
              </a:rPr>
              <a:t>’) - Q(</a:t>
            </a:r>
            <a:r>
              <a:rPr lang="en" sz="1800" b="1" dirty="0" err="1">
                <a:latin typeface="Roboto"/>
                <a:ea typeface="Roboto"/>
                <a:cs typeface="Roboto"/>
                <a:sym typeface="Roboto"/>
              </a:rPr>
              <a:t>s,a</a:t>
            </a:r>
            <a:r>
              <a:rPr lang="en" sz="1800" b="1" dirty="0">
                <a:latin typeface="Roboto"/>
                <a:ea typeface="Roboto"/>
                <a:cs typeface="Roboto"/>
                <a:sym typeface="Roboto"/>
              </a:rPr>
              <a:t>) ]</a:t>
            </a:r>
            <a:endParaRPr sz="1800" b="1"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OVER-OPTIMISTIC : Assumes the best things would happen from the next state onwards - Greedy (Hence the max operation over future Q-values)</a:t>
            </a:r>
            <a:endParaRPr sz="1800" dirty="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dirty="0">
                <a:latin typeface="Roboto"/>
                <a:ea typeface="Roboto"/>
                <a:cs typeface="Roboto"/>
                <a:sym typeface="Roboto"/>
              </a:rPr>
              <a:t>OFF-POLICY : Q directly approximates the optimal action value function independently of the policy being followed (max over all actions)</a:t>
            </a:r>
            <a:endParaRPr sz="1800" dirty="0">
              <a:latin typeface="Roboto"/>
              <a:ea typeface="Roboto"/>
              <a:cs typeface="Roboto"/>
              <a:sym typeface="Roboto"/>
            </a:endParaRPr>
          </a:p>
          <a:p>
            <a:pPr marL="914400" lvl="0" indent="0" algn="l" rtl="0">
              <a:lnSpc>
                <a:spcPct val="150000"/>
              </a:lnSpc>
              <a:spcBef>
                <a:spcPts val="0"/>
              </a:spcBef>
              <a:spcAft>
                <a:spcPts val="0"/>
              </a:spcAft>
              <a:buNone/>
            </a:pPr>
            <a:endParaRPr sz="16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87817" y="150146"/>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SARSA</a:t>
            </a:r>
            <a:endParaRPr dirty="0"/>
          </a:p>
        </p:txBody>
      </p:sp>
      <p:sp>
        <p:nvSpPr>
          <p:cNvPr id="222" name="Google Shape;222;p37"/>
          <p:cNvSpPr txBox="1"/>
          <p:nvPr/>
        </p:nvSpPr>
        <p:spPr>
          <a:xfrm>
            <a:off x="134317" y="1156084"/>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2000" dirty="0">
                <a:latin typeface="Karla" charset="0"/>
                <a:ea typeface="Karla" charset="0"/>
                <a:cs typeface="Karla" charset="0"/>
                <a:sym typeface="Roboto"/>
              </a:rPr>
              <a:t>Start with a random Q-table (S X A). For all transitions (collected by acting according to </a:t>
            </a:r>
            <a:r>
              <a:rPr lang="en" sz="2000" b="1" dirty="0">
                <a:latin typeface="Karla" charset="0"/>
                <a:ea typeface="Karla" charset="0"/>
                <a:cs typeface="Karla" charset="0"/>
                <a:sym typeface="Roboto"/>
              </a:rPr>
              <a:t>𝛑 </a:t>
            </a:r>
            <a:r>
              <a:rPr lang="en" sz="2000" dirty="0">
                <a:latin typeface="Karla" charset="0"/>
                <a:ea typeface="Karla" charset="0"/>
                <a:cs typeface="Karla" charset="0"/>
                <a:sym typeface="Roboto"/>
              </a:rPr>
              <a:t>that maximizes Q)  perform this TD Update</a:t>
            </a:r>
            <a:endParaRPr sz="2000" b="1" dirty="0">
              <a:latin typeface="Karla" charset="0"/>
              <a:ea typeface="Karla" charset="0"/>
              <a:cs typeface="Karla" charset="0"/>
              <a:sym typeface="Roboto"/>
            </a:endParaRPr>
          </a:p>
          <a:p>
            <a:pPr marL="457200" lvl="0" indent="0" algn="ctr" rtl="0">
              <a:lnSpc>
                <a:spcPct val="150000"/>
              </a:lnSpc>
              <a:spcBef>
                <a:spcPts val="0"/>
              </a:spcBef>
              <a:spcAft>
                <a:spcPts val="0"/>
              </a:spcAft>
              <a:buNone/>
            </a:pPr>
            <a:r>
              <a:rPr lang="en" sz="2000" b="1" dirty="0">
                <a:latin typeface="Karla" charset="0"/>
                <a:ea typeface="Karla" charset="0"/>
                <a:cs typeface="Karla" charset="0"/>
                <a:sym typeface="Roboto"/>
              </a:rPr>
              <a:t>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 [ R(</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𝜸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 𝛑) - Q(</a:t>
            </a:r>
            <a:r>
              <a:rPr lang="en" sz="2000" b="1" dirty="0" err="1">
                <a:latin typeface="Karla" charset="0"/>
                <a:ea typeface="Karla" charset="0"/>
                <a:cs typeface="Karla" charset="0"/>
                <a:sym typeface="Roboto"/>
              </a:rPr>
              <a:t>s,a</a:t>
            </a:r>
            <a:r>
              <a:rPr lang="en" sz="2000" b="1" dirty="0">
                <a:latin typeface="Karla" charset="0"/>
                <a:ea typeface="Karla" charset="0"/>
                <a:cs typeface="Karla" charset="0"/>
                <a:sym typeface="Roboto"/>
              </a:rPr>
              <a:t>) ]</a:t>
            </a:r>
            <a:endParaRPr sz="2000" b="1" dirty="0">
              <a:latin typeface="Karla" charset="0"/>
              <a:ea typeface="Karla" charset="0"/>
              <a:cs typeface="Karla" charset="0"/>
              <a:sym typeface="Roboto"/>
            </a:endParaRPr>
          </a:p>
          <a:p>
            <a:pPr marL="457200" lvl="0" indent="0" algn="ctr" rtl="0">
              <a:lnSpc>
                <a:spcPct val="150000"/>
              </a:lnSpc>
              <a:spcBef>
                <a:spcPts val="0"/>
              </a:spcBef>
              <a:spcAft>
                <a:spcPts val="0"/>
              </a:spcAft>
              <a:buNone/>
            </a:pPr>
            <a:r>
              <a:rPr lang="en" sz="2000" b="1" dirty="0">
                <a:latin typeface="Karla" charset="0"/>
                <a:ea typeface="Karla" charset="0"/>
                <a:cs typeface="Karla" charset="0"/>
                <a:sym typeface="Roboto"/>
              </a:rPr>
              <a:t>𝛑 </a:t>
            </a:r>
            <a:r>
              <a:rPr lang="en" sz="2000" dirty="0">
                <a:latin typeface="Karla" charset="0"/>
                <a:ea typeface="Karla" charset="0"/>
                <a:cs typeface="Karla" charset="0"/>
                <a:sym typeface="Roboto"/>
              </a:rPr>
              <a:t>- Data collection policy</a:t>
            </a:r>
            <a:endParaRPr sz="2000" dirty="0">
              <a:latin typeface="Karla" charset="0"/>
              <a:ea typeface="Karla" charset="0"/>
              <a:cs typeface="Karla" charset="0"/>
              <a:sym typeface="Roboto"/>
            </a:endParaRPr>
          </a:p>
          <a:p>
            <a:pPr marL="914400" lvl="0" indent="0" algn="l" rtl="0">
              <a:lnSpc>
                <a:spcPct val="150000"/>
              </a:lnSpc>
              <a:spcBef>
                <a:spcPts val="0"/>
              </a:spcBef>
              <a:spcAft>
                <a:spcPts val="0"/>
              </a:spcAft>
              <a:buNone/>
            </a:pPr>
            <a:endParaRPr sz="2000" dirty="0">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Char char="●"/>
            </a:pPr>
            <a:r>
              <a:rPr lang="en" sz="2000" dirty="0">
                <a:latin typeface="Karla" charset="0"/>
                <a:ea typeface="Karla" charset="0"/>
                <a:cs typeface="Karla" charset="0"/>
                <a:sym typeface="Roboto"/>
              </a:rPr>
              <a:t>ON-Policy Learning : While learning the optimal policy it uses the current estimate of the optimal policy to generate the </a:t>
            </a:r>
            <a:r>
              <a:rPr lang="en" sz="2000" dirty="0" err="1">
                <a:latin typeface="Karla" charset="0"/>
                <a:ea typeface="Karla" charset="0"/>
                <a:cs typeface="Karla" charset="0"/>
                <a:sym typeface="Roboto"/>
              </a:rPr>
              <a:t>behaviour</a:t>
            </a:r>
            <a:endParaRPr sz="2000" dirty="0">
              <a:latin typeface="Karla" charset="0"/>
              <a:ea typeface="Karla" charset="0"/>
              <a:cs typeface="Karla" charset="0"/>
              <a:sym typeface="Roboto"/>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481800" y="118614"/>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and SARSA Algorithm</a:t>
            </a:r>
            <a:endParaRPr dirty="0"/>
          </a:p>
        </p:txBody>
      </p:sp>
      <p:sp>
        <p:nvSpPr>
          <p:cNvPr id="228" name="Google Shape;228;p38"/>
          <p:cNvSpPr txBox="1"/>
          <p:nvPr/>
        </p:nvSpPr>
        <p:spPr>
          <a:xfrm>
            <a:off x="228300" y="1418844"/>
            <a:ext cx="8729100" cy="3209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Start with a random Q-table (S X A). </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Choose one among the two actions </a:t>
            </a:r>
            <a:endParaRPr sz="1600" dirty="0">
              <a:latin typeface="Karla" charset="0"/>
              <a:ea typeface="Karla" charset="0"/>
              <a:cs typeface="Karla" charset="0"/>
              <a:sym typeface="Roboto"/>
            </a:endParaRPr>
          </a:p>
          <a:p>
            <a:pPr marL="914400" lvl="1" indent="-330200" algn="l" rtl="0">
              <a:lnSpc>
                <a:spcPct val="150000"/>
              </a:lnSpc>
              <a:spcBef>
                <a:spcPts val="0"/>
              </a:spcBef>
              <a:spcAft>
                <a:spcPts val="0"/>
              </a:spcAft>
              <a:buSzPts val="1600"/>
              <a:buFont typeface="Roboto"/>
              <a:buAutoNum type="alphaLcPeriod"/>
            </a:pPr>
            <a:r>
              <a:rPr lang="en" sz="1600" dirty="0">
                <a:latin typeface="Karla" charset="0"/>
                <a:ea typeface="Karla" charset="0"/>
                <a:cs typeface="Karla" charset="0"/>
                <a:sym typeface="Roboto"/>
              </a:rPr>
              <a:t>(𝜀-greedy) With probability 𝜀, choose a random action (EXPLORATION)</a:t>
            </a:r>
            <a:endParaRPr sz="1600" dirty="0">
              <a:latin typeface="Karla" charset="0"/>
              <a:ea typeface="Karla" charset="0"/>
              <a:cs typeface="Karla" charset="0"/>
              <a:sym typeface="Roboto"/>
            </a:endParaRPr>
          </a:p>
          <a:p>
            <a:pPr marL="914400" lvl="1" indent="-330200" algn="l" rtl="0">
              <a:lnSpc>
                <a:spcPct val="150000"/>
              </a:lnSpc>
              <a:spcBef>
                <a:spcPts val="0"/>
              </a:spcBef>
              <a:spcAft>
                <a:spcPts val="0"/>
              </a:spcAft>
              <a:buSzPts val="1600"/>
              <a:buFont typeface="Roboto"/>
              <a:buAutoNum type="alphaLcPeriod"/>
            </a:pPr>
            <a:r>
              <a:rPr lang="en" sz="1600" dirty="0">
                <a:latin typeface="Karla" charset="0"/>
                <a:ea typeface="Karla" charset="0"/>
                <a:cs typeface="Karla" charset="0"/>
                <a:sym typeface="Roboto"/>
              </a:rPr>
              <a:t>With probability 1-𝜀, an action that maximizes Q-value from a state.(EXPLOITATION)</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Perform an action and collect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Update Q-table using the corresponding TD updates.</a:t>
            </a:r>
            <a:endParaRPr sz="1600" dirty="0">
              <a:latin typeface="Karla" charset="0"/>
              <a:ea typeface="Karla" charset="0"/>
              <a:cs typeface="Karla" charset="0"/>
              <a:sym typeface="Roboto"/>
            </a:endParaRPr>
          </a:p>
          <a:p>
            <a:pPr marL="457200" lvl="0" indent="-330200" algn="l" rtl="0">
              <a:lnSpc>
                <a:spcPct val="150000"/>
              </a:lnSpc>
              <a:spcBef>
                <a:spcPts val="0"/>
              </a:spcBef>
              <a:spcAft>
                <a:spcPts val="0"/>
              </a:spcAft>
              <a:buSzPts val="1600"/>
              <a:buFont typeface="Roboto"/>
              <a:buAutoNum type="arabicPeriod"/>
            </a:pPr>
            <a:r>
              <a:rPr lang="en" sz="1600" dirty="0">
                <a:latin typeface="Karla" charset="0"/>
                <a:ea typeface="Karla" charset="0"/>
                <a:cs typeface="Karla" charset="0"/>
                <a:sym typeface="Roboto"/>
              </a:rPr>
              <a:t>Repeat steps 2-5 till convergence of Q-values across all states.</a:t>
            </a:r>
            <a:endParaRPr sz="1600" dirty="0">
              <a:latin typeface="Karla" charset="0"/>
              <a:ea typeface="Karla" charset="0"/>
              <a:cs typeface="Karla" charset="0"/>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vs SARSA</a:t>
            </a:r>
            <a:endParaRPr/>
          </a:p>
        </p:txBody>
      </p:sp>
      <p:sp>
        <p:nvSpPr>
          <p:cNvPr id="234" name="Google Shape;234;p39"/>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600" dirty="0">
                <a:latin typeface="Roboto"/>
                <a:ea typeface="Roboto"/>
                <a:cs typeface="Roboto"/>
                <a:sym typeface="Roboto"/>
              </a:rPr>
              <a:t>Demo : </a:t>
            </a:r>
            <a:r>
              <a:rPr lang="en" sz="1600" u="sng" dirty="0">
                <a:solidFill>
                  <a:schemeClr val="hlink"/>
                </a:solidFill>
                <a:latin typeface="Roboto"/>
                <a:ea typeface="Roboto"/>
                <a:cs typeface="Roboto"/>
                <a:sym typeface="Roboto"/>
                <a:hlinkClick r:id="rId3"/>
              </a:rPr>
              <a:t>https://studywolf.wordpress.com/2013/07/01/reinforcement-learning-sarsa-vs-q-learning/</a:t>
            </a:r>
            <a:endParaRPr sz="1600" dirty="0">
              <a:latin typeface="Roboto"/>
              <a:ea typeface="Roboto"/>
              <a:cs typeface="Roboto"/>
              <a:sym typeface="Roboto"/>
            </a:endParaRPr>
          </a:p>
          <a:p>
            <a:pPr marL="457200" lvl="0" indent="0" algn="l" rtl="0">
              <a:lnSpc>
                <a:spcPct val="150000"/>
              </a:lnSpc>
              <a:spcBef>
                <a:spcPts val="0"/>
              </a:spcBef>
              <a:spcAft>
                <a:spcPts val="0"/>
              </a:spcAft>
              <a:buNone/>
            </a:pP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converges faster since Q values directly try to approximate the optimal value.</a:t>
            </a: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is more risky since it is over-optimistic of what happens in the future. Could be risky for real-life tasks such as robot navigation over dangerous terrains.</a:t>
            </a:r>
            <a:endParaRPr sz="16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Parametric Q-Learning</a:t>
            </a:r>
            <a:endParaRPr/>
          </a:p>
        </p:txBody>
      </p:sp>
      <p:sp>
        <p:nvSpPr>
          <p:cNvPr id="240" name="Google Shape;240;p40"/>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Often hard to learn Q-values in tabular form. E.g. Huge number of states, Continuous state spaces etc.</a:t>
            </a:r>
            <a:endParaRPr sz="1800">
              <a:latin typeface="Roboto"/>
              <a:ea typeface="Roboto"/>
              <a:cs typeface="Roboto"/>
              <a:sym typeface="Roboto"/>
            </a:endParaRPr>
          </a:p>
          <a:p>
            <a:pPr marL="457200" lvl="0" indent="-342900" algn="l" rtl="0">
              <a:lnSpc>
                <a:spcPct val="150000"/>
              </a:lnSpc>
              <a:spcBef>
                <a:spcPts val="0"/>
              </a:spcBef>
              <a:spcAft>
                <a:spcPts val="0"/>
              </a:spcAft>
              <a:buSzPts val="1800"/>
              <a:buFont typeface="Roboto"/>
              <a:buChar char="●"/>
            </a:pPr>
            <a:r>
              <a:rPr lang="en" sz="1800">
                <a:latin typeface="Roboto"/>
                <a:ea typeface="Roboto"/>
                <a:cs typeface="Roboto"/>
                <a:sym typeface="Roboto"/>
              </a:rPr>
              <a:t>Parametrize Q(s,a) using any function approximator f - linear model, neural networks etc. and do usual Q-learning.</a:t>
            </a:r>
            <a:endParaRPr sz="1800">
              <a:latin typeface="Roboto"/>
              <a:ea typeface="Roboto"/>
              <a:cs typeface="Roboto"/>
              <a:sym typeface="Roboto"/>
            </a:endParaRPr>
          </a:p>
          <a:p>
            <a:pPr marL="2743200" lvl="0" indent="457200" algn="l" rtl="0">
              <a:lnSpc>
                <a:spcPct val="150000"/>
              </a:lnSpc>
              <a:spcBef>
                <a:spcPts val="0"/>
              </a:spcBef>
              <a:spcAft>
                <a:spcPts val="0"/>
              </a:spcAft>
              <a:buNone/>
            </a:pPr>
            <a:r>
              <a:rPr lang="en" sz="1800">
                <a:latin typeface="Roboto"/>
                <a:ea typeface="Roboto"/>
                <a:cs typeface="Roboto"/>
                <a:sym typeface="Roboto"/>
              </a:rPr>
              <a:t>Q(s,a) = f(s,a;𝜭)         𝜭- model params</a:t>
            </a:r>
            <a:endParaRPr sz="1800">
              <a:latin typeface="Roboto"/>
              <a:ea typeface="Roboto"/>
              <a:cs typeface="Roboto"/>
              <a:sym typeface="Roboto"/>
            </a:endParaRPr>
          </a:p>
          <a:p>
            <a:pPr marL="2743200" lvl="0" indent="457200" algn="l" rtl="0">
              <a:lnSpc>
                <a:spcPct val="150000"/>
              </a:lnSpc>
              <a:spcBef>
                <a:spcPts val="0"/>
              </a:spcBef>
              <a:spcAft>
                <a:spcPts val="0"/>
              </a:spcAft>
              <a:buNone/>
            </a:pPr>
            <a:endParaRPr sz="1800">
              <a:latin typeface="Roboto"/>
              <a:ea typeface="Roboto"/>
              <a:cs typeface="Roboto"/>
              <a:sym typeface="Roboto"/>
            </a:endParaRPr>
          </a:p>
          <a:p>
            <a:pPr marL="0" lvl="0" indent="0" algn="l" rtl="0">
              <a:lnSpc>
                <a:spcPct val="150000"/>
              </a:lnSpc>
              <a:spcBef>
                <a:spcPts val="0"/>
              </a:spcBef>
              <a:spcAft>
                <a:spcPts val="0"/>
              </a:spcAft>
              <a:buNone/>
            </a:pPr>
            <a:r>
              <a:rPr lang="en" sz="1800">
                <a:latin typeface="Roboto"/>
                <a:ea typeface="Roboto"/>
                <a:cs typeface="Roboto"/>
                <a:sym typeface="Roboto"/>
              </a:rPr>
              <a:t>Example : Image Frames in a game - Use ConvNets to parametrize Q(s,a)</a:t>
            </a:r>
            <a:endParaRPr sz="18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477875"/>
          </a:xfrm>
          <a:prstGeom prst="rect">
            <a:avLst/>
          </a:prstGeom>
        </p:spPr>
        <p:txBody>
          <a:bodyPr wrap="square">
            <a:spAutoFit/>
          </a:bodyPr>
          <a:lstStyle/>
          <a:p>
            <a:r>
              <a:rPr lang="en-US" sz="2000" dirty="0" smtClean="0">
                <a:latin typeface="Karla" charset="0"/>
                <a:ea typeface="Karla" charset="0"/>
                <a:cs typeface="Karla" charset="0"/>
              </a:rPr>
              <a:t>What we don’t want the mouse to do?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We do </a:t>
            </a:r>
            <a:r>
              <a:rPr lang="en-US" sz="2000" b="1" dirty="0" smtClean="0">
                <a:solidFill>
                  <a:schemeClr val="accent2"/>
                </a:solidFill>
                <a:latin typeface="Karla" charset="0"/>
                <a:ea typeface="Karla" charset="0"/>
                <a:cs typeface="Karla" charset="0"/>
              </a:rPr>
              <a:t>not</a:t>
            </a:r>
            <a:r>
              <a:rPr lang="en-US" sz="2000" dirty="0" smtClean="0">
                <a:solidFill>
                  <a:schemeClr val="accent2"/>
                </a:solidFill>
                <a:latin typeface="Karla" charset="0"/>
                <a:ea typeface="Karla" charset="0"/>
                <a:cs typeface="Karla" charset="0"/>
              </a:rPr>
              <a:t> </a:t>
            </a:r>
            <a:r>
              <a:rPr lang="en-US" sz="2000" dirty="0" smtClean="0">
                <a:latin typeface="Karla" charset="0"/>
                <a:ea typeface="Karla" charset="0"/>
                <a:cs typeface="Karla" charset="0"/>
              </a:rPr>
              <a:t>want to have best actions to take in every specific situation. </a:t>
            </a:r>
            <a:r>
              <a:rPr lang="en-US" sz="2000" dirty="0">
                <a:latin typeface="Karla" charset="0"/>
                <a:ea typeface="Karla" charset="0"/>
                <a:cs typeface="Karla" charset="0"/>
              </a:rPr>
              <a:t>T</a:t>
            </a:r>
            <a:r>
              <a:rPr lang="en-US" sz="2000" dirty="0" smtClean="0">
                <a:latin typeface="Karla" charset="0"/>
                <a:ea typeface="Karla" charset="0"/>
                <a:cs typeface="Karla" charset="0"/>
              </a:rPr>
              <a:t>oo much and not flexible.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Find some </a:t>
            </a:r>
            <a:r>
              <a:rPr lang="en-US" sz="2000" dirty="0">
                <a:latin typeface="Karla" charset="0"/>
                <a:ea typeface="Karla" charset="0"/>
                <a:cs typeface="Karla" charset="0"/>
              </a:rPr>
              <a:t>magic set of methods that will allow our </a:t>
            </a:r>
            <a:r>
              <a:rPr lang="en-US" sz="2000" dirty="0" smtClean="0">
                <a:latin typeface="Karla" charset="0"/>
                <a:ea typeface="Karla" charset="0"/>
                <a:cs typeface="Karla" charset="0"/>
              </a:rPr>
              <a:t>mouse to </a:t>
            </a:r>
            <a:r>
              <a:rPr lang="en-US" sz="2000" dirty="0">
                <a:latin typeface="Karla" charset="0"/>
                <a:ea typeface="Karla" charset="0"/>
                <a:cs typeface="Karla" charset="0"/>
              </a:rPr>
              <a:t>learn on its own how to avoid electricity and gather as much food as possible</a:t>
            </a:r>
            <a:r>
              <a:rPr lang="en-US" sz="2000" dirty="0" smtClean="0">
                <a:latin typeface="Karla" charset="0"/>
                <a:ea typeface="Karla" charset="0"/>
                <a:cs typeface="Karla" charset="0"/>
              </a:rPr>
              <a:t>.</a:t>
            </a:r>
          </a:p>
          <a:p>
            <a:endParaRPr lang="en-US" sz="2000" dirty="0">
              <a:latin typeface="Karla" charset="0"/>
              <a:ea typeface="Karla" charset="0"/>
              <a:cs typeface="Karla" charset="0"/>
            </a:endParaRPr>
          </a:p>
          <a:p>
            <a:pPr algn="ctr"/>
            <a:r>
              <a:rPr lang="en-US" sz="2000" dirty="0" smtClean="0">
                <a:latin typeface="Karla" charset="0"/>
                <a:ea typeface="Karla" charset="0"/>
                <a:cs typeface="Karla" charset="0"/>
              </a:rPr>
              <a:t>Reinforcement </a:t>
            </a:r>
            <a:r>
              <a:rPr lang="en-US" sz="2000" dirty="0">
                <a:latin typeface="Karla" charset="0"/>
                <a:ea typeface="Karla" charset="0"/>
                <a:cs typeface="Karla" charset="0"/>
              </a:rPr>
              <a:t>Learning is exactly this magic </a:t>
            </a:r>
            <a:r>
              <a:rPr lang="en-US" sz="2000" dirty="0" smtClean="0">
                <a:latin typeface="Karla" charset="0"/>
                <a:ea typeface="Karla" charset="0"/>
                <a:cs typeface="Karla" charset="0"/>
              </a:rPr>
              <a:t>toolbox </a:t>
            </a:r>
          </a:p>
          <a:p>
            <a:endParaRPr lang="en-US" sz="2000" dirty="0">
              <a:latin typeface="Karla" charset="0"/>
              <a:ea typeface="Karla" charset="0"/>
              <a:cs typeface="Karla" charset="0"/>
            </a:endParaRPr>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975935" y="1000278"/>
            <a:ext cx="7745256" cy="5169294"/>
          </a:xfrm>
        </p:spPr>
        <p:txBody>
          <a:bodyPr/>
          <a:lstStyle/>
          <a:p>
            <a:pPr marL="457200" indent="-457200">
              <a:buFont typeface="+mj-lt"/>
              <a:buAutoNum type="alphaUcPeriod"/>
            </a:pPr>
            <a:r>
              <a:rPr lang="en-US" sz="2000" dirty="0" smtClean="0"/>
              <a:t>Observations depends on agent’s actions. </a:t>
            </a:r>
            <a:r>
              <a:rPr lang="en-US" sz="2000" dirty="0"/>
              <a:t>If </a:t>
            </a:r>
            <a:r>
              <a:rPr lang="en-US" sz="2000" dirty="0" smtClean="0"/>
              <a:t>agent </a:t>
            </a:r>
            <a:r>
              <a:rPr lang="en-US" sz="2000" dirty="0"/>
              <a:t>decides to do </a:t>
            </a:r>
            <a:r>
              <a:rPr lang="en-US" sz="2000" dirty="0" smtClean="0"/>
              <a:t>stupid things</a:t>
            </a:r>
            <a:r>
              <a:rPr lang="en-US" sz="2000" dirty="0"/>
              <a:t>, then the observations will tell </a:t>
            </a:r>
            <a:r>
              <a:rPr lang="en-US" sz="2000" dirty="0" smtClean="0"/>
              <a:t>nothing </a:t>
            </a:r>
            <a:r>
              <a:rPr lang="en-US" sz="2000" dirty="0"/>
              <a:t>about </a:t>
            </a:r>
            <a:r>
              <a:rPr lang="en-US" sz="2000" dirty="0" smtClean="0"/>
              <a:t>how to improve the outcome (only negative feedback).</a:t>
            </a:r>
          </a:p>
          <a:p>
            <a:pPr marL="457200" indent="-457200">
              <a:buFont typeface="+mj-lt"/>
              <a:buAutoNum type="alphaUcPeriod"/>
            </a:pPr>
            <a:r>
              <a:rPr lang="en-US" sz="2000" dirty="0" smtClean="0"/>
              <a:t>Agents need </a:t>
            </a:r>
            <a:r>
              <a:rPr lang="en-US" sz="2000" dirty="0"/>
              <a:t>to not only exploit the policy they have learned, but to actively explore the </a:t>
            </a:r>
            <a:r>
              <a:rPr lang="en-US" sz="2000" dirty="0" smtClean="0"/>
              <a:t>environment. In other words maybe </a:t>
            </a:r>
            <a:r>
              <a:rPr lang="en-US" sz="2000" dirty="0"/>
              <a:t>by doing things differently we can significantly improve the outcome. ﻿This exploration/exploitation dilemma is one of the open fundamental questions </a:t>
            </a:r>
            <a:r>
              <a:rPr lang="en-US" sz="2000" dirty="0" smtClean="0"/>
              <a:t>in RL (and in my life).</a:t>
            </a:r>
          </a:p>
          <a:p>
            <a:pPr marL="457200" indent="-457200">
              <a:buFont typeface="+mj-lt"/>
              <a:buAutoNum type="alphaUcPeriod"/>
            </a:pPr>
            <a:r>
              <a:rPr lang="en-US" sz="2000" dirty="0"/>
              <a:t>R</a:t>
            </a:r>
            <a:r>
              <a:rPr lang="en-US" sz="2000" dirty="0" smtClean="0"/>
              <a:t>eward </a:t>
            </a:r>
            <a:r>
              <a:rPr lang="en-US" sz="2000" dirty="0"/>
              <a:t>can be </a:t>
            </a:r>
            <a:r>
              <a:rPr lang="en-US" sz="2000" dirty="0" smtClean="0"/>
              <a:t>delayed </a:t>
            </a:r>
            <a:r>
              <a:rPr lang="en-US" sz="2000" dirty="0"/>
              <a:t>from actions. </a:t>
            </a:r>
            <a:r>
              <a:rPr lang="en-US" sz="2000" dirty="0" smtClean="0"/>
              <a:t>Ex: In </a:t>
            </a:r>
            <a:r>
              <a:rPr lang="en-US" sz="2000" dirty="0"/>
              <a:t>cases of chess, it can be one single strong move in the middle of the game that has shifted the balance. </a:t>
            </a:r>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2"/>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CS109B_template</Template>
  <TotalTime>3822</TotalTime>
  <Words>3404</Words>
  <Application>Microsoft Macintosh PowerPoint</Application>
  <PresentationFormat>On-screen Show (16:9)</PresentationFormat>
  <Paragraphs>491</Paragraphs>
  <Slides>64</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Calibri</vt:lpstr>
      <vt:lpstr>Cambria Math</vt:lpstr>
      <vt:lpstr>Karla</vt:lpstr>
      <vt:lpstr>Libre Baskerville</vt:lpstr>
      <vt:lpstr>Roboto</vt:lpstr>
      <vt:lpstr>Segoe UI Emoji</vt:lpstr>
      <vt:lpstr>Symbol</vt:lpstr>
      <vt:lpstr>Arial</vt:lpstr>
      <vt:lpstr>GEC_template</vt:lpstr>
      <vt:lpstr>Lecture 14: Introduction to Reinforcement Learning</vt:lpstr>
      <vt:lpstr>Outline</vt:lpstr>
      <vt:lpstr>What is Reinforcement Learning ?</vt:lpstr>
      <vt:lpstr>What is Reinforcement Learning ?</vt:lpstr>
      <vt:lpstr>What is Reinforcement Learning ?</vt:lpstr>
      <vt:lpstr>What is Reinforcement Learning ?</vt:lpstr>
      <vt:lpstr>PowerPoint Presentation</vt:lpstr>
      <vt:lpstr>Challenges of RL</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MDP + Formal Definitions</vt:lpstr>
      <vt:lpstr>Markov Decision Process</vt:lpstr>
      <vt:lpstr>Markov Process </vt:lpstr>
      <vt:lpstr>Markov Process </vt:lpstr>
      <vt:lpstr>Markov Process (cont) </vt:lpstr>
      <vt:lpstr>Markov Process (cont) </vt:lpstr>
      <vt:lpstr>Markov Process (cont) </vt:lpstr>
      <vt:lpstr>Markov Reward Process </vt:lpstr>
      <vt:lpstr>Markov Reward Process (cont) </vt:lpstr>
      <vt:lpstr>Markov Reward Process (cont) </vt:lpstr>
      <vt:lpstr>Markov Decision Process</vt:lpstr>
      <vt:lpstr>Markov Decision Process (cont)</vt:lpstr>
      <vt:lpstr>Markov Decision Process (cont)</vt:lpstr>
      <vt:lpstr>Markov Decision Process</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Bellman equation (deterministic)  </vt:lpstr>
      <vt:lpstr>Bellman equation (stochastic) </vt:lpstr>
      <vt:lpstr>Value of Action Q(s,a)</vt:lpstr>
      <vt:lpstr>Dynamic Programming</vt:lpstr>
      <vt:lpstr>Model Based and Model Free Methods</vt:lpstr>
      <vt:lpstr>Model-Based Methods  Value Iteration, Policy Iteration</vt:lpstr>
      <vt:lpstr>Value Iteration</vt:lpstr>
      <vt:lpstr>PowerPoint Presentation</vt:lpstr>
      <vt:lpstr>PowerPoint Presentation</vt:lpstr>
      <vt:lpstr>Policy Iteration</vt:lpstr>
      <vt:lpstr>PowerPoint Presentation</vt:lpstr>
      <vt:lpstr>PowerPoint Presentation</vt:lpstr>
      <vt:lpstr>PowerPoint Presentation</vt:lpstr>
      <vt:lpstr>Value and Policy Iteration</vt:lpstr>
      <vt:lpstr>Model-Free Methods  Q-Learning and SARSA</vt:lpstr>
      <vt:lpstr>Why Model-Free Methods ? </vt:lpstr>
      <vt:lpstr>On-Policy vs Off-Policy Learning </vt:lpstr>
      <vt:lpstr>Temporal Difference (TD) Learning</vt:lpstr>
      <vt:lpstr>Q-Learning</vt:lpstr>
      <vt:lpstr>SARSA</vt:lpstr>
      <vt:lpstr>Q-Learning and SARSA Algorithm</vt:lpstr>
      <vt:lpstr>Q-Learning vs SARSA</vt:lpstr>
      <vt:lpstr>Parametric Q-Learning</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109</cp:revision>
  <cp:lastPrinted>2019-03-25T17:07:39Z</cp:lastPrinted>
  <dcterms:modified xsi:type="dcterms:W3CDTF">2019-03-27T18:07:16Z</dcterms:modified>
</cp:coreProperties>
</file>