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9"/>
  </p:notesMasterIdLst>
  <p:sldIdLst>
    <p:sldId id="609" r:id="rId2"/>
    <p:sldId id="615" r:id="rId3"/>
    <p:sldId id="676" r:id="rId4"/>
    <p:sldId id="259" r:id="rId5"/>
    <p:sldId id="678" r:id="rId6"/>
    <p:sldId id="679" r:id="rId7"/>
    <p:sldId id="680" r:id="rId8"/>
    <p:sldId id="681" r:id="rId9"/>
    <p:sldId id="682" r:id="rId10"/>
    <p:sldId id="683" r:id="rId11"/>
    <p:sldId id="298" r:id="rId12"/>
    <p:sldId id="686" r:id="rId13"/>
    <p:sldId id="685" r:id="rId14"/>
    <p:sldId id="687" r:id="rId15"/>
    <p:sldId id="688" r:id="rId16"/>
    <p:sldId id="689" r:id="rId17"/>
    <p:sldId id="690" r:id="rId18"/>
    <p:sldId id="691" r:id="rId19"/>
    <p:sldId id="692" r:id="rId20"/>
    <p:sldId id="693" r:id="rId21"/>
    <p:sldId id="694" r:id="rId22"/>
    <p:sldId id="695" r:id="rId23"/>
    <p:sldId id="696" r:id="rId24"/>
    <p:sldId id="697" r:id="rId25"/>
    <p:sldId id="698" r:id="rId26"/>
    <p:sldId id="699" r:id="rId27"/>
    <p:sldId id="700" r:id="rId28"/>
    <p:sldId id="701" r:id="rId29"/>
    <p:sldId id="702" r:id="rId30"/>
    <p:sldId id="703" r:id="rId31"/>
    <p:sldId id="704" r:id="rId32"/>
    <p:sldId id="705" r:id="rId33"/>
    <p:sldId id="706" r:id="rId34"/>
    <p:sldId id="707" r:id="rId35"/>
    <p:sldId id="709" r:id="rId36"/>
    <p:sldId id="708" r:id="rId37"/>
    <p:sldId id="710" r:id="rId38"/>
    <p:sldId id="711" r:id="rId39"/>
    <p:sldId id="712" r:id="rId40"/>
    <p:sldId id="717" r:id="rId41"/>
    <p:sldId id="718" r:id="rId42"/>
    <p:sldId id="713" r:id="rId43"/>
    <p:sldId id="714" r:id="rId44"/>
    <p:sldId id="715" r:id="rId45"/>
    <p:sldId id="719" r:id="rId46"/>
    <p:sldId id="720" r:id="rId47"/>
    <p:sldId id="721" r:id="rId48"/>
    <p:sldId id="716" r:id="rId49"/>
    <p:sldId id="722" r:id="rId50"/>
    <p:sldId id="723" r:id="rId51"/>
    <p:sldId id="724" r:id="rId52"/>
    <p:sldId id="725" r:id="rId53"/>
    <p:sldId id="726" r:id="rId54"/>
    <p:sldId id="727" r:id="rId55"/>
    <p:sldId id="728" r:id="rId56"/>
    <p:sldId id="729" r:id="rId57"/>
    <p:sldId id="730" r:id="rId58"/>
    <p:sldId id="740" r:id="rId59"/>
    <p:sldId id="732" r:id="rId60"/>
    <p:sldId id="731" r:id="rId61"/>
    <p:sldId id="733" r:id="rId62"/>
    <p:sldId id="734" r:id="rId63"/>
    <p:sldId id="735" r:id="rId64"/>
    <p:sldId id="737" r:id="rId65"/>
    <p:sldId id="736" r:id="rId66"/>
    <p:sldId id="738" r:id="rId67"/>
    <p:sldId id="739" r:id="rId68"/>
    <p:sldId id="741" r:id="rId69"/>
    <p:sldId id="742" r:id="rId70"/>
    <p:sldId id="743" r:id="rId71"/>
    <p:sldId id="746" r:id="rId72"/>
    <p:sldId id="750" r:id="rId73"/>
    <p:sldId id="747" r:id="rId74"/>
    <p:sldId id="749" r:id="rId75"/>
    <p:sldId id="752" r:id="rId76"/>
    <p:sldId id="753" r:id="rId77"/>
    <p:sldId id="748" r:id="rId78"/>
    <p:sldId id="751" r:id="rId79"/>
    <p:sldId id="756" r:id="rId80"/>
    <p:sldId id="758" r:id="rId81"/>
    <p:sldId id="757" r:id="rId82"/>
    <p:sldId id="759" r:id="rId83"/>
    <p:sldId id="760" r:id="rId84"/>
    <p:sldId id="761" r:id="rId85"/>
    <p:sldId id="762" r:id="rId86"/>
    <p:sldId id="755" r:id="rId87"/>
    <p:sldId id="763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6B"/>
    <a:srgbClr val="52DEE5"/>
    <a:srgbClr val="DE55B3"/>
    <a:srgbClr val="FF7F11"/>
    <a:srgbClr val="383D3B"/>
    <a:srgbClr val="9EE493"/>
    <a:srgbClr val="ADD389"/>
    <a:srgbClr val="C977FF"/>
    <a:srgbClr val="FF7FD3"/>
    <a:srgbClr val="FFD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98"/>
    <p:restoredTop sz="87347"/>
  </p:normalViewPr>
  <p:slideViewPr>
    <p:cSldViewPr snapToGrid="0" snapToObjects="1">
      <p:cViewPr varScale="1">
        <p:scale>
          <a:sx n="92" d="100"/>
          <a:sy n="92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BC4EB-2D9A-C542-A578-2B57E0FB18F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71AF9-BBC8-D045-B571-D125776D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6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79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5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87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42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0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6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9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06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0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4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50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2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26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90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91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9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9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92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21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32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8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329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08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38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64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082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001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61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569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232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03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057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247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83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763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313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444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688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241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259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38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86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865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91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790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464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262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346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07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497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156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51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84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68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493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98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91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069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793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894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428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3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69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272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0964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14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6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1C33-5988-D54F-BB26-5D5DAD4AF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BA848-FA4A-0346-83E1-44D13A16B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5C035-42E1-754D-AF29-0F9C9762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8E98-C637-DE48-912A-CB1B3013F317}" type="datetime1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0DB20-4AFA-0443-8463-CC96FA03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9BBF5-37BB-9A42-966A-31118682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073" y="6254028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CC8A-803B-724E-AECF-F9E46639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D74CA-2C44-7141-A60F-B722C70D0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3FFE-E161-C74A-BD5F-88AF473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926F-5305-CE4E-A6B7-3EC7157494D0}" type="datetime1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45C2-A542-C644-9046-6C4684C7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C9B-1D97-6E46-8F5C-D7A15AEF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55349-E760-A049-B782-49DD46AAC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F6423-2F3F-EE4C-9C5E-4D2744E35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FC342-0932-3E49-AB8D-9E000372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02E3-39CE-9E4A-8CB2-FAE42926AFF3}" type="datetime1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7E810-6B49-2448-9378-755458BB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FFE0-7A6D-074A-AC35-C18BEA6D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0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9E59-0172-044D-B347-0BC5D4E9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venir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38CA-0A1E-9849-ADED-8250CFBB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2BA2-B2DD-AB4F-88DA-4FD6E0D4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64B1-3016-9A4F-853C-A03142A4574D}" type="datetime1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0A4A-B3FA-334E-ABC9-426BB63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356349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3810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rgbClr val="00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5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AB10-9C5B-3C49-B908-D60D6572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B2FF2-3514-7E4F-979B-7D465AE1B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29F0-20F9-7245-A8DF-ED91AF9A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602-125A-D841-BBD6-EADF0C39E925}" type="datetime1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0ABE4-540A-8A46-BADB-D57CF360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289A-E7A6-7041-AC8D-F84B9852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8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0083-B51B-F64B-AA55-08C12C45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69A8-BAB3-5047-9C68-7A1701E5C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138AC-E452-D440-864F-ECCBC3D38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6ABF0-DD3E-AB42-9B7A-29D73575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4BB8-74D2-3E43-890F-8F2F42968950}" type="datetime1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F0AD2-EEAA-084E-86BF-5E9E486A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EA0A6-0275-B747-9008-35F9B8FB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8F68-5C69-394B-8BCF-D20309B0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7271F-5514-F246-8093-A1E88A3AC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F8BF-D8FB-054F-AFB9-095D0F84E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D8762-E4ED-944E-9C50-E6D1F7468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14A51-2447-9447-9E65-910F362E1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4532E-F973-AE4F-B307-9C4ABFDB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214F-A4C9-C041-8305-3968946FB632}" type="datetime1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3EA70-3106-774D-8323-DEFC4395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0D810-CC25-514E-90F4-4DE901DD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8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5B8A-B85B-3A4C-A622-549F6B28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38235-253C-054A-863C-FEEF02C1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8675-3694-DC45-9CCE-9680EB1371B3}" type="datetime1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82665-4262-8347-AD55-38E1521E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CF5E5-C99B-3C42-B309-3F0AF7B7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1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5FFE0-C88F-AC4C-B413-4CA67664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8AD8-F8E7-F946-BD46-7844CB5C97A2}" type="datetime1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AA98C-D40D-8D43-98C3-46A866A4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8FF45-51F5-8141-9CC0-7DC330B6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8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E2CB-80F8-D044-9E4B-F2853792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BA669-90B7-C24B-85DE-2B3AE23B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37B98-29BA-8C4A-92D6-327615463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2CC34-7FA9-D642-B02C-D5F95E46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590F-AA81-D540-B26C-6D991D63D543}" type="datetime1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75B0C-13CF-B44D-AC2B-62756B96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29ACA-557C-D642-9221-716CB885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B498-A163-CC43-81E8-5B8BB1A5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91C70-2BE4-4C4B-82E5-BDF2E7FCE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15BF7-13A1-7A4C-81CA-FF68AE174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B23D8-BE98-3444-8236-7530A84F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4644-B9A4-C04E-9C16-7219A5F573A5}" type="datetime1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8367-2C30-414A-B7CB-0A1C4A79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8D990-6B2E-9840-8478-36F0D89A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5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6D1F4-47AB-674E-B7B4-644977D5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56" y="277465"/>
            <a:ext cx="8941419" cy="1162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A9934-6E1E-624F-92F4-CA26E392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979DC-2FF9-4F4E-A3A8-2BED888F8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E0F3-851B-D04D-8388-F0082F0B8354}" type="datetime1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DBD27-42C0-3542-A8C3-E254AF9AE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D511D-0DCF-4D4D-8359-143BCAE24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1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24n/slides/cs224n-2019-lecture06-rnnlm.pdf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24n/slides/cs224n-2019-lecture06-rnnlm.pdf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2AC2B2-BE48-F147-B8F0-C4214DE57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683" y="3682952"/>
            <a:ext cx="9144000" cy="205498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  <a:latin typeface="Avenir Medium" panose="02000503020000020003" pitchFamily="2" charset="0"/>
              </a:rPr>
              <a:t>Harvard IACS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CS109B</a:t>
            </a:r>
          </a:p>
          <a:p>
            <a:pPr algn="l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Pavlos Protopapas, Mark Glickman, and Chris Tanner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66A7DC-809D-3741-93BC-D14DE36F96EC}"/>
              </a:ext>
            </a:extLst>
          </p:cNvPr>
          <p:cNvGrpSpPr>
            <a:grpSpLocks noChangeAspect="1"/>
          </p:cNvGrpSpPr>
          <p:nvPr/>
        </p:nvGrpSpPr>
        <p:grpSpPr>
          <a:xfrm>
            <a:off x="7523374" y="3607088"/>
            <a:ext cx="1789742" cy="1001334"/>
            <a:chOff x="3383860" y="4092499"/>
            <a:chExt cx="1774304" cy="1102997"/>
          </a:xfrm>
        </p:grpSpPr>
        <p:pic>
          <p:nvPicPr>
            <p:cNvPr id="5" name="Picture 4" descr="iacs.png">
              <a:extLst>
                <a:ext uri="{FF2B5EF4-FFF2-40B4-BE49-F238E27FC236}">
                  <a16:creationId xmlns:a16="http://schemas.microsoft.com/office/drawing/2014/main" id="{9086F760-9B6C-E246-8627-D5679938DA1E}"/>
                </a:ext>
              </a:extLst>
            </p:cNvPr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6" name="Picture 5" descr="harvard.png">
              <a:extLst>
                <a:ext uri="{FF2B5EF4-FFF2-40B4-BE49-F238E27FC236}">
                  <a16:creationId xmlns:a16="http://schemas.microsoft.com/office/drawing/2014/main" id="{0F533E74-7ECE-6C40-86AD-66A084918B0E}"/>
                </a:ext>
              </a:extLst>
            </p:cNvPr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00021C8-F00C-6C43-B330-F8BA8DD2CC26}"/>
              </a:ext>
            </a:extLst>
          </p:cNvPr>
          <p:cNvSpPr/>
          <p:nvPr/>
        </p:nvSpPr>
        <p:spPr>
          <a:xfrm>
            <a:off x="1640886" y="3220202"/>
            <a:ext cx="7806044" cy="99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095D9-816C-7842-801A-6D3B6EE1281A}"/>
              </a:ext>
            </a:extLst>
          </p:cNvPr>
          <p:cNvSpPr/>
          <p:nvPr/>
        </p:nvSpPr>
        <p:spPr>
          <a:xfrm>
            <a:off x="1640886" y="3309233"/>
            <a:ext cx="7806044" cy="864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EBC667-27E4-3A43-9E29-B8A44ADC4F14}"/>
              </a:ext>
            </a:extLst>
          </p:cNvPr>
          <p:cNvSpPr/>
          <p:nvPr/>
        </p:nvSpPr>
        <p:spPr>
          <a:xfrm>
            <a:off x="1722812" y="2332557"/>
            <a:ext cx="5146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venir Book" panose="02000503020000020003" pitchFamily="2" charset="0"/>
              </a:rPr>
              <a:t>NLP Lectures: Part 2 of 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5824E-0329-7345-8870-B3763055E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886" y="1450951"/>
            <a:ext cx="9312569" cy="805742"/>
          </a:xfrm>
        </p:spPr>
        <p:txBody>
          <a:bodyPr anchor="b" anchorCtr="0">
            <a:normAutofit/>
          </a:bodyPr>
          <a:lstStyle/>
          <a:p>
            <a:pPr algn="l"/>
            <a:r>
              <a:rPr lang="en-US" sz="4000" dirty="0">
                <a:latin typeface="Avenir Medium" panose="02000503020000020003" pitchFamily="2" charset="0"/>
              </a:rPr>
              <a:t>Lecture 23: Language </a:t>
            </a:r>
            <a:r>
              <a:rPr lang="en-US" sz="4000" dirty="0">
                <a:solidFill>
                  <a:srgbClr val="002060"/>
                </a:solidFill>
                <a:latin typeface="Algerian" panose="020F0502020204030204" pitchFamily="34" charset="0"/>
                <a:cs typeface="Algerian" panose="020F0502020204030204" pitchFamily="34" charset="0"/>
              </a:rPr>
              <a:t>R</a:t>
            </a:r>
            <a:r>
              <a:rPr lang="en-US" sz="4000" dirty="0">
                <a:solidFill>
                  <a:srgbClr val="7030A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</a:t>
            </a:r>
            <a:r>
              <a:rPr lang="en-US" sz="4000" dirty="0">
                <a:solidFill>
                  <a:srgbClr val="FF6B6B"/>
                </a:solidFill>
                <a:latin typeface="Avenir Next Condensed" panose="020B0506020202020204" pitchFamily="34" charset="0"/>
              </a:rPr>
              <a:t>p</a:t>
            </a:r>
            <a:r>
              <a:rPr lang="en-US" sz="4000" dirty="0">
                <a:solidFill>
                  <a:srgbClr val="52DEE5"/>
                </a:solidFill>
                <a:latin typeface="Avenir Medium" panose="02000503020000020003" pitchFamily="2" charset="0"/>
              </a:rPr>
              <a:t>r</a:t>
            </a:r>
            <a:r>
              <a:rPr lang="en-US" sz="4000" dirty="0">
                <a:latin typeface="Calisto MT" panose="02040603050505030304" pitchFamily="18" charset="77"/>
              </a:rPr>
              <a:t>e</a:t>
            </a:r>
            <a:r>
              <a:rPr lang="en-US" sz="4000" dirty="0">
                <a:solidFill>
                  <a:srgbClr val="FF7F11"/>
                </a:solidFill>
                <a:latin typeface="Chalkduster" panose="03050602040202020205" pitchFamily="66" charset="77"/>
              </a:rPr>
              <a:t>s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Cooper Black" panose="0208090404030B020404" pitchFamily="18" charset="77"/>
              </a:rPr>
              <a:t>e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Harrington" pitchFamily="82" charset="77"/>
              </a:rPr>
              <a:t>n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Desdemona" pitchFamily="82" charset="77"/>
              </a:rPr>
              <a:t>a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merican Typewriter" panose="02090604020004020304" pitchFamily="18" charset="77"/>
              </a:rPr>
              <a:t>t</a:t>
            </a:r>
            <a:r>
              <a:rPr lang="en-US" sz="4000" dirty="0">
                <a:latin typeface="Andale Mono" panose="020B0509000000000004" pitchFamily="49" charset="0"/>
              </a:rPr>
              <a:t>i</a:t>
            </a:r>
            <a:r>
              <a:rPr lang="en-US" sz="4000" dirty="0">
                <a:solidFill>
                  <a:srgbClr val="C00000"/>
                </a:solidFill>
                <a:latin typeface="Chiller" panose="020F0502020204030204" pitchFamily="34" charset="0"/>
                <a:cs typeface="Chiller" panose="020F0502020204030204" pitchFamily="34" charset="0"/>
              </a:rPr>
              <a:t>o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omic Sans MS" panose="030F0902030302020204" pitchFamily="66" charset="0"/>
              </a:rPr>
              <a:t>n</a:t>
            </a:r>
            <a:r>
              <a:rPr lang="en-US" sz="4000" dirty="0">
                <a:latin typeface="Karla" pitchFamily="2" charset="0"/>
                <a:ea typeface="Karla" pitchFamily="2" charset="0"/>
              </a:rPr>
              <a:t>s</a:t>
            </a:r>
            <a:endParaRPr lang="en-US" sz="2400" dirty="0">
              <a:latin typeface="Karla" pitchFamily="2" charset="0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67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9527EE3-9215-B84B-A54D-739B0120676E}"/>
              </a:ext>
            </a:extLst>
          </p:cNvPr>
          <p:cNvSpPr/>
          <p:nvPr/>
        </p:nvSpPr>
        <p:spPr>
          <a:xfrm>
            <a:off x="1969616" y="1872628"/>
            <a:ext cx="4302837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22655" y="1153411"/>
            <a:ext cx="771242" cy="907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22655" y="1244126"/>
            <a:ext cx="771242" cy="1003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CB2847-0F6D-EA4A-9C75-CAB26E4B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4960" y="6291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22655" y="2017011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22655" y="2107726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F2B3B0-6F56-2B4C-B360-67C0A24C3FB1}"/>
              </a:ext>
            </a:extLst>
          </p:cNvPr>
          <p:cNvSpPr/>
          <p:nvPr/>
        </p:nvSpPr>
        <p:spPr>
          <a:xfrm>
            <a:off x="2291568" y="2785534"/>
            <a:ext cx="360257" cy="90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9B88A-E41F-AC41-82C8-21AEAE777AE1}"/>
              </a:ext>
            </a:extLst>
          </p:cNvPr>
          <p:cNvSpPr/>
          <p:nvPr/>
        </p:nvSpPr>
        <p:spPr>
          <a:xfrm>
            <a:off x="2291568" y="2876249"/>
            <a:ext cx="360257" cy="907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68C59-0CF5-574E-BBF1-FB6E34268F40}"/>
              </a:ext>
            </a:extLst>
          </p:cNvPr>
          <p:cNvSpPr/>
          <p:nvPr/>
        </p:nvSpPr>
        <p:spPr>
          <a:xfrm>
            <a:off x="2291568" y="3719935"/>
            <a:ext cx="360257" cy="90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B868B-5124-D247-A59E-5D7FC8D809A8}"/>
              </a:ext>
            </a:extLst>
          </p:cNvPr>
          <p:cNvSpPr/>
          <p:nvPr/>
        </p:nvSpPr>
        <p:spPr>
          <a:xfrm>
            <a:off x="2291568" y="3810652"/>
            <a:ext cx="360257" cy="90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FD8D12-181B-D243-B6D0-AB85274E9D4D}"/>
              </a:ext>
            </a:extLst>
          </p:cNvPr>
          <p:cNvSpPr/>
          <p:nvPr/>
        </p:nvSpPr>
        <p:spPr>
          <a:xfrm>
            <a:off x="2291568" y="4563621"/>
            <a:ext cx="360257" cy="90715"/>
          </a:xfrm>
          <a:prstGeom prst="rect">
            <a:avLst/>
          </a:prstGeom>
          <a:solidFill>
            <a:srgbClr val="FF7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351191" y="171000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68DC7-6817-B34C-A156-457418092E55}"/>
              </a:ext>
            </a:extLst>
          </p:cNvPr>
          <p:cNvSpPr/>
          <p:nvPr/>
        </p:nvSpPr>
        <p:spPr>
          <a:xfrm>
            <a:off x="2815581" y="2333790"/>
            <a:ext cx="4256834" cy="256788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What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How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Modern Breakthroughs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2E3F639-0A22-6245-896B-9C961D92D0BC}"/>
              </a:ext>
            </a:extLst>
          </p:cNvPr>
          <p:cNvSpPr txBox="1">
            <a:spLocks/>
          </p:cNvSpPr>
          <p:nvPr/>
        </p:nvSpPr>
        <p:spPr>
          <a:xfrm>
            <a:off x="2130592" y="696649"/>
            <a:ext cx="4780847" cy="1904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Recap where we are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Representing Language</a:t>
            </a:r>
          </a:p>
        </p:txBody>
      </p:sp>
    </p:spTree>
    <p:extLst>
      <p:ext uri="{BB962C8B-B14F-4D97-AF65-F5344CB8AC3E}">
        <p14:creationId xmlns:p14="http://schemas.microsoft.com/office/powerpoint/2010/main" val="1882114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91786"/>
            <a:ext cx="1780308" cy="597214"/>
          </a:xfrm>
        </p:spPr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1181099" y="1196132"/>
            <a:ext cx="9829801" cy="734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Language is special and complex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11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409627" y="838937"/>
            <a:ext cx="1751682" cy="893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83DB55-A190-8646-A3E1-63265363E229}"/>
              </a:ext>
            </a:extLst>
          </p:cNvPr>
          <p:cNvSpPr txBox="1">
            <a:spLocks/>
          </p:cNvSpPr>
          <p:nvPr/>
        </p:nvSpPr>
        <p:spPr>
          <a:xfrm>
            <a:off x="4690921" y="2134479"/>
            <a:ext cx="7439890" cy="4221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Distinctly human ability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Paramount to human evolution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Influenced by many social constructs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Incredibly nuanced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Language forms capture multi-dimensions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Language evolves over time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Avenir Light" panose="020B0402020203020204" pitchFamily="34" charset="77"/>
            </a:endParaRPr>
          </a:p>
          <a:p>
            <a:pPr>
              <a:lnSpc>
                <a:spcPct val="120000"/>
              </a:lnSpc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Avenir Light" panose="020B0402020203020204" pitchFamily="34" charset="7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EAEDD1-C73C-CE45-8633-F793D7E5E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46" y="3585281"/>
            <a:ext cx="44450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A05036-4773-2C44-A47E-86C5492F9DFF}"/>
              </a:ext>
            </a:extLst>
          </p:cNvPr>
          <p:cNvSpPr txBox="1">
            <a:spLocks/>
          </p:cNvSpPr>
          <p:nvPr/>
        </p:nvSpPr>
        <p:spPr>
          <a:xfrm>
            <a:off x="1408276" y="6490386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Chris Manning and Richard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Socher</a:t>
            </a:r>
            <a:endParaRPr lang="en-US" sz="1400" dirty="0">
              <a:solidFill>
                <a:srgbClr val="FF0000"/>
              </a:solidFill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4332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91786"/>
            <a:ext cx="1780308" cy="597214"/>
          </a:xfrm>
        </p:spPr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678873" y="1108360"/>
            <a:ext cx="10792691" cy="734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Language is constructed to convey speaker’s/writer’s </a:t>
            </a:r>
            <a:r>
              <a:rPr lang="en-US" b="1" u="sng" dirty="0">
                <a:latin typeface="Avenir Light" panose="020B0402020203020204" pitchFamily="34" charset="77"/>
              </a:rPr>
              <a:t>meaning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409627" y="838937"/>
            <a:ext cx="1751682" cy="893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83DB55-A190-8646-A3E1-63265363E229}"/>
              </a:ext>
            </a:extLst>
          </p:cNvPr>
          <p:cNvSpPr txBox="1">
            <a:spLocks/>
          </p:cNvSpPr>
          <p:nvPr/>
        </p:nvSpPr>
        <p:spPr>
          <a:xfrm>
            <a:off x="1285468" y="1777018"/>
            <a:ext cx="9940635" cy="1943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More than an environmental, survival signal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Encodes complex information yet simple enough for babies to quickly learn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EF2FE4-6D66-AB47-BA61-ED9558EC0DC1}"/>
              </a:ext>
            </a:extLst>
          </p:cNvPr>
          <p:cNvSpPr txBox="1">
            <a:spLocks/>
          </p:cNvSpPr>
          <p:nvPr/>
        </p:nvSpPr>
        <p:spPr>
          <a:xfrm>
            <a:off x="433412" y="3822115"/>
            <a:ext cx="10792691" cy="734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A discrete, symbolic communication system</a:t>
            </a:r>
            <a:endParaRPr lang="en-US" b="1" u="sng" dirty="0">
              <a:latin typeface="Avenir Light" panose="020B0402020203020204" pitchFamily="34" charset="77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21D0631-354B-A04C-954C-329CA98F33DD}"/>
              </a:ext>
            </a:extLst>
          </p:cNvPr>
          <p:cNvSpPr txBox="1">
            <a:spLocks/>
          </p:cNvSpPr>
          <p:nvPr/>
        </p:nvSpPr>
        <p:spPr>
          <a:xfrm>
            <a:off x="1170710" y="4487980"/>
            <a:ext cx="10300854" cy="233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Lexicographic representation (i.e., characters that comprise a word) embody real-world constructs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Nuanced </a:t>
            </a:r>
            <a:r>
              <a:rPr lang="en-US" sz="2400" dirty="0">
                <a:latin typeface="Avenir Light" panose="020B0402020203020204" pitchFamily="34" charset="77"/>
              </a:rPr>
              <a:t>(e.g., ”Sure, whatever”, “Yes”, “</a:t>
            </a:r>
            <a:r>
              <a:rPr lang="en-US" sz="2400" dirty="0" err="1">
                <a:latin typeface="Avenir Light" panose="020B0402020203020204" pitchFamily="34" charset="77"/>
              </a:rPr>
              <a:t>Yesss</a:t>
            </a:r>
            <a:r>
              <a:rPr lang="en-US" sz="2400" dirty="0">
                <a:latin typeface="Avenir Light" panose="020B0402020203020204" pitchFamily="34" charset="77"/>
              </a:rPr>
              <a:t>”, “Yes?”, “Yes!”, </a:t>
            </a:r>
            <a:r>
              <a:rPr lang="en-US" sz="2400" dirty="0" err="1">
                <a:latin typeface="Avenir Light" panose="020B0402020203020204" pitchFamily="34" charset="77"/>
              </a:rPr>
              <a:t>Niiice</a:t>
            </a:r>
            <a:r>
              <a:rPr lang="en-US" sz="2400" dirty="0">
                <a:latin typeface="Avenir Light" panose="020B0402020203020204" pitchFamily="34" charset="77"/>
              </a:rPr>
              <a:t>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FC2F46-1FF4-E649-8B65-DB1106A06838}"/>
              </a:ext>
            </a:extLst>
          </p:cNvPr>
          <p:cNvSpPr txBox="1">
            <a:spLocks/>
          </p:cNvSpPr>
          <p:nvPr/>
        </p:nvSpPr>
        <p:spPr>
          <a:xfrm>
            <a:off x="1408276" y="6490386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Chris Manning and Richard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Socher</a:t>
            </a:r>
            <a:endParaRPr lang="en-US" sz="1400" dirty="0">
              <a:solidFill>
                <a:srgbClr val="FF0000"/>
              </a:solidFill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76430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91786"/>
            <a:ext cx="1780308" cy="597214"/>
          </a:xfrm>
        </p:spPr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409627" y="838937"/>
            <a:ext cx="1751682" cy="893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B81ED1-FE5E-EB42-89E5-68E2CEE52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78" y="2239281"/>
            <a:ext cx="5973167" cy="381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coustic Signal Stock Illustrations – 912 Acoustic Signal Stock  Illustrations, Vectors &amp; Clipart - Dreamstime">
            <a:extLst>
              <a:ext uri="{FF2B5EF4-FFF2-40B4-BE49-F238E27FC236}">
                <a16:creationId xmlns:a16="http://schemas.microsoft.com/office/drawing/2014/main" id="{40AF758F-03AE-A843-B621-4B4C26CA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" y="262972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A7F6C8-59B4-7646-9E71-693FC47CA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673" y="2807526"/>
            <a:ext cx="3060700" cy="26797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6350D7-59AE-D34C-8A32-96DCA6D3DC50}"/>
              </a:ext>
            </a:extLst>
          </p:cNvPr>
          <p:cNvSpPr txBox="1">
            <a:spLocks/>
          </p:cNvSpPr>
          <p:nvPr/>
        </p:nvSpPr>
        <p:spPr>
          <a:xfrm>
            <a:off x="1181099" y="1196132"/>
            <a:ext cx="9829801" cy="734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Language is special and complex</a:t>
            </a:r>
          </a:p>
        </p:txBody>
      </p:sp>
    </p:spTree>
    <p:extLst>
      <p:ext uri="{BB962C8B-B14F-4D97-AF65-F5344CB8AC3E}">
        <p14:creationId xmlns:p14="http://schemas.microsoft.com/office/powerpoint/2010/main" val="45869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91786"/>
            <a:ext cx="1780308" cy="597214"/>
          </a:xfrm>
        </p:spPr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14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409627" y="838937"/>
            <a:ext cx="1751682" cy="893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B81ED1-FE5E-EB42-89E5-68E2CEE52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78" y="2239281"/>
            <a:ext cx="5973167" cy="381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coustic Signal Stock Illustrations – 912 Acoustic Signal Stock  Illustrations, Vectors &amp; Clipart - Dreamstime">
            <a:extLst>
              <a:ext uri="{FF2B5EF4-FFF2-40B4-BE49-F238E27FC236}">
                <a16:creationId xmlns:a16="http://schemas.microsoft.com/office/drawing/2014/main" id="{40AF758F-03AE-A843-B621-4B4C26CA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" y="262972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A7F6C8-59B4-7646-9E71-693FC47CA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673" y="2807526"/>
            <a:ext cx="3060700" cy="26797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6350D7-59AE-D34C-8A32-96DCA6D3DC50}"/>
              </a:ext>
            </a:extLst>
          </p:cNvPr>
          <p:cNvSpPr txBox="1">
            <a:spLocks/>
          </p:cNvSpPr>
          <p:nvPr/>
        </p:nvSpPr>
        <p:spPr>
          <a:xfrm>
            <a:off x="505692" y="1108360"/>
            <a:ext cx="11457708" cy="1482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Language 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symbols</a:t>
            </a:r>
            <a:r>
              <a:rPr lang="en-US" b="1" dirty="0">
                <a:latin typeface="Avenir Light" panose="020B0402020203020204" pitchFamily="34" charset="77"/>
              </a:rPr>
              <a:t> are encoded as continuous communication signals, and are invariant across different encodings (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same underlying concept, different surface forms</a:t>
            </a:r>
            <a:r>
              <a:rPr lang="en-US" b="1" dirty="0">
                <a:latin typeface="Avenir Light" panose="020B0402020203020204" pitchFamily="34" charset="77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20C6AA-21C2-0643-9DD8-B7011EE88F46}"/>
              </a:ext>
            </a:extLst>
          </p:cNvPr>
          <p:cNvSpPr txBox="1">
            <a:spLocks/>
          </p:cNvSpPr>
          <p:nvPr/>
        </p:nvSpPr>
        <p:spPr>
          <a:xfrm>
            <a:off x="1408276" y="6490386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Chris Manning and Richard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Socher</a:t>
            </a:r>
            <a:endParaRPr lang="en-US" sz="1400" dirty="0">
              <a:solidFill>
                <a:srgbClr val="FF0000"/>
              </a:solidFill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56750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 flipV="1">
            <a:off x="409626" y="748402"/>
            <a:ext cx="5118337" cy="90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6350D7-59AE-D34C-8A32-96DCA6D3DC50}"/>
              </a:ext>
            </a:extLst>
          </p:cNvPr>
          <p:cNvSpPr txBox="1">
            <a:spLocks/>
          </p:cNvSpPr>
          <p:nvPr/>
        </p:nvSpPr>
        <p:spPr>
          <a:xfrm>
            <a:off x="346836" y="168945"/>
            <a:ext cx="5549438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Multiple levels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*</a:t>
            </a:r>
            <a:r>
              <a:rPr lang="en-US" b="1" dirty="0">
                <a:latin typeface="Avenir Light" panose="020B0402020203020204" pitchFamily="34" charset="77"/>
              </a:rPr>
              <a:t> to a single word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E952D7-C7B6-334A-AEE6-7CEC121E025D}"/>
              </a:ext>
            </a:extLst>
          </p:cNvPr>
          <p:cNvSpPr txBox="1">
            <a:spLocks/>
          </p:cNvSpPr>
          <p:nvPr/>
        </p:nvSpPr>
        <p:spPr>
          <a:xfrm>
            <a:off x="1157290" y="6066620"/>
            <a:ext cx="1557587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speech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CFA984-0914-E74F-AB45-A6A042D96B5F}"/>
              </a:ext>
            </a:extLst>
          </p:cNvPr>
          <p:cNvSpPr txBox="1">
            <a:spLocks/>
          </p:cNvSpPr>
          <p:nvPr/>
        </p:nvSpPr>
        <p:spPr>
          <a:xfrm>
            <a:off x="6096000" y="5721968"/>
            <a:ext cx="1557587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7D7967-BF6C-AB47-AFDF-8891D812D508}"/>
              </a:ext>
            </a:extLst>
          </p:cNvPr>
          <p:cNvSpPr txBox="1">
            <a:spLocks/>
          </p:cNvSpPr>
          <p:nvPr/>
        </p:nvSpPr>
        <p:spPr>
          <a:xfrm>
            <a:off x="953951" y="5436042"/>
            <a:ext cx="1964264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phonetics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713DFD-F76B-7E48-88BF-25755F8A49D2}"/>
              </a:ext>
            </a:extLst>
          </p:cNvPr>
          <p:cNvSpPr txBox="1">
            <a:spLocks/>
          </p:cNvSpPr>
          <p:nvPr/>
        </p:nvSpPr>
        <p:spPr>
          <a:xfrm>
            <a:off x="953951" y="4654962"/>
            <a:ext cx="2350899" cy="48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phonology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065C680-B503-874E-A8A0-B2FF9EAA5745}"/>
              </a:ext>
            </a:extLst>
          </p:cNvPr>
          <p:cNvSpPr txBox="1">
            <a:spLocks/>
          </p:cNvSpPr>
          <p:nvPr/>
        </p:nvSpPr>
        <p:spPr>
          <a:xfrm>
            <a:off x="5527963" y="4654961"/>
            <a:ext cx="2350908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orthography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0DE455-5DA6-A348-8314-260D209583DA}"/>
              </a:ext>
            </a:extLst>
          </p:cNvPr>
          <p:cNvCxnSpPr>
            <a:cxnSpLocks/>
          </p:cNvCxnSpPr>
          <p:nvPr/>
        </p:nvCxnSpPr>
        <p:spPr>
          <a:xfrm flipH="1" flipV="1">
            <a:off x="5563465" y="4357781"/>
            <a:ext cx="1031299" cy="28972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D1F268-175E-004F-9AE2-4CC20F8D777E}"/>
              </a:ext>
            </a:extLst>
          </p:cNvPr>
          <p:cNvCxnSpPr>
            <a:cxnSpLocks/>
          </p:cNvCxnSpPr>
          <p:nvPr/>
        </p:nvCxnSpPr>
        <p:spPr>
          <a:xfrm flipH="1">
            <a:off x="2330932" y="4351827"/>
            <a:ext cx="819558" cy="34408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743245-B9B8-1244-B1C5-817BC27E17FD}"/>
              </a:ext>
            </a:extLst>
          </p:cNvPr>
          <p:cNvCxnSpPr>
            <a:cxnSpLocks/>
          </p:cNvCxnSpPr>
          <p:nvPr/>
        </p:nvCxnSpPr>
        <p:spPr>
          <a:xfrm flipV="1">
            <a:off x="6874793" y="5241870"/>
            <a:ext cx="0" cy="50780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C2DCCDE-8CBC-0047-9A2D-BB4AB1368A74}"/>
              </a:ext>
            </a:extLst>
          </p:cNvPr>
          <p:cNvSpPr txBox="1">
            <a:spLocks/>
          </p:cNvSpPr>
          <p:nvPr/>
        </p:nvSpPr>
        <p:spPr>
          <a:xfrm>
            <a:off x="2968794" y="1055801"/>
            <a:ext cx="2771594" cy="3201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Discourse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Pragmatics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Semantics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Syntax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Lexemes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Morphology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b="1" dirty="0">
              <a:latin typeface="Avenir Light" panose="020B0402020203020204" pitchFamily="34" charset="77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6716D8-11DF-2140-BF6E-E4C60DC77CBD}"/>
              </a:ext>
            </a:extLst>
          </p:cNvPr>
          <p:cNvCxnSpPr>
            <a:cxnSpLocks/>
          </p:cNvCxnSpPr>
          <p:nvPr/>
        </p:nvCxnSpPr>
        <p:spPr>
          <a:xfrm flipV="1">
            <a:off x="1936083" y="5209847"/>
            <a:ext cx="0" cy="38796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5FF40F-25B9-BF43-AFB0-2D7BA3B67185}"/>
              </a:ext>
            </a:extLst>
          </p:cNvPr>
          <p:cNvCxnSpPr>
            <a:cxnSpLocks/>
          </p:cNvCxnSpPr>
          <p:nvPr/>
        </p:nvCxnSpPr>
        <p:spPr>
          <a:xfrm flipV="1">
            <a:off x="1918675" y="5889137"/>
            <a:ext cx="0" cy="28592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A53A314-2E78-1C46-B885-6C12A1E810BC}"/>
              </a:ext>
            </a:extLst>
          </p:cNvPr>
          <p:cNvSpPr txBox="1">
            <a:spLocks/>
          </p:cNvSpPr>
          <p:nvPr/>
        </p:nvSpPr>
        <p:spPr>
          <a:xfrm>
            <a:off x="1408276" y="6490386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Alan Black and David Mortensen</a:t>
            </a:r>
          </a:p>
        </p:txBody>
      </p:sp>
      <p:pic>
        <p:nvPicPr>
          <p:cNvPr id="39" name="Picture 2" descr="Meek Mill's Conviction Overturned: What Happens Next?">
            <a:extLst>
              <a:ext uri="{FF2B5EF4-FFF2-40B4-BE49-F238E27FC236}">
                <a16:creationId xmlns:a16="http://schemas.microsoft.com/office/drawing/2014/main" id="{BD74B26D-7CC7-F54A-BB04-6942E4D4B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068" y="4488180"/>
            <a:ext cx="2152530" cy="214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A4955C6-DB1C-4848-8C4E-23A8A7285AC7}"/>
              </a:ext>
            </a:extLst>
          </p:cNvPr>
          <p:cNvSpPr/>
          <p:nvPr/>
        </p:nvSpPr>
        <p:spPr>
          <a:xfrm>
            <a:off x="9729738" y="4090217"/>
            <a:ext cx="262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venir Light" panose="020B0402020203020204" pitchFamily="34" charset="77"/>
              </a:rPr>
              <a:t>*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239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16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 flipV="1">
            <a:off x="409626" y="748402"/>
            <a:ext cx="5118337" cy="90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6350D7-59AE-D34C-8A32-96DCA6D3DC50}"/>
              </a:ext>
            </a:extLst>
          </p:cNvPr>
          <p:cNvSpPr txBox="1">
            <a:spLocks/>
          </p:cNvSpPr>
          <p:nvPr/>
        </p:nvSpPr>
        <p:spPr>
          <a:xfrm>
            <a:off x="346836" y="168945"/>
            <a:ext cx="5549438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Multiple levels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*</a:t>
            </a:r>
            <a:r>
              <a:rPr lang="en-US" b="1" dirty="0">
                <a:latin typeface="Avenir Light" panose="020B0402020203020204" pitchFamily="34" charset="77"/>
              </a:rPr>
              <a:t> to a single word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E952D7-C7B6-334A-AEE6-7CEC121E025D}"/>
              </a:ext>
            </a:extLst>
          </p:cNvPr>
          <p:cNvSpPr txBox="1">
            <a:spLocks/>
          </p:cNvSpPr>
          <p:nvPr/>
        </p:nvSpPr>
        <p:spPr>
          <a:xfrm>
            <a:off x="1157290" y="6066620"/>
            <a:ext cx="1557587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speech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CFA984-0914-E74F-AB45-A6A042D96B5F}"/>
              </a:ext>
            </a:extLst>
          </p:cNvPr>
          <p:cNvSpPr txBox="1">
            <a:spLocks/>
          </p:cNvSpPr>
          <p:nvPr/>
        </p:nvSpPr>
        <p:spPr>
          <a:xfrm>
            <a:off x="6096000" y="5721968"/>
            <a:ext cx="1557587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7D7967-BF6C-AB47-AFDF-8891D812D508}"/>
              </a:ext>
            </a:extLst>
          </p:cNvPr>
          <p:cNvSpPr txBox="1">
            <a:spLocks/>
          </p:cNvSpPr>
          <p:nvPr/>
        </p:nvSpPr>
        <p:spPr>
          <a:xfrm>
            <a:off x="953951" y="5436042"/>
            <a:ext cx="1964264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phonetics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713DFD-F76B-7E48-88BF-25755F8A49D2}"/>
              </a:ext>
            </a:extLst>
          </p:cNvPr>
          <p:cNvSpPr txBox="1">
            <a:spLocks/>
          </p:cNvSpPr>
          <p:nvPr/>
        </p:nvSpPr>
        <p:spPr>
          <a:xfrm>
            <a:off x="953951" y="4654962"/>
            <a:ext cx="2350899" cy="48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phonology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065C680-B503-874E-A8A0-B2FF9EAA5745}"/>
              </a:ext>
            </a:extLst>
          </p:cNvPr>
          <p:cNvSpPr txBox="1">
            <a:spLocks/>
          </p:cNvSpPr>
          <p:nvPr/>
        </p:nvSpPr>
        <p:spPr>
          <a:xfrm>
            <a:off x="5527963" y="4654961"/>
            <a:ext cx="2350908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orthography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0DE455-5DA6-A348-8314-260D209583DA}"/>
              </a:ext>
            </a:extLst>
          </p:cNvPr>
          <p:cNvCxnSpPr>
            <a:cxnSpLocks/>
          </p:cNvCxnSpPr>
          <p:nvPr/>
        </p:nvCxnSpPr>
        <p:spPr>
          <a:xfrm flipH="1" flipV="1">
            <a:off x="5563465" y="4357781"/>
            <a:ext cx="1031299" cy="28972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D1F268-175E-004F-9AE2-4CC20F8D777E}"/>
              </a:ext>
            </a:extLst>
          </p:cNvPr>
          <p:cNvCxnSpPr>
            <a:cxnSpLocks/>
          </p:cNvCxnSpPr>
          <p:nvPr/>
        </p:nvCxnSpPr>
        <p:spPr>
          <a:xfrm flipH="1">
            <a:off x="2330932" y="4351827"/>
            <a:ext cx="819558" cy="34408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743245-B9B8-1244-B1C5-817BC27E17FD}"/>
              </a:ext>
            </a:extLst>
          </p:cNvPr>
          <p:cNvCxnSpPr>
            <a:cxnSpLocks/>
          </p:cNvCxnSpPr>
          <p:nvPr/>
        </p:nvCxnSpPr>
        <p:spPr>
          <a:xfrm flipV="1">
            <a:off x="6874793" y="5241870"/>
            <a:ext cx="0" cy="50780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C2DCCDE-8CBC-0047-9A2D-BB4AB1368A74}"/>
              </a:ext>
            </a:extLst>
          </p:cNvPr>
          <p:cNvSpPr txBox="1">
            <a:spLocks/>
          </p:cNvSpPr>
          <p:nvPr/>
        </p:nvSpPr>
        <p:spPr>
          <a:xfrm>
            <a:off x="2968794" y="1055801"/>
            <a:ext cx="2771594" cy="3201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Discourse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Pragmatics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Semantics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Syntax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Lexemes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Morphology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b="1" dirty="0">
              <a:latin typeface="Avenir Light" panose="020B0402020203020204" pitchFamily="34" charset="77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6716D8-11DF-2140-BF6E-E4C60DC77CBD}"/>
              </a:ext>
            </a:extLst>
          </p:cNvPr>
          <p:cNvCxnSpPr>
            <a:cxnSpLocks/>
          </p:cNvCxnSpPr>
          <p:nvPr/>
        </p:nvCxnSpPr>
        <p:spPr>
          <a:xfrm flipV="1">
            <a:off x="1936083" y="5209847"/>
            <a:ext cx="0" cy="38796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5FF40F-25B9-BF43-AFB0-2D7BA3B67185}"/>
              </a:ext>
            </a:extLst>
          </p:cNvPr>
          <p:cNvCxnSpPr>
            <a:cxnSpLocks/>
          </p:cNvCxnSpPr>
          <p:nvPr/>
        </p:nvCxnSpPr>
        <p:spPr>
          <a:xfrm flipV="1">
            <a:off x="1918675" y="5889137"/>
            <a:ext cx="0" cy="28592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7AD5A4-8CEA-264D-BDB6-B10D8F9B15E1}"/>
              </a:ext>
            </a:extLst>
          </p:cNvPr>
          <p:cNvSpPr txBox="1">
            <a:spLocks/>
          </p:cNvSpPr>
          <p:nvPr/>
        </p:nvSpPr>
        <p:spPr>
          <a:xfrm>
            <a:off x="7528896" y="458673"/>
            <a:ext cx="4253478" cy="2343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The mappings between levels are extremely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complex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 and non-formulaic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Sound word representations are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situation-dependent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1557CC-3C58-584A-B4CE-3A58D7FCC251}"/>
              </a:ext>
            </a:extLst>
          </p:cNvPr>
          <p:cNvSpPr txBox="1">
            <a:spLocks/>
          </p:cNvSpPr>
          <p:nvPr/>
        </p:nvSpPr>
        <p:spPr>
          <a:xfrm>
            <a:off x="1408276" y="6490386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Alan Black and David Mortensen</a:t>
            </a:r>
          </a:p>
        </p:txBody>
      </p:sp>
      <p:pic>
        <p:nvPicPr>
          <p:cNvPr id="21" name="Picture 2" descr="Meek Mill's Conviction Overturned: What Happens Next?">
            <a:extLst>
              <a:ext uri="{FF2B5EF4-FFF2-40B4-BE49-F238E27FC236}">
                <a16:creationId xmlns:a16="http://schemas.microsoft.com/office/drawing/2014/main" id="{2539C292-282D-D147-A7C6-AEB890B5C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068" y="4488180"/>
            <a:ext cx="2152530" cy="214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BE6CF5E-A4BD-7C48-8AB1-B3E97357E762}"/>
              </a:ext>
            </a:extLst>
          </p:cNvPr>
          <p:cNvSpPr/>
          <p:nvPr/>
        </p:nvSpPr>
        <p:spPr>
          <a:xfrm>
            <a:off x="9729738" y="4090217"/>
            <a:ext cx="262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venir Light" panose="020B0402020203020204" pitchFamily="34" charset="77"/>
              </a:rPr>
              <a:t>*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6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17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 flipV="1">
            <a:off x="409626" y="748402"/>
            <a:ext cx="5118337" cy="90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6350D7-59AE-D34C-8A32-96DCA6D3DC50}"/>
              </a:ext>
            </a:extLst>
          </p:cNvPr>
          <p:cNvSpPr txBox="1">
            <a:spLocks/>
          </p:cNvSpPr>
          <p:nvPr/>
        </p:nvSpPr>
        <p:spPr>
          <a:xfrm>
            <a:off x="346836" y="168945"/>
            <a:ext cx="5549438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Multiple levels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*</a:t>
            </a:r>
            <a:r>
              <a:rPr lang="en-US" b="1" dirty="0">
                <a:latin typeface="Avenir Light" panose="020B0402020203020204" pitchFamily="34" charset="77"/>
              </a:rPr>
              <a:t> to a single word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E952D7-C7B6-334A-AEE6-7CEC121E025D}"/>
              </a:ext>
            </a:extLst>
          </p:cNvPr>
          <p:cNvSpPr txBox="1">
            <a:spLocks/>
          </p:cNvSpPr>
          <p:nvPr/>
        </p:nvSpPr>
        <p:spPr>
          <a:xfrm>
            <a:off x="1157290" y="6066620"/>
            <a:ext cx="1557587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speech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CFA984-0914-E74F-AB45-A6A042D96B5F}"/>
              </a:ext>
            </a:extLst>
          </p:cNvPr>
          <p:cNvSpPr txBox="1">
            <a:spLocks/>
          </p:cNvSpPr>
          <p:nvPr/>
        </p:nvSpPr>
        <p:spPr>
          <a:xfrm>
            <a:off x="6096000" y="5721968"/>
            <a:ext cx="1557587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7D7967-BF6C-AB47-AFDF-8891D812D508}"/>
              </a:ext>
            </a:extLst>
          </p:cNvPr>
          <p:cNvSpPr txBox="1">
            <a:spLocks/>
          </p:cNvSpPr>
          <p:nvPr/>
        </p:nvSpPr>
        <p:spPr>
          <a:xfrm>
            <a:off x="953951" y="5436042"/>
            <a:ext cx="1964264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phonetics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713DFD-F76B-7E48-88BF-25755F8A49D2}"/>
              </a:ext>
            </a:extLst>
          </p:cNvPr>
          <p:cNvSpPr txBox="1">
            <a:spLocks/>
          </p:cNvSpPr>
          <p:nvPr/>
        </p:nvSpPr>
        <p:spPr>
          <a:xfrm>
            <a:off x="953951" y="4654962"/>
            <a:ext cx="2350899" cy="48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phonology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065C680-B503-874E-A8A0-B2FF9EAA5745}"/>
              </a:ext>
            </a:extLst>
          </p:cNvPr>
          <p:cNvSpPr txBox="1">
            <a:spLocks/>
          </p:cNvSpPr>
          <p:nvPr/>
        </p:nvSpPr>
        <p:spPr>
          <a:xfrm>
            <a:off x="5527963" y="4654961"/>
            <a:ext cx="2350908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orthography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0DE455-5DA6-A348-8314-260D209583DA}"/>
              </a:ext>
            </a:extLst>
          </p:cNvPr>
          <p:cNvCxnSpPr>
            <a:cxnSpLocks/>
          </p:cNvCxnSpPr>
          <p:nvPr/>
        </p:nvCxnSpPr>
        <p:spPr>
          <a:xfrm flipH="1" flipV="1">
            <a:off x="5563465" y="4357781"/>
            <a:ext cx="1031299" cy="28972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D1F268-175E-004F-9AE2-4CC20F8D777E}"/>
              </a:ext>
            </a:extLst>
          </p:cNvPr>
          <p:cNvCxnSpPr>
            <a:cxnSpLocks/>
          </p:cNvCxnSpPr>
          <p:nvPr/>
        </p:nvCxnSpPr>
        <p:spPr>
          <a:xfrm flipH="1">
            <a:off x="2330932" y="4351827"/>
            <a:ext cx="819558" cy="34408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743245-B9B8-1244-B1C5-817BC27E17FD}"/>
              </a:ext>
            </a:extLst>
          </p:cNvPr>
          <p:cNvCxnSpPr>
            <a:cxnSpLocks/>
          </p:cNvCxnSpPr>
          <p:nvPr/>
        </p:nvCxnSpPr>
        <p:spPr>
          <a:xfrm flipV="1">
            <a:off x="6874793" y="5241870"/>
            <a:ext cx="0" cy="50780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C2DCCDE-8CBC-0047-9A2D-BB4AB1368A74}"/>
              </a:ext>
            </a:extLst>
          </p:cNvPr>
          <p:cNvSpPr txBox="1">
            <a:spLocks/>
          </p:cNvSpPr>
          <p:nvPr/>
        </p:nvSpPr>
        <p:spPr>
          <a:xfrm>
            <a:off x="2968794" y="1055801"/>
            <a:ext cx="2771594" cy="3201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Discourse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Pragmatics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Semantics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Syntax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Lexemes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Morphology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b="1" dirty="0">
              <a:latin typeface="Avenir Light" panose="020B0402020203020204" pitchFamily="34" charset="77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6716D8-11DF-2140-BF6E-E4C60DC77CBD}"/>
              </a:ext>
            </a:extLst>
          </p:cNvPr>
          <p:cNvCxnSpPr>
            <a:cxnSpLocks/>
          </p:cNvCxnSpPr>
          <p:nvPr/>
        </p:nvCxnSpPr>
        <p:spPr>
          <a:xfrm flipV="1">
            <a:off x="1936083" y="5209847"/>
            <a:ext cx="0" cy="38796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5FF40F-25B9-BF43-AFB0-2D7BA3B67185}"/>
              </a:ext>
            </a:extLst>
          </p:cNvPr>
          <p:cNvCxnSpPr>
            <a:cxnSpLocks/>
          </p:cNvCxnSpPr>
          <p:nvPr/>
        </p:nvCxnSpPr>
        <p:spPr>
          <a:xfrm flipV="1">
            <a:off x="1918675" y="5889137"/>
            <a:ext cx="0" cy="28592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7AD5A4-8CEA-264D-BDB6-B10D8F9B15E1}"/>
              </a:ext>
            </a:extLst>
          </p:cNvPr>
          <p:cNvSpPr txBox="1">
            <a:spLocks/>
          </p:cNvSpPr>
          <p:nvPr/>
        </p:nvSpPr>
        <p:spPr>
          <a:xfrm>
            <a:off x="6874793" y="458673"/>
            <a:ext cx="4907581" cy="2343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Inputs (words) are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noisy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Capture theoretical concepts; words are ~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latent variables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Ambiguity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 abound. Many interpretations at each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26755E9-AAD1-424E-BE85-2A476781BB17}"/>
              </a:ext>
            </a:extLst>
          </p:cNvPr>
          <p:cNvSpPr txBox="1">
            <a:spLocks/>
          </p:cNvSpPr>
          <p:nvPr/>
        </p:nvSpPr>
        <p:spPr>
          <a:xfrm>
            <a:off x="1408276" y="6490386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Alan Black and David Mortensen</a:t>
            </a:r>
          </a:p>
        </p:txBody>
      </p:sp>
      <p:pic>
        <p:nvPicPr>
          <p:cNvPr id="21" name="Picture 2" descr="Meek Mill's Conviction Overturned: What Happens Next?">
            <a:extLst>
              <a:ext uri="{FF2B5EF4-FFF2-40B4-BE49-F238E27FC236}">
                <a16:creationId xmlns:a16="http://schemas.microsoft.com/office/drawing/2014/main" id="{87E62EC5-9B0E-0E48-90FE-18D818BC8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068" y="4488180"/>
            <a:ext cx="2152530" cy="214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874B7D-E0A6-8449-9428-DD2EB2964380}"/>
              </a:ext>
            </a:extLst>
          </p:cNvPr>
          <p:cNvSpPr/>
          <p:nvPr/>
        </p:nvSpPr>
        <p:spPr>
          <a:xfrm>
            <a:off x="9729738" y="4090217"/>
            <a:ext cx="262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venir Light" panose="020B0402020203020204" pitchFamily="34" charset="77"/>
              </a:rPr>
              <a:t>*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41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18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 flipV="1">
            <a:off x="409626" y="748402"/>
            <a:ext cx="5118337" cy="90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6350D7-59AE-D34C-8A32-96DCA6D3DC50}"/>
              </a:ext>
            </a:extLst>
          </p:cNvPr>
          <p:cNvSpPr txBox="1">
            <a:spLocks/>
          </p:cNvSpPr>
          <p:nvPr/>
        </p:nvSpPr>
        <p:spPr>
          <a:xfrm>
            <a:off x="346836" y="168945"/>
            <a:ext cx="5549438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Multiple levels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*</a:t>
            </a:r>
            <a:r>
              <a:rPr lang="en-US" b="1" dirty="0">
                <a:latin typeface="Avenir Light" panose="020B0402020203020204" pitchFamily="34" charset="77"/>
              </a:rPr>
              <a:t> to a single word</a:t>
            </a:r>
          </a:p>
        </p:txBody>
      </p:sp>
      <p:pic>
        <p:nvPicPr>
          <p:cNvPr id="10242" name="Picture 2" descr="Meek Mill's Conviction Overturned: What Happens Next?">
            <a:extLst>
              <a:ext uri="{FF2B5EF4-FFF2-40B4-BE49-F238E27FC236}">
                <a16:creationId xmlns:a16="http://schemas.microsoft.com/office/drawing/2014/main" id="{47E9457B-6D45-F149-A91B-78F31C0B2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068" y="4488180"/>
            <a:ext cx="2152530" cy="214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98EBC9-0E88-F24D-BA6A-8EC4A11F3EF3}"/>
              </a:ext>
            </a:extLst>
          </p:cNvPr>
          <p:cNvSpPr/>
          <p:nvPr/>
        </p:nvSpPr>
        <p:spPr>
          <a:xfrm>
            <a:off x="9729738" y="4090217"/>
            <a:ext cx="262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venir Light" panose="020B0402020203020204" pitchFamily="34" charset="77"/>
              </a:rPr>
              <a:t>*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E952D7-C7B6-334A-AEE6-7CEC121E025D}"/>
              </a:ext>
            </a:extLst>
          </p:cNvPr>
          <p:cNvSpPr txBox="1">
            <a:spLocks/>
          </p:cNvSpPr>
          <p:nvPr/>
        </p:nvSpPr>
        <p:spPr>
          <a:xfrm>
            <a:off x="1157290" y="6066620"/>
            <a:ext cx="1557587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speech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CFA984-0914-E74F-AB45-A6A042D96B5F}"/>
              </a:ext>
            </a:extLst>
          </p:cNvPr>
          <p:cNvSpPr txBox="1">
            <a:spLocks/>
          </p:cNvSpPr>
          <p:nvPr/>
        </p:nvSpPr>
        <p:spPr>
          <a:xfrm>
            <a:off x="6096000" y="5721968"/>
            <a:ext cx="1557587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7D7967-BF6C-AB47-AFDF-8891D812D508}"/>
              </a:ext>
            </a:extLst>
          </p:cNvPr>
          <p:cNvSpPr txBox="1">
            <a:spLocks/>
          </p:cNvSpPr>
          <p:nvPr/>
        </p:nvSpPr>
        <p:spPr>
          <a:xfrm>
            <a:off x="953951" y="5436042"/>
            <a:ext cx="1964264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phonetics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713DFD-F76B-7E48-88BF-25755F8A49D2}"/>
              </a:ext>
            </a:extLst>
          </p:cNvPr>
          <p:cNvSpPr txBox="1">
            <a:spLocks/>
          </p:cNvSpPr>
          <p:nvPr/>
        </p:nvSpPr>
        <p:spPr>
          <a:xfrm>
            <a:off x="953951" y="4654962"/>
            <a:ext cx="2350899" cy="48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phonology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065C680-B503-874E-A8A0-B2FF9EAA5745}"/>
              </a:ext>
            </a:extLst>
          </p:cNvPr>
          <p:cNvSpPr txBox="1">
            <a:spLocks/>
          </p:cNvSpPr>
          <p:nvPr/>
        </p:nvSpPr>
        <p:spPr>
          <a:xfrm>
            <a:off x="5527963" y="4654961"/>
            <a:ext cx="2350908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orthography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0DE455-5DA6-A348-8314-260D209583DA}"/>
              </a:ext>
            </a:extLst>
          </p:cNvPr>
          <p:cNvCxnSpPr>
            <a:cxnSpLocks/>
          </p:cNvCxnSpPr>
          <p:nvPr/>
        </p:nvCxnSpPr>
        <p:spPr>
          <a:xfrm flipH="1" flipV="1">
            <a:off x="5563465" y="4357781"/>
            <a:ext cx="1031299" cy="28972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D1F268-175E-004F-9AE2-4CC20F8D777E}"/>
              </a:ext>
            </a:extLst>
          </p:cNvPr>
          <p:cNvCxnSpPr>
            <a:cxnSpLocks/>
          </p:cNvCxnSpPr>
          <p:nvPr/>
        </p:nvCxnSpPr>
        <p:spPr>
          <a:xfrm flipH="1">
            <a:off x="2330932" y="4351827"/>
            <a:ext cx="819558" cy="34408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743245-B9B8-1244-B1C5-817BC27E17FD}"/>
              </a:ext>
            </a:extLst>
          </p:cNvPr>
          <p:cNvCxnSpPr>
            <a:cxnSpLocks/>
          </p:cNvCxnSpPr>
          <p:nvPr/>
        </p:nvCxnSpPr>
        <p:spPr>
          <a:xfrm flipV="1">
            <a:off x="6874793" y="5241870"/>
            <a:ext cx="0" cy="50780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C2DCCDE-8CBC-0047-9A2D-BB4AB1368A74}"/>
              </a:ext>
            </a:extLst>
          </p:cNvPr>
          <p:cNvSpPr txBox="1">
            <a:spLocks/>
          </p:cNvSpPr>
          <p:nvPr/>
        </p:nvSpPr>
        <p:spPr>
          <a:xfrm>
            <a:off x="2968794" y="1055801"/>
            <a:ext cx="2771594" cy="3201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Discourse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Pragmatics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Semantics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Syntax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Lexemes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Morphology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6716D8-11DF-2140-BF6E-E4C60DC77CBD}"/>
              </a:ext>
            </a:extLst>
          </p:cNvPr>
          <p:cNvCxnSpPr>
            <a:cxnSpLocks/>
          </p:cNvCxnSpPr>
          <p:nvPr/>
        </p:nvCxnSpPr>
        <p:spPr>
          <a:xfrm flipV="1">
            <a:off x="1936083" y="5209847"/>
            <a:ext cx="0" cy="38796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5FF40F-25B9-BF43-AFB0-2D7BA3B67185}"/>
              </a:ext>
            </a:extLst>
          </p:cNvPr>
          <p:cNvCxnSpPr>
            <a:cxnSpLocks/>
          </p:cNvCxnSpPr>
          <p:nvPr/>
        </p:nvCxnSpPr>
        <p:spPr>
          <a:xfrm flipV="1">
            <a:off x="1918675" y="5889137"/>
            <a:ext cx="0" cy="28592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7AD5A4-8CEA-264D-BDB6-B10D8F9B15E1}"/>
              </a:ext>
            </a:extLst>
          </p:cNvPr>
          <p:cNvSpPr txBox="1">
            <a:spLocks/>
          </p:cNvSpPr>
          <p:nvPr/>
        </p:nvSpPr>
        <p:spPr>
          <a:xfrm>
            <a:off x="7450674" y="628241"/>
            <a:ext cx="4512726" cy="2343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Humans are very good at resolving linguistic ambiguity (e.g.,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coreference resolution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Computer models aren’t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66B32BF-A10A-784B-B5D7-8CFDE8C7422F}"/>
              </a:ext>
            </a:extLst>
          </p:cNvPr>
          <p:cNvSpPr txBox="1">
            <a:spLocks/>
          </p:cNvSpPr>
          <p:nvPr/>
        </p:nvSpPr>
        <p:spPr>
          <a:xfrm>
            <a:off x="1408276" y="6490386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Alan Black and David Mortensen</a:t>
            </a:r>
          </a:p>
        </p:txBody>
      </p:sp>
    </p:spTree>
    <p:extLst>
      <p:ext uri="{BB962C8B-B14F-4D97-AF65-F5344CB8AC3E}">
        <p14:creationId xmlns:p14="http://schemas.microsoft.com/office/powerpoint/2010/main" val="285486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 flipV="1">
            <a:off x="409626" y="748402"/>
            <a:ext cx="5118337" cy="90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6350D7-59AE-D34C-8A32-96DCA6D3DC50}"/>
              </a:ext>
            </a:extLst>
          </p:cNvPr>
          <p:cNvSpPr txBox="1">
            <a:spLocks/>
          </p:cNvSpPr>
          <p:nvPr/>
        </p:nvSpPr>
        <p:spPr>
          <a:xfrm>
            <a:off x="346836" y="168945"/>
            <a:ext cx="5549438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Multiple levels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*</a:t>
            </a:r>
            <a:r>
              <a:rPr lang="en-US" b="1" dirty="0">
                <a:latin typeface="Avenir Light" panose="020B0402020203020204" pitchFamily="34" charset="77"/>
              </a:rPr>
              <a:t> to a single word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E952D7-C7B6-334A-AEE6-7CEC121E025D}"/>
              </a:ext>
            </a:extLst>
          </p:cNvPr>
          <p:cNvSpPr txBox="1">
            <a:spLocks/>
          </p:cNvSpPr>
          <p:nvPr/>
        </p:nvSpPr>
        <p:spPr>
          <a:xfrm>
            <a:off x="1157290" y="6066620"/>
            <a:ext cx="1557587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speech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CFA984-0914-E74F-AB45-A6A042D96B5F}"/>
              </a:ext>
            </a:extLst>
          </p:cNvPr>
          <p:cNvSpPr txBox="1">
            <a:spLocks/>
          </p:cNvSpPr>
          <p:nvPr/>
        </p:nvSpPr>
        <p:spPr>
          <a:xfrm>
            <a:off x="6096000" y="5721968"/>
            <a:ext cx="1557587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7D7967-BF6C-AB47-AFDF-8891D812D508}"/>
              </a:ext>
            </a:extLst>
          </p:cNvPr>
          <p:cNvSpPr txBox="1">
            <a:spLocks/>
          </p:cNvSpPr>
          <p:nvPr/>
        </p:nvSpPr>
        <p:spPr>
          <a:xfrm>
            <a:off x="953951" y="5436042"/>
            <a:ext cx="1964264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phonetics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713DFD-F76B-7E48-88BF-25755F8A49D2}"/>
              </a:ext>
            </a:extLst>
          </p:cNvPr>
          <p:cNvSpPr txBox="1">
            <a:spLocks/>
          </p:cNvSpPr>
          <p:nvPr/>
        </p:nvSpPr>
        <p:spPr>
          <a:xfrm>
            <a:off x="953951" y="4654962"/>
            <a:ext cx="2350899" cy="48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phonology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065C680-B503-874E-A8A0-B2FF9EAA5745}"/>
              </a:ext>
            </a:extLst>
          </p:cNvPr>
          <p:cNvSpPr txBox="1">
            <a:spLocks/>
          </p:cNvSpPr>
          <p:nvPr/>
        </p:nvSpPr>
        <p:spPr>
          <a:xfrm>
            <a:off x="5527963" y="4654961"/>
            <a:ext cx="2350908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orthography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0DE455-5DA6-A348-8314-260D209583DA}"/>
              </a:ext>
            </a:extLst>
          </p:cNvPr>
          <p:cNvCxnSpPr>
            <a:cxnSpLocks/>
          </p:cNvCxnSpPr>
          <p:nvPr/>
        </p:nvCxnSpPr>
        <p:spPr>
          <a:xfrm flipH="1" flipV="1">
            <a:off x="5563465" y="4357781"/>
            <a:ext cx="1031299" cy="28972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D1F268-175E-004F-9AE2-4CC20F8D777E}"/>
              </a:ext>
            </a:extLst>
          </p:cNvPr>
          <p:cNvCxnSpPr>
            <a:cxnSpLocks/>
          </p:cNvCxnSpPr>
          <p:nvPr/>
        </p:nvCxnSpPr>
        <p:spPr>
          <a:xfrm flipH="1">
            <a:off x="2330932" y="4351827"/>
            <a:ext cx="819558" cy="34408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743245-B9B8-1244-B1C5-817BC27E17FD}"/>
              </a:ext>
            </a:extLst>
          </p:cNvPr>
          <p:cNvCxnSpPr>
            <a:cxnSpLocks/>
          </p:cNvCxnSpPr>
          <p:nvPr/>
        </p:nvCxnSpPr>
        <p:spPr>
          <a:xfrm flipV="1">
            <a:off x="6874793" y="5241870"/>
            <a:ext cx="0" cy="50780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C2DCCDE-8CBC-0047-9A2D-BB4AB1368A74}"/>
              </a:ext>
            </a:extLst>
          </p:cNvPr>
          <p:cNvSpPr txBox="1">
            <a:spLocks/>
          </p:cNvSpPr>
          <p:nvPr/>
        </p:nvSpPr>
        <p:spPr>
          <a:xfrm>
            <a:off x="2968794" y="1055801"/>
            <a:ext cx="2771594" cy="3201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Discourse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Pragmatics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Semantics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Syntax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Lexemes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Morphology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b="1" dirty="0">
              <a:latin typeface="Avenir Light" panose="020B0402020203020204" pitchFamily="34" charset="77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6716D8-11DF-2140-BF6E-E4C60DC77CBD}"/>
              </a:ext>
            </a:extLst>
          </p:cNvPr>
          <p:cNvCxnSpPr>
            <a:cxnSpLocks/>
          </p:cNvCxnSpPr>
          <p:nvPr/>
        </p:nvCxnSpPr>
        <p:spPr>
          <a:xfrm flipV="1">
            <a:off x="1936083" y="5209847"/>
            <a:ext cx="0" cy="38796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5FF40F-25B9-BF43-AFB0-2D7BA3B67185}"/>
              </a:ext>
            </a:extLst>
          </p:cNvPr>
          <p:cNvCxnSpPr>
            <a:cxnSpLocks/>
          </p:cNvCxnSpPr>
          <p:nvPr/>
        </p:nvCxnSpPr>
        <p:spPr>
          <a:xfrm flipV="1">
            <a:off x="1918675" y="5889137"/>
            <a:ext cx="0" cy="28592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7AD5A4-8CEA-264D-BDB6-B10D8F9B15E1}"/>
              </a:ext>
            </a:extLst>
          </p:cNvPr>
          <p:cNvSpPr txBox="1">
            <a:spLocks/>
          </p:cNvSpPr>
          <p:nvPr/>
        </p:nvSpPr>
        <p:spPr>
          <a:xfrm>
            <a:off x="6996545" y="301392"/>
            <a:ext cx="4966855" cy="2999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Many ways to express the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same meaning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Infinite meanings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can be expressed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Languages widely differ in these complex interactions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A42D918-0FDE-9640-AB11-C66DFE447D3F}"/>
              </a:ext>
            </a:extLst>
          </p:cNvPr>
          <p:cNvSpPr txBox="1">
            <a:spLocks/>
          </p:cNvSpPr>
          <p:nvPr/>
        </p:nvSpPr>
        <p:spPr>
          <a:xfrm>
            <a:off x="1408276" y="6490386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Alan Black and David Mortensen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72A02DF-1392-024F-BA81-42AC81A4E58F}"/>
              </a:ext>
            </a:extLst>
          </p:cNvPr>
          <p:cNvSpPr txBox="1">
            <a:spLocks/>
          </p:cNvSpPr>
          <p:nvPr/>
        </p:nvSpPr>
        <p:spPr>
          <a:xfrm>
            <a:off x="1560676" y="6642786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Alan Black and David Mortensen</a:t>
            </a:r>
          </a:p>
        </p:txBody>
      </p:sp>
      <p:pic>
        <p:nvPicPr>
          <p:cNvPr id="24" name="Picture 2" descr="Meek Mill's Conviction Overturned: What Happens Next?">
            <a:extLst>
              <a:ext uri="{FF2B5EF4-FFF2-40B4-BE49-F238E27FC236}">
                <a16:creationId xmlns:a16="http://schemas.microsoft.com/office/drawing/2014/main" id="{3DD2CFBC-48CF-9A4E-ABB8-43F108E1C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068" y="4488180"/>
            <a:ext cx="2152530" cy="214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326F366-B264-C842-8A77-ECD4E244C646}"/>
              </a:ext>
            </a:extLst>
          </p:cNvPr>
          <p:cNvSpPr/>
          <p:nvPr/>
        </p:nvSpPr>
        <p:spPr>
          <a:xfrm>
            <a:off x="9729738" y="4090217"/>
            <a:ext cx="262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venir Light" panose="020B0402020203020204" pitchFamily="34" charset="77"/>
              </a:rPr>
              <a:t>*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4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22655" y="1153411"/>
            <a:ext cx="771242" cy="907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22655" y="1244126"/>
            <a:ext cx="771242" cy="1003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CB2847-0F6D-EA4A-9C75-CAB26E4B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22655" y="2017011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22655" y="2107726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F2B3B0-6F56-2B4C-B360-67C0A24C3FB1}"/>
              </a:ext>
            </a:extLst>
          </p:cNvPr>
          <p:cNvSpPr/>
          <p:nvPr/>
        </p:nvSpPr>
        <p:spPr>
          <a:xfrm>
            <a:off x="2291568" y="2785534"/>
            <a:ext cx="360257" cy="90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9B88A-E41F-AC41-82C8-21AEAE777AE1}"/>
              </a:ext>
            </a:extLst>
          </p:cNvPr>
          <p:cNvSpPr/>
          <p:nvPr/>
        </p:nvSpPr>
        <p:spPr>
          <a:xfrm>
            <a:off x="2291568" y="2876249"/>
            <a:ext cx="360257" cy="907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68C59-0CF5-574E-BBF1-FB6E34268F40}"/>
              </a:ext>
            </a:extLst>
          </p:cNvPr>
          <p:cNvSpPr/>
          <p:nvPr/>
        </p:nvSpPr>
        <p:spPr>
          <a:xfrm>
            <a:off x="2291568" y="3719935"/>
            <a:ext cx="360257" cy="90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B868B-5124-D247-A59E-5D7FC8D809A8}"/>
              </a:ext>
            </a:extLst>
          </p:cNvPr>
          <p:cNvSpPr/>
          <p:nvPr/>
        </p:nvSpPr>
        <p:spPr>
          <a:xfrm>
            <a:off x="2291568" y="3810652"/>
            <a:ext cx="360257" cy="90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FD8D12-181B-D243-B6D0-AB85274E9D4D}"/>
              </a:ext>
            </a:extLst>
          </p:cNvPr>
          <p:cNvSpPr/>
          <p:nvPr/>
        </p:nvSpPr>
        <p:spPr>
          <a:xfrm>
            <a:off x="2291568" y="4563621"/>
            <a:ext cx="360257" cy="90715"/>
          </a:xfrm>
          <a:prstGeom prst="rect">
            <a:avLst/>
          </a:prstGeom>
          <a:solidFill>
            <a:srgbClr val="FF7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90123-E7CF-AD49-BF5B-68961810FA49}"/>
              </a:ext>
            </a:extLst>
          </p:cNvPr>
          <p:cNvSpPr/>
          <p:nvPr/>
        </p:nvSpPr>
        <p:spPr>
          <a:xfrm>
            <a:off x="2291568" y="4654336"/>
            <a:ext cx="360257" cy="9071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351191" y="171000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68DC7-6817-B34C-A156-457418092E55}"/>
              </a:ext>
            </a:extLst>
          </p:cNvPr>
          <p:cNvSpPr/>
          <p:nvPr/>
        </p:nvSpPr>
        <p:spPr>
          <a:xfrm>
            <a:off x="2815581" y="2333790"/>
            <a:ext cx="4256834" cy="256788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What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How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Modern Breakthroughs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AB0366A-5361-BE44-B5E9-741ADC5E6DA8}"/>
              </a:ext>
            </a:extLst>
          </p:cNvPr>
          <p:cNvSpPr txBox="1">
            <a:spLocks/>
          </p:cNvSpPr>
          <p:nvPr/>
        </p:nvSpPr>
        <p:spPr>
          <a:xfrm>
            <a:off x="2130592" y="696649"/>
            <a:ext cx="4780847" cy="1904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Recap where we are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Representing Language</a:t>
            </a:r>
          </a:p>
        </p:txBody>
      </p:sp>
    </p:spTree>
    <p:extLst>
      <p:ext uri="{BB962C8B-B14F-4D97-AF65-F5344CB8AC3E}">
        <p14:creationId xmlns:p14="http://schemas.microsoft.com/office/powerpoint/2010/main" val="1421216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Meek Mill's Conviction Overturned: What Happens Next?">
            <a:extLst>
              <a:ext uri="{FF2B5EF4-FFF2-40B4-BE49-F238E27FC236}">
                <a16:creationId xmlns:a16="http://schemas.microsoft.com/office/drawing/2014/main" id="{F9D57518-84A8-D847-9772-15E8CA359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068" y="4488180"/>
            <a:ext cx="2152530" cy="214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20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 flipV="1">
            <a:off x="409626" y="748402"/>
            <a:ext cx="5118337" cy="90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6350D7-59AE-D34C-8A32-96DCA6D3DC50}"/>
              </a:ext>
            </a:extLst>
          </p:cNvPr>
          <p:cNvSpPr txBox="1">
            <a:spLocks/>
          </p:cNvSpPr>
          <p:nvPr/>
        </p:nvSpPr>
        <p:spPr>
          <a:xfrm>
            <a:off x="346836" y="168945"/>
            <a:ext cx="5549438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Multiple levels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*</a:t>
            </a:r>
            <a:r>
              <a:rPr lang="en-US" b="1" dirty="0">
                <a:latin typeface="Avenir Light" panose="020B0402020203020204" pitchFamily="34" charset="77"/>
              </a:rPr>
              <a:t> to a single 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98EBC9-0E88-F24D-BA6A-8EC4A11F3EF3}"/>
              </a:ext>
            </a:extLst>
          </p:cNvPr>
          <p:cNvSpPr/>
          <p:nvPr/>
        </p:nvSpPr>
        <p:spPr>
          <a:xfrm>
            <a:off x="8876409" y="3289778"/>
            <a:ext cx="262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venir Light" panose="020B0402020203020204" pitchFamily="34" charset="77"/>
              </a:rPr>
              <a:t>*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E952D7-C7B6-334A-AEE6-7CEC121E025D}"/>
              </a:ext>
            </a:extLst>
          </p:cNvPr>
          <p:cNvSpPr txBox="1">
            <a:spLocks/>
          </p:cNvSpPr>
          <p:nvPr/>
        </p:nvSpPr>
        <p:spPr>
          <a:xfrm>
            <a:off x="1157290" y="6066620"/>
            <a:ext cx="1557587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speech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CFA984-0914-E74F-AB45-A6A042D96B5F}"/>
              </a:ext>
            </a:extLst>
          </p:cNvPr>
          <p:cNvSpPr txBox="1">
            <a:spLocks/>
          </p:cNvSpPr>
          <p:nvPr/>
        </p:nvSpPr>
        <p:spPr>
          <a:xfrm>
            <a:off x="6096000" y="5721968"/>
            <a:ext cx="1557587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7D7967-BF6C-AB47-AFDF-8891D812D508}"/>
              </a:ext>
            </a:extLst>
          </p:cNvPr>
          <p:cNvSpPr txBox="1">
            <a:spLocks/>
          </p:cNvSpPr>
          <p:nvPr/>
        </p:nvSpPr>
        <p:spPr>
          <a:xfrm>
            <a:off x="953951" y="5436042"/>
            <a:ext cx="1964264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phonetics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713DFD-F76B-7E48-88BF-25755F8A49D2}"/>
              </a:ext>
            </a:extLst>
          </p:cNvPr>
          <p:cNvSpPr txBox="1">
            <a:spLocks/>
          </p:cNvSpPr>
          <p:nvPr/>
        </p:nvSpPr>
        <p:spPr>
          <a:xfrm>
            <a:off x="953951" y="4654962"/>
            <a:ext cx="2350899" cy="48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phonology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065C680-B503-874E-A8A0-B2FF9EAA5745}"/>
              </a:ext>
            </a:extLst>
          </p:cNvPr>
          <p:cNvSpPr txBox="1">
            <a:spLocks/>
          </p:cNvSpPr>
          <p:nvPr/>
        </p:nvSpPr>
        <p:spPr>
          <a:xfrm>
            <a:off x="5527963" y="4654961"/>
            <a:ext cx="2350908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orthography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0DE455-5DA6-A348-8314-260D209583DA}"/>
              </a:ext>
            </a:extLst>
          </p:cNvPr>
          <p:cNvCxnSpPr>
            <a:cxnSpLocks/>
          </p:cNvCxnSpPr>
          <p:nvPr/>
        </p:nvCxnSpPr>
        <p:spPr>
          <a:xfrm flipH="1" flipV="1">
            <a:off x="5563465" y="4357781"/>
            <a:ext cx="1031299" cy="28972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D1F268-175E-004F-9AE2-4CC20F8D777E}"/>
              </a:ext>
            </a:extLst>
          </p:cNvPr>
          <p:cNvCxnSpPr>
            <a:cxnSpLocks/>
          </p:cNvCxnSpPr>
          <p:nvPr/>
        </p:nvCxnSpPr>
        <p:spPr>
          <a:xfrm flipH="1">
            <a:off x="2330932" y="4351827"/>
            <a:ext cx="819558" cy="34408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743245-B9B8-1244-B1C5-817BC27E17FD}"/>
              </a:ext>
            </a:extLst>
          </p:cNvPr>
          <p:cNvCxnSpPr>
            <a:cxnSpLocks/>
          </p:cNvCxnSpPr>
          <p:nvPr/>
        </p:nvCxnSpPr>
        <p:spPr>
          <a:xfrm flipV="1">
            <a:off x="6874793" y="5241870"/>
            <a:ext cx="0" cy="50780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C2DCCDE-8CBC-0047-9A2D-BB4AB1368A74}"/>
              </a:ext>
            </a:extLst>
          </p:cNvPr>
          <p:cNvSpPr txBox="1">
            <a:spLocks/>
          </p:cNvSpPr>
          <p:nvPr/>
        </p:nvSpPr>
        <p:spPr>
          <a:xfrm>
            <a:off x="2968794" y="1055801"/>
            <a:ext cx="2771594" cy="3201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Discourse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Pragmatics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Semantics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Syntax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Lexemes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Morphology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b="1" dirty="0">
              <a:latin typeface="Avenir Light" panose="020B0402020203020204" pitchFamily="34" charset="77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6716D8-11DF-2140-BF6E-E4C60DC77CBD}"/>
              </a:ext>
            </a:extLst>
          </p:cNvPr>
          <p:cNvCxnSpPr>
            <a:cxnSpLocks/>
          </p:cNvCxnSpPr>
          <p:nvPr/>
        </p:nvCxnSpPr>
        <p:spPr>
          <a:xfrm flipV="1">
            <a:off x="1936083" y="5209847"/>
            <a:ext cx="0" cy="38796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5FF40F-25B9-BF43-AFB0-2D7BA3B67185}"/>
              </a:ext>
            </a:extLst>
          </p:cNvPr>
          <p:cNvCxnSpPr>
            <a:cxnSpLocks/>
          </p:cNvCxnSpPr>
          <p:nvPr/>
        </p:nvCxnSpPr>
        <p:spPr>
          <a:xfrm flipV="1">
            <a:off x="1918675" y="5889137"/>
            <a:ext cx="0" cy="28592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7AD5A4-8CEA-264D-BDB6-B10D8F9B15E1}"/>
              </a:ext>
            </a:extLst>
          </p:cNvPr>
          <p:cNvSpPr txBox="1">
            <a:spLocks/>
          </p:cNvSpPr>
          <p:nvPr/>
        </p:nvSpPr>
        <p:spPr>
          <a:xfrm>
            <a:off x="6996545" y="301392"/>
            <a:ext cx="4966855" cy="2999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Many ways to express the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same meaning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Infinite meanings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can be expressed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Languages widely differ in these complex interactions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F742C1-EE76-6D41-8343-A33EB92FF81A}"/>
              </a:ext>
            </a:extLst>
          </p:cNvPr>
          <p:cNvSpPr/>
          <p:nvPr/>
        </p:nvSpPr>
        <p:spPr>
          <a:xfrm>
            <a:off x="373983" y="270453"/>
            <a:ext cx="11589418" cy="398657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4ABC43-BFA1-E64B-B2B8-B67E660E1A14}"/>
              </a:ext>
            </a:extLst>
          </p:cNvPr>
          <p:cNvSpPr/>
          <p:nvPr/>
        </p:nvSpPr>
        <p:spPr>
          <a:xfrm>
            <a:off x="5563189" y="3536757"/>
            <a:ext cx="6494648" cy="3132055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FF7618-1645-9343-880E-47AED01FC75B}"/>
              </a:ext>
            </a:extLst>
          </p:cNvPr>
          <p:cNvSpPr/>
          <p:nvPr/>
        </p:nvSpPr>
        <p:spPr>
          <a:xfrm>
            <a:off x="437656" y="3532472"/>
            <a:ext cx="2806866" cy="3103549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ular Callout 9">
            <a:extLst>
              <a:ext uri="{FF2B5EF4-FFF2-40B4-BE49-F238E27FC236}">
                <a16:creationId xmlns:a16="http://schemas.microsoft.com/office/drawing/2014/main" id="{F7716727-24C9-A344-A71A-5AB1A3CE79F5}"/>
              </a:ext>
            </a:extLst>
          </p:cNvPr>
          <p:cNvSpPr/>
          <p:nvPr/>
        </p:nvSpPr>
        <p:spPr>
          <a:xfrm flipH="1">
            <a:off x="2266265" y="1786635"/>
            <a:ext cx="8877394" cy="2508122"/>
          </a:xfrm>
          <a:custGeom>
            <a:avLst/>
            <a:gdLst>
              <a:gd name="connsiteX0" fmla="*/ 0 w 3327399"/>
              <a:gd name="connsiteY0" fmla="*/ 0 h 5930349"/>
              <a:gd name="connsiteX1" fmla="*/ 554567 w 3327399"/>
              <a:gd name="connsiteY1" fmla="*/ 0 h 5930349"/>
              <a:gd name="connsiteX2" fmla="*/ 554567 w 3327399"/>
              <a:gd name="connsiteY2" fmla="*/ 0 h 5930349"/>
              <a:gd name="connsiteX3" fmla="*/ 1386416 w 3327399"/>
              <a:gd name="connsiteY3" fmla="*/ 0 h 5930349"/>
              <a:gd name="connsiteX4" fmla="*/ 3327399 w 3327399"/>
              <a:gd name="connsiteY4" fmla="*/ 0 h 5930349"/>
              <a:gd name="connsiteX5" fmla="*/ 3327399 w 3327399"/>
              <a:gd name="connsiteY5" fmla="*/ 3459370 h 5930349"/>
              <a:gd name="connsiteX6" fmla="*/ 3327399 w 3327399"/>
              <a:gd name="connsiteY6" fmla="*/ 3459370 h 5930349"/>
              <a:gd name="connsiteX7" fmla="*/ 3327399 w 3327399"/>
              <a:gd name="connsiteY7" fmla="*/ 4941958 h 5930349"/>
              <a:gd name="connsiteX8" fmla="*/ 3327399 w 3327399"/>
              <a:gd name="connsiteY8" fmla="*/ 5930349 h 5930349"/>
              <a:gd name="connsiteX9" fmla="*/ 1386416 w 3327399"/>
              <a:gd name="connsiteY9" fmla="*/ 5930349 h 5930349"/>
              <a:gd name="connsiteX10" fmla="*/ 325553 w 3327399"/>
              <a:gd name="connsiteY10" fmla="*/ 6612636 h 5930349"/>
              <a:gd name="connsiteX11" fmla="*/ 554567 w 3327399"/>
              <a:gd name="connsiteY11" fmla="*/ 5930349 h 5930349"/>
              <a:gd name="connsiteX12" fmla="*/ 0 w 3327399"/>
              <a:gd name="connsiteY12" fmla="*/ 5930349 h 5930349"/>
              <a:gd name="connsiteX13" fmla="*/ 0 w 3327399"/>
              <a:gd name="connsiteY13" fmla="*/ 4941958 h 5930349"/>
              <a:gd name="connsiteX14" fmla="*/ 0 w 3327399"/>
              <a:gd name="connsiteY14" fmla="*/ 3459370 h 5930349"/>
              <a:gd name="connsiteX15" fmla="*/ 0 w 3327399"/>
              <a:gd name="connsiteY15" fmla="*/ 3459370 h 5930349"/>
              <a:gd name="connsiteX16" fmla="*/ 0 w 3327399"/>
              <a:gd name="connsiteY16" fmla="*/ 0 h 5930349"/>
              <a:gd name="connsiteX0" fmla="*/ 0 w 3327399"/>
              <a:gd name="connsiteY0" fmla="*/ 0 h 6612636"/>
              <a:gd name="connsiteX1" fmla="*/ 554567 w 3327399"/>
              <a:gd name="connsiteY1" fmla="*/ 0 h 6612636"/>
              <a:gd name="connsiteX2" fmla="*/ 554567 w 3327399"/>
              <a:gd name="connsiteY2" fmla="*/ 0 h 6612636"/>
              <a:gd name="connsiteX3" fmla="*/ 1386416 w 3327399"/>
              <a:gd name="connsiteY3" fmla="*/ 0 h 6612636"/>
              <a:gd name="connsiteX4" fmla="*/ 3327399 w 3327399"/>
              <a:gd name="connsiteY4" fmla="*/ 0 h 6612636"/>
              <a:gd name="connsiteX5" fmla="*/ 3327399 w 3327399"/>
              <a:gd name="connsiteY5" fmla="*/ 3459370 h 6612636"/>
              <a:gd name="connsiteX6" fmla="*/ 3327399 w 3327399"/>
              <a:gd name="connsiteY6" fmla="*/ 3459370 h 6612636"/>
              <a:gd name="connsiteX7" fmla="*/ 3327399 w 3327399"/>
              <a:gd name="connsiteY7" fmla="*/ 4941958 h 6612636"/>
              <a:gd name="connsiteX8" fmla="*/ 3327399 w 3327399"/>
              <a:gd name="connsiteY8" fmla="*/ 5930349 h 6612636"/>
              <a:gd name="connsiteX9" fmla="*/ 1386416 w 3327399"/>
              <a:gd name="connsiteY9" fmla="*/ 5930349 h 6612636"/>
              <a:gd name="connsiteX10" fmla="*/ 325553 w 3327399"/>
              <a:gd name="connsiteY10" fmla="*/ 6612636 h 6612636"/>
              <a:gd name="connsiteX11" fmla="*/ 227995 w 3327399"/>
              <a:gd name="connsiteY11" fmla="*/ 5930349 h 6612636"/>
              <a:gd name="connsiteX12" fmla="*/ 0 w 3327399"/>
              <a:gd name="connsiteY12" fmla="*/ 5930349 h 6612636"/>
              <a:gd name="connsiteX13" fmla="*/ 0 w 3327399"/>
              <a:gd name="connsiteY13" fmla="*/ 4941958 h 6612636"/>
              <a:gd name="connsiteX14" fmla="*/ 0 w 3327399"/>
              <a:gd name="connsiteY14" fmla="*/ 3459370 h 6612636"/>
              <a:gd name="connsiteX15" fmla="*/ 0 w 3327399"/>
              <a:gd name="connsiteY15" fmla="*/ 3459370 h 6612636"/>
              <a:gd name="connsiteX16" fmla="*/ 0 w 3327399"/>
              <a:gd name="connsiteY16" fmla="*/ 0 h 6612636"/>
              <a:gd name="connsiteX0" fmla="*/ 0 w 3327399"/>
              <a:gd name="connsiteY0" fmla="*/ 0 h 6612636"/>
              <a:gd name="connsiteX1" fmla="*/ 554567 w 3327399"/>
              <a:gd name="connsiteY1" fmla="*/ 0 h 6612636"/>
              <a:gd name="connsiteX2" fmla="*/ 554567 w 3327399"/>
              <a:gd name="connsiteY2" fmla="*/ 0 h 6612636"/>
              <a:gd name="connsiteX3" fmla="*/ 1386416 w 3327399"/>
              <a:gd name="connsiteY3" fmla="*/ 0 h 6612636"/>
              <a:gd name="connsiteX4" fmla="*/ 3327399 w 3327399"/>
              <a:gd name="connsiteY4" fmla="*/ 0 h 6612636"/>
              <a:gd name="connsiteX5" fmla="*/ 3327399 w 3327399"/>
              <a:gd name="connsiteY5" fmla="*/ 3459370 h 6612636"/>
              <a:gd name="connsiteX6" fmla="*/ 3327399 w 3327399"/>
              <a:gd name="connsiteY6" fmla="*/ 3459370 h 6612636"/>
              <a:gd name="connsiteX7" fmla="*/ 3327399 w 3327399"/>
              <a:gd name="connsiteY7" fmla="*/ 4941958 h 6612636"/>
              <a:gd name="connsiteX8" fmla="*/ 3327399 w 3327399"/>
              <a:gd name="connsiteY8" fmla="*/ 5930349 h 6612636"/>
              <a:gd name="connsiteX9" fmla="*/ 667959 w 3327399"/>
              <a:gd name="connsiteY9" fmla="*/ 5930349 h 6612636"/>
              <a:gd name="connsiteX10" fmla="*/ 325553 w 3327399"/>
              <a:gd name="connsiteY10" fmla="*/ 6612636 h 6612636"/>
              <a:gd name="connsiteX11" fmla="*/ 227995 w 3327399"/>
              <a:gd name="connsiteY11" fmla="*/ 5930349 h 6612636"/>
              <a:gd name="connsiteX12" fmla="*/ 0 w 3327399"/>
              <a:gd name="connsiteY12" fmla="*/ 5930349 h 6612636"/>
              <a:gd name="connsiteX13" fmla="*/ 0 w 3327399"/>
              <a:gd name="connsiteY13" fmla="*/ 4941958 h 6612636"/>
              <a:gd name="connsiteX14" fmla="*/ 0 w 3327399"/>
              <a:gd name="connsiteY14" fmla="*/ 3459370 h 6612636"/>
              <a:gd name="connsiteX15" fmla="*/ 0 w 3327399"/>
              <a:gd name="connsiteY15" fmla="*/ 3459370 h 6612636"/>
              <a:gd name="connsiteX16" fmla="*/ 0 w 3327399"/>
              <a:gd name="connsiteY16" fmla="*/ 0 h 6612636"/>
              <a:gd name="connsiteX0" fmla="*/ 0 w 3327399"/>
              <a:gd name="connsiteY0" fmla="*/ 0 h 6612636"/>
              <a:gd name="connsiteX1" fmla="*/ 554567 w 3327399"/>
              <a:gd name="connsiteY1" fmla="*/ 0 h 6612636"/>
              <a:gd name="connsiteX2" fmla="*/ 554567 w 3327399"/>
              <a:gd name="connsiteY2" fmla="*/ 0 h 6612636"/>
              <a:gd name="connsiteX3" fmla="*/ 1386416 w 3327399"/>
              <a:gd name="connsiteY3" fmla="*/ 0 h 6612636"/>
              <a:gd name="connsiteX4" fmla="*/ 3327399 w 3327399"/>
              <a:gd name="connsiteY4" fmla="*/ 0 h 6612636"/>
              <a:gd name="connsiteX5" fmla="*/ 3327399 w 3327399"/>
              <a:gd name="connsiteY5" fmla="*/ 3459370 h 6612636"/>
              <a:gd name="connsiteX6" fmla="*/ 3327399 w 3327399"/>
              <a:gd name="connsiteY6" fmla="*/ 3459370 h 6612636"/>
              <a:gd name="connsiteX7" fmla="*/ 3327399 w 3327399"/>
              <a:gd name="connsiteY7" fmla="*/ 4941958 h 6612636"/>
              <a:gd name="connsiteX8" fmla="*/ 3327399 w 3327399"/>
              <a:gd name="connsiteY8" fmla="*/ 5930349 h 6612636"/>
              <a:gd name="connsiteX9" fmla="*/ 1672035 w 3327399"/>
              <a:gd name="connsiteY9" fmla="*/ 5911868 h 6612636"/>
              <a:gd name="connsiteX10" fmla="*/ 325553 w 3327399"/>
              <a:gd name="connsiteY10" fmla="*/ 6612636 h 6612636"/>
              <a:gd name="connsiteX11" fmla="*/ 227995 w 3327399"/>
              <a:gd name="connsiteY11" fmla="*/ 5930349 h 6612636"/>
              <a:gd name="connsiteX12" fmla="*/ 0 w 3327399"/>
              <a:gd name="connsiteY12" fmla="*/ 5930349 h 6612636"/>
              <a:gd name="connsiteX13" fmla="*/ 0 w 3327399"/>
              <a:gd name="connsiteY13" fmla="*/ 4941958 h 6612636"/>
              <a:gd name="connsiteX14" fmla="*/ 0 w 3327399"/>
              <a:gd name="connsiteY14" fmla="*/ 3459370 h 6612636"/>
              <a:gd name="connsiteX15" fmla="*/ 0 w 3327399"/>
              <a:gd name="connsiteY15" fmla="*/ 3459370 h 6612636"/>
              <a:gd name="connsiteX16" fmla="*/ 0 w 3327399"/>
              <a:gd name="connsiteY16" fmla="*/ 0 h 6612636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33629 w 3327399"/>
              <a:gd name="connsiteY10" fmla="*/ 6686564 h 6686564"/>
              <a:gd name="connsiteX11" fmla="*/ 227995 w 3327399"/>
              <a:gd name="connsiteY11" fmla="*/ 5930349 h 6686564"/>
              <a:gd name="connsiteX12" fmla="*/ 0 w 3327399"/>
              <a:gd name="connsiteY12" fmla="*/ 5930349 h 6686564"/>
              <a:gd name="connsiteX13" fmla="*/ 0 w 3327399"/>
              <a:gd name="connsiteY13" fmla="*/ 4941958 h 6686564"/>
              <a:gd name="connsiteX14" fmla="*/ 0 w 3327399"/>
              <a:gd name="connsiteY14" fmla="*/ 3459370 h 6686564"/>
              <a:gd name="connsiteX15" fmla="*/ 0 w 3327399"/>
              <a:gd name="connsiteY15" fmla="*/ 3459370 h 6686564"/>
              <a:gd name="connsiteX16" fmla="*/ 0 w 3327399"/>
              <a:gd name="connsiteY16" fmla="*/ 0 h 6686564"/>
              <a:gd name="connsiteX0" fmla="*/ 0 w 3327399"/>
              <a:gd name="connsiteY0" fmla="*/ 0 h 5930350"/>
              <a:gd name="connsiteX1" fmla="*/ 554567 w 3327399"/>
              <a:gd name="connsiteY1" fmla="*/ 0 h 5930350"/>
              <a:gd name="connsiteX2" fmla="*/ 554567 w 3327399"/>
              <a:gd name="connsiteY2" fmla="*/ 0 h 5930350"/>
              <a:gd name="connsiteX3" fmla="*/ 1386416 w 3327399"/>
              <a:gd name="connsiteY3" fmla="*/ 0 h 5930350"/>
              <a:gd name="connsiteX4" fmla="*/ 3327399 w 3327399"/>
              <a:gd name="connsiteY4" fmla="*/ 0 h 5930350"/>
              <a:gd name="connsiteX5" fmla="*/ 3327399 w 3327399"/>
              <a:gd name="connsiteY5" fmla="*/ 3459370 h 5930350"/>
              <a:gd name="connsiteX6" fmla="*/ 3327399 w 3327399"/>
              <a:gd name="connsiteY6" fmla="*/ 3459370 h 5930350"/>
              <a:gd name="connsiteX7" fmla="*/ 3327399 w 3327399"/>
              <a:gd name="connsiteY7" fmla="*/ 4941958 h 5930350"/>
              <a:gd name="connsiteX8" fmla="*/ 3327399 w 3327399"/>
              <a:gd name="connsiteY8" fmla="*/ 5930349 h 5930350"/>
              <a:gd name="connsiteX9" fmla="*/ 1672035 w 3327399"/>
              <a:gd name="connsiteY9" fmla="*/ 5911868 h 5930350"/>
              <a:gd name="connsiteX10" fmla="*/ 1225621 w 3327399"/>
              <a:gd name="connsiteY10" fmla="*/ 5910327 h 5930350"/>
              <a:gd name="connsiteX11" fmla="*/ 227995 w 3327399"/>
              <a:gd name="connsiteY11" fmla="*/ 5930349 h 5930350"/>
              <a:gd name="connsiteX12" fmla="*/ 0 w 3327399"/>
              <a:gd name="connsiteY12" fmla="*/ 5930349 h 5930350"/>
              <a:gd name="connsiteX13" fmla="*/ 0 w 3327399"/>
              <a:gd name="connsiteY13" fmla="*/ 4941958 h 5930350"/>
              <a:gd name="connsiteX14" fmla="*/ 0 w 3327399"/>
              <a:gd name="connsiteY14" fmla="*/ 3459370 h 5930350"/>
              <a:gd name="connsiteX15" fmla="*/ 0 w 3327399"/>
              <a:gd name="connsiteY15" fmla="*/ 3459370 h 5930350"/>
              <a:gd name="connsiteX16" fmla="*/ 0 w 3327399"/>
              <a:gd name="connsiteY16" fmla="*/ 0 h 5930350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229621 w 3327399"/>
              <a:gd name="connsiteY10" fmla="*/ 6686564 h 6686564"/>
              <a:gd name="connsiteX11" fmla="*/ 227995 w 3327399"/>
              <a:gd name="connsiteY11" fmla="*/ 5930349 h 6686564"/>
              <a:gd name="connsiteX12" fmla="*/ 0 w 3327399"/>
              <a:gd name="connsiteY12" fmla="*/ 5930349 h 6686564"/>
              <a:gd name="connsiteX13" fmla="*/ 0 w 3327399"/>
              <a:gd name="connsiteY13" fmla="*/ 4941958 h 6686564"/>
              <a:gd name="connsiteX14" fmla="*/ 0 w 3327399"/>
              <a:gd name="connsiteY14" fmla="*/ 3459370 h 6686564"/>
              <a:gd name="connsiteX15" fmla="*/ 0 w 3327399"/>
              <a:gd name="connsiteY15" fmla="*/ 3459370 h 6686564"/>
              <a:gd name="connsiteX16" fmla="*/ 0 w 3327399"/>
              <a:gd name="connsiteY16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229621 w 3327399"/>
              <a:gd name="connsiteY10" fmla="*/ 6686564 h 6686564"/>
              <a:gd name="connsiteX11" fmla="*/ 1223239 w 3327399"/>
              <a:gd name="connsiteY11" fmla="*/ 6651981 h 6686564"/>
              <a:gd name="connsiteX12" fmla="*/ 227995 w 3327399"/>
              <a:gd name="connsiteY12" fmla="*/ 5930349 h 6686564"/>
              <a:gd name="connsiteX13" fmla="*/ 0 w 3327399"/>
              <a:gd name="connsiteY13" fmla="*/ 5930349 h 6686564"/>
              <a:gd name="connsiteX14" fmla="*/ 0 w 3327399"/>
              <a:gd name="connsiteY14" fmla="*/ 4941958 h 6686564"/>
              <a:gd name="connsiteX15" fmla="*/ 0 w 3327399"/>
              <a:gd name="connsiteY15" fmla="*/ 3459370 h 6686564"/>
              <a:gd name="connsiteX16" fmla="*/ 0 w 3327399"/>
              <a:gd name="connsiteY16" fmla="*/ 3459370 h 6686564"/>
              <a:gd name="connsiteX17" fmla="*/ 0 w 3327399"/>
              <a:gd name="connsiteY17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229621 w 3327399"/>
              <a:gd name="connsiteY10" fmla="*/ 6686564 h 6686564"/>
              <a:gd name="connsiteX11" fmla="*/ 1223239 w 3327399"/>
              <a:gd name="connsiteY11" fmla="*/ 6651981 h 6686564"/>
              <a:gd name="connsiteX12" fmla="*/ 767205 w 3327399"/>
              <a:gd name="connsiteY12" fmla="*/ 6300826 h 6686564"/>
              <a:gd name="connsiteX13" fmla="*/ 227995 w 3327399"/>
              <a:gd name="connsiteY13" fmla="*/ 5930349 h 6686564"/>
              <a:gd name="connsiteX14" fmla="*/ 0 w 3327399"/>
              <a:gd name="connsiteY14" fmla="*/ 5930349 h 6686564"/>
              <a:gd name="connsiteX15" fmla="*/ 0 w 3327399"/>
              <a:gd name="connsiteY15" fmla="*/ 4941958 h 6686564"/>
              <a:gd name="connsiteX16" fmla="*/ 0 w 3327399"/>
              <a:gd name="connsiteY16" fmla="*/ 3459370 h 6686564"/>
              <a:gd name="connsiteX17" fmla="*/ 0 w 3327399"/>
              <a:gd name="connsiteY17" fmla="*/ 3459370 h 6686564"/>
              <a:gd name="connsiteX18" fmla="*/ 0 w 3327399"/>
              <a:gd name="connsiteY18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451257 w 3327399"/>
              <a:gd name="connsiteY10" fmla="*/ 6319309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767205 w 3327399"/>
              <a:gd name="connsiteY13" fmla="*/ 6300826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95253 w 3327399"/>
              <a:gd name="connsiteY10" fmla="*/ 6023600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767205 w 3327399"/>
              <a:gd name="connsiteY13" fmla="*/ 6300826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79252 w 3327399"/>
              <a:gd name="connsiteY10" fmla="*/ 5894227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767205 w 3327399"/>
              <a:gd name="connsiteY13" fmla="*/ 6300826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79252 w 3327399"/>
              <a:gd name="connsiteY10" fmla="*/ 5894227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500284 w 3327399"/>
              <a:gd name="connsiteY10" fmla="*/ 5857264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3003392 w 3327399"/>
              <a:gd name="connsiteY9" fmla="*/ 5967313 h 6686564"/>
              <a:gd name="connsiteX10" fmla="*/ 1500284 w 3327399"/>
              <a:gd name="connsiteY10" fmla="*/ 5857264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3003392 w 3327399"/>
              <a:gd name="connsiteY9" fmla="*/ 5967313 h 6686564"/>
              <a:gd name="connsiteX10" fmla="*/ 2775780 w 3327399"/>
              <a:gd name="connsiteY10" fmla="*/ 5968154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3003392 w 3327399"/>
              <a:gd name="connsiteY9" fmla="*/ 5967313 h 6686564"/>
              <a:gd name="connsiteX10" fmla="*/ 2775780 w 3327399"/>
              <a:gd name="connsiteY10" fmla="*/ 5968154 h 6686564"/>
              <a:gd name="connsiteX11" fmla="*/ 1229621 w 3327399"/>
              <a:gd name="connsiteY11" fmla="*/ 6686564 h 6686564"/>
              <a:gd name="connsiteX12" fmla="*/ 1986674 w 3327399"/>
              <a:gd name="connsiteY12" fmla="*/ 5968155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3003392 w 3327399"/>
              <a:gd name="connsiteY9" fmla="*/ 5967313 h 6353890"/>
              <a:gd name="connsiteX10" fmla="*/ 2775780 w 3327399"/>
              <a:gd name="connsiteY10" fmla="*/ 5968154 h 6353890"/>
              <a:gd name="connsiteX11" fmla="*/ 2481841 w 3327399"/>
              <a:gd name="connsiteY11" fmla="*/ 6353890 h 6353890"/>
              <a:gd name="connsiteX12" fmla="*/ 1986674 w 3327399"/>
              <a:gd name="connsiteY12" fmla="*/ 5968155 h 6353890"/>
              <a:gd name="connsiteX13" fmla="*/ 1103230 w 3327399"/>
              <a:gd name="connsiteY13" fmla="*/ 5931190 h 6353890"/>
              <a:gd name="connsiteX14" fmla="*/ 227995 w 3327399"/>
              <a:gd name="connsiteY14" fmla="*/ 5930349 h 6353890"/>
              <a:gd name="connsiteX15" fmla="*/ 0 w 3327399"/>
              <a:gd name="connsiteY15" fmla="*/ 5930349 h 6353890"/>
              <a:gd name="connsiteX16" fmla="*/ 0 w 3327399"/>
              <a:gd name="connsiteY16" fmla="*/ 4941958 h 6353890"/>
              <a:gd name="connsiteX17" fmla="*/ 0 w 3327399"/>
              <a:gd name="connsiteY17" fmla="*/ 3459370 h 6353890"/>
              <a:gd name="connsiteX18" fmla="*/ 0 w 3327399"/>
              <a:gd name="connsiteY18" fmla="*/ 3459370 h 6353890"/>
              <a:gd name="connsiteX19" fmla="*/ 0 w 3327399"/>
              <a:gd name="connsiteY19" fmla="*/ 0 h 6353890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3003392 w 3327399"/>
              <a:gd name="connsiteY9" fmla="*/ 5967313 h 6353890"/>
              <a:gd name="connsiteX10" fmla="*/ 2775780 w 3327399"/>
              <a:gd name="connsiteY10" fmla="*/ 5968154 h 6353890"/>
              <a:gd name="connsiteX11" fmla="*/ 2481841 w 3327399"/>
              <a:gd name="connsiteY11" fmla="*/ 6353890 h 6353890"/>
              <a:gd name="connsiteX12" fmla="*/ 2400978 w 3327399"/>
              <a:gd name="connsiteY12" fmla="*/ 5931192 h 6353890"/>
              <a:gd name="connsiteX13" fmla="*/ 1103230 w 3327399"/>
              <a:gd name="connsiteY13" fmla="*/ 5931190 h 6353890"/>
              <a:gd name="connsiteX14" fmla="*/ 227995 w 3327399"/>
              <a:gd name="connsiteY14" fmla="*/ 5930349 h 6353890"/>
              <a:gd name="connsiteX15" fmla="*/ 0 w 3327399"/>
              <a:gd name="connsiteY15" fmla="*/ 5930349 h 6353890"/>
              <a:gd name="connsiteX16" fmla="*/ 0 w 3327399"/>
              <a:gd name="connsiteY16" fmla="*/ 4941958 h 6353890"/>
              <a:gd name="connsiteX17" fmla="*/ 0 w 3327399"/>
              <a:gd name="connsiteY17" fmla="*/ 3459370 h 6353890"/>
              <a:gd name="connsiteX18" fmla="*/ 0 w 3327399"/>
              <a:gd name="connsiteY18" fmla="*/ 3459370 h 6353890"/>
              <a:gd name="connsiteX19" fmla="*/ 0 w 3327399"/>
              <a:gd name="connsiteY19" fmla="*/ 0 h 6353890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2775780 w 3327399"/>
              <a:gd name="connsiteY9" fmla="*/ 5968154 h 6353890"/>
              <a:gd name="connsiteX10" fmla="*/ 2481841 w 3327399"/>
              <a:gd name="connsiteY10" fmla="*/ 6353890 h 6353890"/>
              <a:gd name="connsiteX11" fmla="*/ 2400978 w 3327399"/>
              <a:gd name="connsiteY11" fmla="*/ 5931192 h 6353890"/>
              <a:gd name="connsiteX12" fmla="*/ 1103230 w 3327399"/>
              <a:gd name="connsiteY12" fmla="*/ 5931190 h 6353890"/>
              <a:gd name="connsiteX13" fmla="*/ 227995 w 3327399"/>
              <a:gd name="connsiteY13" fmla="*/ 5930349 h 6353890"/>
              <a:gd name="connsiteX14" fmla="*/ 0 w 3327399"/>
              <a:gd name="connsiteY14" fmla="*/ 5930349 h 6353890"/>
              <a:gd name="connsiteX15" fmla="*/ 0 w 3327399"/>
              <a:gd name="connsiteY15" fmla="*/ 4941958 h 6353890"/>
              <a:gd name="connsiteX16" fmla="*/ 0 w 3327399"/>
              <a:gd name="connsiteY16" fmla="*/ 3459370 h 6353890"/>
              <a:gd name="connsiteX17" fmla="*/ 0 w 3327399"/>
              <a:gd name="connsiteY17" fmla="*/ 3459370 h 6353890"/>
              <a:gd name="connsiteX18" fmla="*/ 0 w 3327399"/>
              <a:gd name="connsiteY18" fmla="*/ 0 h 6353890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3031810 w 3327399"/>
              <a:gd name="connsiteY9" fmla="*/ 5931190 h 6353890"/>
              <a:gd name="connsiteX10" fmla="*/ 2481841 w 3327399"/>
              <a:gd name="connsiteY10" fmla="*/ 6353890 h 6353890"/>
              <a:gd name="connsiteX11" fmla="*/ 2400978 w 3327399"/>
              <a:gd name="connsiteY11" fmla="*/ 5931192 h 6353890"/>
              <a:gd name="connsiteX12" fmla="*/ 1103230 w 3327399"/>
              <a:gd name="connsiteY12" fmla="*/ 5931190 h 6353890"/>
              <a:gd name="connsiteX13" fmla="*/ 227995 w 3327399"/>
              <a:gd name="connsiteY13" fmla="*/ 5930349 h 6353890"/>
              <a:gd name="connsiteX14" fmla="*/ 0 w 3327399"/>
              <a:gd name="connsiteY14" fmla="*/ 5930349 h 6353890"/>
              <a:gd name="connsiteX15" fmla="*/ 0 w 3327399"/>
              <a:gd name="connsiteY15" fmla="*/ 4941958 h 6353890"/>
              <a:gd name="connsiteX16" fmla="*/ 0 w 3327399"/>
              <a:gd name="connsiteY16" fmla="*/ 3459370 h 6353890"/>
              <a:gd name="connsiteX17" fmla="*/ 0 w 3327399"/>
              <a:gd name="connsiteY17" fmla="*/ 3459370 h 6353890"/>
              <a:gd name="connsiteX18" fmla="*/ 0 w 3327399"/>
              <a:gd name="connsiteY18" fmla="*/ 0 h 6353890"/>
              <a:gd name="connsiteX0" fmla="*/ 0 w 3327399"/>
              <a:gd name="connsiteY0" fmla="*/ 0 h 6335408"/>
              <a:gd name="connsiteX1" fmla="*/ 554567 w 3327399"/>
              <a:gd name="connsiteY1" fmla="*/ 0 h 6335408"/>
              <a:gd name="connsiteX2" fmla="*/ 554567 w 3327399"/>
              <a:gd name="connsiteY2" fmla="*/ 0 h 6335408"/>
              <a:gd name="connsiteX3" fmla="*/ 1386416 w 3327399"/>
              <a:gd name="connsiteY3" fmla="*/ 0 h 6335408"/>
              <a:gd name="connsiteX4" fmla="*/ 3327399 w 3327399"/>
              <a:gd name="connsiteY4" fmla="*/ 0 h 6335408"/>
              <a:gd name="connsiteX5" fmla="*/ 3327399 w 3327399"/>
              <a:gd name="connsiteY5" fmla="*/ 3459370 h 6335408"/>
              <a:gd name="connsiteX6" fmla="*/ 3327399 w 3327399"/>
              <a:gd name="connsiteY6" fmla="*/ 3459370 h 6335408"/>
              <a:gd name="connsiteX7" fmla="*/ 3327399 w 3327399"/>
              <a:gd name="connsiteY7" fmla="*/ 4941958 h 6335408"/>
              <a:gd name="connsiteX8" fmla="*/ 3327399 w 3327399"/>
              <a:gd name="connsiteY8" fmla="*/ 5930349 h 6335408"/>
              <a:gd name="connsiteX9" fmla="*/ 3031810 w 3327399"/>
              <a:gd name="connsiteY9" fmla="*/ 5931190 h 6335408"/>
              <a:gd name="connsiteX10" fmla="*/ 3012522 w 3327399"/>
              <a:gd name="connsiteY10" fmla="*/ 6335408 h 6335408"/>
              <a:gd name="connsiteX11" fmla="*/ 2400978 w 3327399"/>
              <a:gd name="connsiteY11" fmla="*/ 5931192 h 6335408"/>
              <a:gd name="connsiteX12" fmla="*/ 1103230 w 3327399"/>
              <a:gd name="connsiteY12" fmla="*/ 5931190 h 6335408"/>
              <a:gd name="connsiteX13" fmla="*/ 227995 w 3327399"/>
              <a:gd name="connsiteY13" fmla="*/ 5930349 h 6335408"/>
              <a:gd name="connsiteX14" fmla="*/ 0 w 3327399"/>
              <a:gd name="connsiteY14" fmla="*/ 5930349 h 6335408"/>
              <a:gd name="connsiteX15" fmla="*/ 0 w 3327399"/>
              <a:gd name="connsiteY15" fmla="*/ 4941958 h 6335408"/>
              <a:gd name="connsiteX16" fmla="*/ 0 w 3327399"/>
              <a:gd name="connsiteY16" fmla="*/ 3459370 h 6335408"/>
              <a:gd name="connsiteX17" fmla="*/ 0 w 3327399"/>
              <a:gd name="connsiteY17" fmla="*/ 3459370 h 6335408"/>
              <a:gd name="connsiteX18" fmla="*/ 0 w 3327399"/>
              <a:gd name="connsiteY18" fmla="*/ 0 h 6335408"/>
              <a:gd name="connsiteX0" fmla="*/ 0 w 3327399"/>
              <a:gd name="connsiteY0" fmla="*/ 0 h 6335408"/>
              <a:gd name="connsiteX1" fmla="*/ 554567 w 3327399"/>
              <a:gd name="connsiteY1" fmla="*/ 0 h 6335408"/>
              <a:gd name="connsiteX2" fmla="*/ 554567 w 3327399"/>
              <a:gd name="connsiteY2" fmla="*/ 0 h 6335408"/>
              <a:gd name="connsiteX3" fmla="*/ 1386416 w 3327399"/>
              <a:gd name="connsiteY3" fmla="*/ 0 h 6335408"/>
              <a:gd name="connsiteX4" fmla="*/ 3327399 w 3327399"/>
              <a:gd name="connsiteY4" fmla="*/ 0 h 6335408"/>
              <a:gd name="connsiteX5" fmla="*/ 3327399 w 3327399"/>
              <a:gd name="connsiteY5" fmla="*/ 3459370 h 6335408"/>
              <a:gd name="connsiteX6" fmla="*/ 3327399 w 3327399"/>
              <a:gd name="connsiteY6" fmla="*/ 3459370 h 6335408"/>
              <a:gd name="connsiteX7" fmla="*/ 3327399 w 3327399"/>
              <a:gd name="connsiteY7" fmla="*/ 4941958 h 6335408"/>
              <a:gd name="connsiteX8" fmla="*/ 3327399 w 3327399"/>
              <a:gd name="connsiteY8" fmla="*/ 5930349 h 6335408"/>
              <a:gd name="connsiteX9" fmla="*/ 3031810 w 3327399"/>
              <a:gd name="connsiteY9" fmla="*/ 5931190 h 6335408"/>
              <a:gd name="connsiteX10" fmla="*/ 3012522 w 3327399"/>
              <a:gd name="connsiteY10" fmla="*/ 6335408 h 6335408"/>
              <a:gd name="connsiteX11" fmla="*/ 2801316 w 3327399"/>
              <a:gd name="connsiteY11" fmla="*/ 5911281 h 6335408"/>
              <a:gd name="connsiteX12" fmla="*/ 1103230 w 3327399"/>
              <a:gd name="connsiteY12" fmla="*/ 5931190 h 6335408"/>
              <a:gd name="connsiteX13" fmla="*/ 227995 w 3327399"/>
              <a:gd name="connsiteY13" fmla="*/ 5930349 h 6335408"/>
              <a:gd name="connsiteX14" fmla="*/ 0 w 3327399"/>
              <a:gd name="connsiteY14" fmla="*/ 5930349 h 6335408"/>
              <a:gd name="connsiteX15" fmla="*/ 0 w 3327399"/>
              <a:gd name="connsiteY15" fmla="*/ 4941958 h 6335408"/>
              <a:gd name="connsiteX16" fmla="*/ 0 w 3327399"/>
              <a:gd name="connsiteY16" fmla="*/ 3459370 h 6335408"/>
              <a:gd name="connsiteX17" fmla="*/ 0 w 3327399"/>
              <a:gd name="connsiteY17" fmla="*/ 3459370 h 6335408"/>
              <a:gd name="connsiteX18" fmla="*/ 0 w 3327399"/>
              <a:gd name="connsiteY18" fmla="*/ 0 h 6335408"/>
              <a:gd name="connsiteX0" fmla="*/ 0 w 3327399"/>
              <a:gd name="connsiteY0" fmla="*/ 0 h 6335408"/>
              <a:gd name="connsiteX1" fmla="*/ 554567 w 3327399"/>
              <a:gd name="connsiteY1" fmla="*/ 0 h 6335408"/>
              <a:gd name="connsiteX2" fmla="*/ 554567 w 3327399"/>
              <a:gd name="connsiteY2" fmla="*/ 0 h 6335408"/>
              <a:gd name="connsiteX3" fmla="*/ 1386416 w 3327399"/>
              <a:gd name="connsiteY3" fmla="*/ 0 h 6335408"/>
              <a:gd name="connsiteX4" fmla="*/ 3327399 w 3327399"/>
              <a:gd name="connsiteY4" fmla="*/ 0 h 6335408"/>
              <a:gd name="connsiteX5" fmla="*/ 3327399 w 3327399"/>
              <a:gd name="connsiteY5" fmla="*/ 3459370 h 6335408"/>
              <a:gd name="connsiteX6" fmla="*/ 3327399 w 3327399"/>
              <a:gd name="connsiteY6" fmla="*/ 3459370 h 6335408"/>
              <a:gd name="connsiteX7" fmla="*/ 3327399 w 3327399"/>
              <a:gd name="connsiteY7" fmla="*/ 4941958 h 6335408"/>
              <a:gd name="connsiteX8" fmla="*/ 3327399 w 3327399"/>
              <a:gd name="connsiteY8" fmla="*/ 5930349 h 6335408"/>
              <a:gd name="connsiteX9" fmla="*/ 3031810 w 3327399"/>
              <a:gd name="connsiteY9" fmla="*/ 5931190 h 6335408"/>
              <a:gd name="connsiteX10" fmla="*/ 3012522 w 3327399"/>
              <a:gd name="connsiteY10" fmla="*/ 6335408 h 6335408"/>
              <a:gd name="connsiteX11" fmla="*/ 2066335 w 3327399"/>
              <a:gd name="connsiteY11" fmla="*/ 5886194 h 6335408"/>
              <a:gd name="connsiteX12" fmla="*/ 1103230 w 3327399"/>
              <a:gd name="connsiteY12" fmla="*/ 5931190 h 6335408"/>
              <a:gd name="connsiteX13" fmla="*/ 227995 w 3327399"/>
              <a:gd name="connsiteY13" fmla="*/ 5930349 h 6335408"/>
              <a:gd name="connsiteX14" fmla="*/ 0 w 3327399"/>
              <a:gd name="connsiteY14" fmla="*/ 5930349 h 6335408"/>
              <a:gd name="connsiteX15" fmla="*/ 0 w 3327399"/>
              <a:gd name="connsiteY15" fmla="*/ 4941958 h 6335408"/>
              <a:gd name="connsiteX16" fmla="*/ 0 w 3327399"/>
              <a:gd name="connsiteY16" fmla="*/ 3459370 h 6335408"/>
              <a:gd name="connsiteX17" fmla="*/ 0 w 3327399"/>
              <a:gd name="connsiteY17" fmla="*/ 3459370 h 6335408"/>
              <a:gd name="connsiteX18" fmla="*/ 0 w 3327399"/>
              <a:gd name="connsiteY18" fmla="*/ 0 h 6335408"/>
              <a:gd name="connsiteX0" fmla="*/ 0 w 3327399"/>
              <a:gd name="connsiteY0" fmla="*/ 0 h 5931190"/>
              <a:gd name="connsiteX1" fmla="*/ 554567 w 3327399"/>
              <a:gd name="connsiteY1" fmla="*/ 0 h 5931190"/>
              <a:gd name="connsiteX2" fmla="*/ 554567 w 3327399"/>
              <a:gd name="connsiteY2" fmla="*/ 0 h 5931190"/>
              <a:gd name="connsiteX3" fmla="*/ 1386416 w 3327399"/>
              <a:gd name="connsiteY3" fmla="*/ 0 h 5931190"/>
              <a:gd name="connsiteX4" fmla="*/ 3327399 w 3327399"/>
              <a:gd name="connsiteY4" fmla="*/ 0 h 5931190"/>
              <a:gd name="connsiteX5" fmla="*/ 3327399 w 3327399"/>
              <a:gd name="connsiteY5" fmla="*/ 3459370 h 5931190"/>
              <a:gd name="connsiteX6" fmla="*/ 3327399 w 3327399"/>
              <a:gd name="connsiteY6" fmla="*/ 3459370 h 5931190"/>
              <a:gd name="connsiteX7" fmla="*/ 3327399 w 3327399"/>
              <a:gd name="connsiteY7" fmla="*/ 4941958 h 5931190"/>
              <a:gd name="connsiteX8" fmla="*/ 3327399 w 3327399"/>
              <a:gd name="connsiteY8" fmla="*/ 5930349 h 5931190"/>
              <a:gd name="connsiteX9" fmla="*/ 3031810 w 3327399"/>
              <a:gd name="connsiteY9" fmla="*/ 5931190 h 5931190"/>
              <a:gd name="connsiteX10" fmla="*/ 2418444 w 3327399"/>
              <a:gd name="connsiteY10" fmla="*/ 5908928 h 5931190"/>
              <a:gd name="connsiteX11" fmla="*/ 2066335 w 3327399"/>
              <a:gd name="connsiteY11" fmla="*/ 5886194 h 5931190"/>
              <a:gd name="connsiteX12" fmla="*/ 1103230 w 3327399"/>
              <a:gd name="connsiteY12" fmla="*/ 5931190 h 5931190"/>
              <a:gd name="connsiteX13" fmla="*/ 227995 w 3327399"/>
              <a:gd name="connsiteY13" fmla="*/ 5930349 h 5931190"/>
              <a:gd name="connsiteX14" fmla="*/ 0 w 3327399"/>
              <a:gd name="connsiteY14" fmla="*/ 5930349 h 5931190"/>
              <a:gd name="connsiteX15" fmla="*/ 0 w 3327399"/>
              <a:gd name="connsiteY15" fmla="*/ 4941958 h 5931190"/>
              <a:gd name="connsiteX16" fmla="*/ 0 w 3327399"/>
              <a:gd name="connsiteY16" fmla="*/ 3459370 h 5931190"/>
              <a:gd name="connsiteX17" fmla="*/ 0 w 3327399"/>
              <a:gd name="connsiteY17" fmla="*/ 3459370 h 5931190"/>
              <a:gd name="connsiteX18" fmla="*/ 0 w 3327399"/>
              <a:gd name="connsiteY18" fmla="*/ 0 h 5931190"/>
              <a:gd name="connsiteX0" fmla="*/ 0 w 3327399"/>
              <a:gd name="connsiteY0" fmla="*/ 0 h 5931190"/>
              <a:gd name="connsiteX1" fmla="*/ 554567 w 3327399"/>
              <a:gd name="connsiteY1" fmla="*/ 0 h 5931190"/>
              <a:gd name="connsiteX2" fmla="*/ 554567 w 3327399"/>
              <a:gd name="connsiteY2" fmla="*/ 0 h 5931190"/>
              <a:gd name="connsiteX3" fmla="*/ 1386416 w 3327399"/>
              <a:gd name="connsiteY3" fmla="*/ 0 h 5931190"/>
              <a:gd name="connsiteX4" fmla="*/ 3327399 w 3327399"/>
              <a:gd name="connsiteY4" fmla="*/ 0 h 5931190"/>
              <a:gd name="connsiteX5" fmla="*/ 3327399 w 3327399"/>
              <a:gd name="connsiteY5" fmla="*/ 3459370 h 5931190"/>
              <a:gd name="connsiteX6" fmla="*/ 3327399 w 3327399"/>
              <a:gd name="connsiteY6" fmla="*/ 3459370 h 5931190"/>
              <a:gd name="connsiteX7" fmla="*/ 3327399 w 3327399"/>
              <a:gd name="connsiteY7" fmla="*/ 4941958 h 5931190"/>
              <a:gd name="connsiteX8" fmla="*/ 3327399 w 3327399"/>
              <a:gd name="connsiteY8" fmla="*/ 5930349 h 5931190"/>
              <a:gd name="connsiteX9" fmla="*/ 2559594 w 3327399"/>
              <a:gd name="connsiteY9" fmla="*/ 5906103 h 5931190"/>
              <a:gd name="connsiteX10" fmla="*/ 2418444 w 3327399"/>
              <a:gd name="connsiteY10" fmla="*/ 5908928 h 5931190"/>
              <a:gd name="connsiteX11" fmla="*/ 2066335 w 3327399"/>
              <a:gd name="connsiteY11" fmla="*/ 5886194 h 5931190"/>
              <a:gd name="connsiteX12" fmla="*/ 1103230 w 3327399"/>
              <a:gd name="connsiteY12" fmla="*/ 5931190 h 5931190"/>
              <a:gd name="connsiteX13" fmla="*/ 227995 w 3327399"/>
              <a:gd name="connsiteY13" fmla="*/ 5930349 h 5931190"/>
              <a:gd name="connsiteX14" fmla="*/ 0 w 3327399"/>
              <a:gd name="connsiteY14" fmla="*/ 5930349 h 5931190"/>
              <a:gd name="connsiteX15" fmla="*/ 0 w 3327399"/>
              <a:gd name="connsiteY15" fmla="*/ 4941958 h 5931190"/>
              <a:gd name="connsiteX16" fmla="*/ 0 w 3327399"/>
              <a:gd name="connsiteY16" fmla="*/ 3459370 h 5931190"/>
              <a:gd name="connsiteX17" fmla="*/ 0 w 3327399"/>
              <a:gd name="connsiteY17" fmla="*/ 3459370 h 5931190"/>
              <a:gd name="connsiteX18" fmla="*/ 0 w 3327399"/>
              <a:gd name="connsiteY18" fmla="*/ 0 h 5931190"/>
              <a:gd name="connsiteX0" fmla="*/ 0 w 3327399"/>
              <a:gd name="connsiteY0" fmla="*/ 0 h 6736798"/>
              <a:gd name="connsiteX1" fmla="*/ 554567 w 3327399"/>
              <a:gd name="connsiteY1" fmla="*/ 0 h 6736798"/>
              <a:gd name="connsiteX2" fmla="*/ 554567 w 3327399"/>
              <a:gd name="connsiteY2" fmla="*/ 0 h 6736798"/>
              <a:gd name="connsiteX3" fmla="*/ 1386416 w 3327399"/>
              <a:gd name="connsiteY3" fmla="*/ 0 h 6736798"/>
              <a:gd name="connsiteX4" fmla="*/ 3327399 w 3327399"/>
              <a:gd name="connsiteY4" fmla="*/ 0 h 6736798"/>
              <a:gd name="connsiteX5" fmla="*/ 3327399 w 3327399"/>
              <a:gd name="connsiteY5" fmla="*/ 3459370 h 6736798"/>
              <a:gd name="connsiteX6" fmla="*/ 3327399 w 3327399"/>
              <a:gd name="connsiteY6" fmla="*/ 3459370 h 6736798"/>
              <a:gd name="connsiteX7" fmla="*/ 3327399 w 3327399"/>
              <a:gd name="connsiteY7" fmla="*/ 4941958 h 6736798"/>
              <a:gd name="connsiteX8" fmla="*/ 3327399 w 3327399"/>
              <a:gd name="connsiteY8" fmla="*/ 5930349 h 6736798"/>
              <a:gd name="connsiteX9" fmla="*/ 2559594 w 3327399"/>
              <a:gd name="connsiteY9" fmla="*/ 5906103 h 6736798"/>
              <a:gd name="connsiteX10" fmla="*/ 2365129 w 3327399"/>
              <a:gd name="connsiteY10" fmla="*/ 6736798 h 6736798"/>
              <a:gd name="connsiteX11" fmla="*/ 2066335 w 3327399"/>
              <a:gd name="connsiteY11" fmla="*/ 5886194 h 6736798"/>
              <a:gd name="connsiteX12" fmla="*/ 1103230 w 3327399"/>
              <a:gd name="connsiteY12" fmla="*/ 5931190 h 6736798"/>
              <a:gd name="connsiteX13" fmla="*/ 227995 w 3327399"/>
              <a:gd name="connsiteY13" fmla="*/ 5930349 h 6736798"/>
              <a:gd name="connsiteX14" fmla="*/ 0 w 3327399"/>
              <a:gd name="connsiteY14" fmla="*/ 5930349 h 6736798"/>
              <a:gd name="connsiteX15" fmla="*/ 0 w 3327399"/>
              <a:gd name="connsiteY15" fmla="*/ 4941958 h 6736798"/>
              <a:gd name="connsiteX16" fmla="*/ 0 w 3327399"/>
              <a:gd name="connsiteY16" fmla="*/ 3459370 h 6736798"/>
              <a:gd name="connsiteX17" fmla="*/ 0 w 3327399"/>
              <a:gd name="connsiteY17" fmla="*/ 3459370 h 6736798"/>
              <a:gd name="connsiteX18" fmla="*/ 0 w 3327399"/>
              <a:gd name="connsiteY18" fmla="*/ 0 h 6736798"/>
              <a:gd name="connsiteX0" fmla="*/ 0 w 3327399"/>
              <a:gd name="connsiteY0" fmla="*/ 0 h 6736798"/>
              <a:gd name="connsiteX1" fmla="*/ 554567 w 3327399"/>
              <a:gd name="connsiteY1" fmla="*/ 0 h 6736798"/>
              <a:gd name="connsiteX2" fmla="*/ 554567 w 3327399"/>
              <a:gd name="connsiteY2" fmla="*/ 0 h 6736798"/>
              <a:gd name="connsiteX3" fmla="*/ 1386416 w 3327399"/>
              <a:gd name="connsiteY3" fmla="*/ 0 h 6736798"/>
              <a:gd name="connsiteX4" fmla="*/ 3327399 w 3327399"/>
              <a:gd name="connsiteY4" fmla="*/ 0 h 6736798"/>
              <a:gd name="connsiteX5" fmla="*/ 3327399 w 3327399"/>
              <a:gd name="connsiteY5" fmla="*/ 3459370 h 6736798"/>
              <a:gd name="connsiteX6" fmla="*/ 3327399 w 3327399"/>
              <a:gd name="connsiteY6" fmla="*/ 3459370 h 6736798"/>
              <a:gd name="connsiteX7" fmla="*/ 3327399 w 3327399"/>
              <a:gd name="connsiteY7" fmla="*/ 4941958 h 6736798"/>
              <a:gd name="connsiteX8" fmla="*/ 3327399 w 3327399"/>
              <a:gd name="connsiteY8" fmla="*/ 5930349 h 6736798"/>
              <a:gd name="connsiteX9" fmla="*/ 2559594 w 3327399"/>
              <a:gd name="connsiteY9" fmla="*/ 5906103 h 6736798"/>
              <a:gd name="connsiteX10" fmla="*/ 2365129 w 3327399"/>
              <a:gd name="connsiteY10" fmla="*/ 6736798 h 6736798"/>
              <a:gd name="connsiteX11" fmla="*/ 2275786 w 3327399"/>
              <a:gd name="connsiteY11" fmla="*/ 5961453 h 6736798"/>
              <a:gd name="connsiteX12" fmla="*/ 1103230 w 3327399"/>
              <a:gd name="connsiteY12" fmla="*/ 5931190 h 6736798"/>
              <a:gd name="connsiteX13" fmla="*/ 227995 w 3327399"/>
              <a:gd name="connsiteY13" fmla="*/ 5930349 h 6736798"/>
              <a:gd name="connsiteX14" fmla="*/ 0 w 3327399"/>
              <a:gd name="connsiteY14" fmla="*/ 5930349 h 6736798"/>
              <a:gd name="connsiteX15" fmla="*/ 0 w 3327399"/>
              <a:gd name="connsiteY15" fmla="*/ 4941958 h 6736798"/>
              <a:gd name="connsiteX16" fmla="*/ 0 w 3327399"/>
              <a:gd name="connsiteY16" fmla="*/ 3459370 h 6736798"/>
              <a:gd name="connsiteX17" fmla="*/ 0 w 3327399"/>
              <a:gd name="connsiteY17" fmla="*/ 3459370 h 6736798"/>
              <a:gd name="connsiteX18" fmla="*/ 0 w 3327399"/>
              <a:gd name="connsiteY18" fmla="*/ 0 h 673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27399" h="6736798">
                <a:moveTo>
                  <a:pt x="0" y="0"/>
                </a:moveTo>
                <a:lnTo>
                  <a:pt x="554567" y="0"/>
                </a:lnTo>
                <a:lnTo>
                  <a:pt x="554567" y="0"/>
                </a:lnTo>
                <a:lnTo>
                  <a:pt x="1386416" y="0"/>
                </a:lnTo>
                <a:lnTo>
                  <a:pt x="3327399" y="0"/>
                </a:lnTo>
                <a:lnTo>
                  <a:pt x="3327399" y="3459370"/>
                </a:lnTo>
                <a:lnTo>
                  <a:pt x="3327399" y="3459370"/>
                </a:lnTo>
                <a:lnTo>
                  <a:pt x="3327399" y="4941958"/>
                </a:lnTo>
                <a:lnTo>
                  <a:pt x="3327399" y="5930349"/>
                </a:lnTo>
                <a:lnTo>
                  <a:pt x="2559594" y="5906103"/>
                </a:lnTo>
                <a:lnTo>
                  <a:pt x="2365129" y="6736798"/>
                </a:lnTo>
                <a:lnTo>
                  <a:pt x="2275786" y="5961453"/>
                </a:lnTo>
                <a:lnTo>
                  <a:pt x="1103230" y="5931190"/>
                </a:lnTo>
                <a:lnTo>
                  <a:pt x="227995" y="5930349"/>
                </a:lnTo>
                <a:lnTo>
                  <a:pt x="0" y="5930349"/>
                </a:lnTo>
                <a:lnTo>
                  <a:pt x="0" y="4941958"/>
                </a:lnTo>
                <a:lnTo>
                  <a:pt x="0" y="3459370"/>
                </a:lnTo>
                <a:lnTo>
                  <a:pt x="0" y="345937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9AD7FA4-C05F-2D40-9831-1760F2C88BF8}"/>
              </a:ext>
            </a:extLst>
          </p:cNvPr>
          <p:cNvSpPr txBox="1">
            <a:spLocks/>
          </p:cNvSpPr>
          <p:nvPr/>
        </p:nvSpPr>
        <p:spPr>
          <a:xfrm>
            <a:off x="2596795" y="2062223"/>
            <a:ext cx="8104779" cy="16781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000"/>
              </a:spcBef>
            </a:pP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The study of words’ meaningful sub-components</a:t>
            </a:r>
          </a:p>
          <a:p>
            <a:pPr algn="ctr">
              <a:spcBef>
                <a:spcPts val="2000"/>
              </a:spcBef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(e.g.,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running, deactivate, Obamacare, Cassandra’s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7527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Meek Mill's Conviction Overturned: What Happens Next?">
            <a:extLst>
              <a:ext uri="{FF2B5EF4-FFF2-40B4-BE49-F238E27FC236}">
                <a16:creationId xmlns:a16="http://schemas.microsoft.com/office/drawing/2014/main" id="{B7C4667F-6FBE-F543-8D27-FAC3A7A5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068" y="4488180"/>
            <a:ext cx="2152530" cy="214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21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 flipV="1">
            <a:off x="409626" y="748402"/>
            <a:ext cx="5118337" cy="90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6350D7-59AE-D34C-8A32-96DCA6D3DC50}"/>
              </a:ext>
            </a:extLst>
          </p:cNvPr>
          <p:cNvSpPr txBox="1">
            <a:spLocks/>
          </p:cNvSpPr>
          <p:nvPr/>
        </p:nvSpPr>
        <p:spPr>
          <a:xfrm>
            <a:off x="346836" y="168945"/>
            <a:ext cx="5549438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Multiple levels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*</a:t>
            </a:r>
            <a:r>
              <a:rPr lang="en-US" b="1" dirty="0">
                <a:latin typeface="Avenir Light" panose="020B0402020203020204" pitchFamily="34" charset="77"/>
              </a:rPr>
              <a:t> to a single 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98EBC9-0E88-F24D-BA6A-8EC4A11F3EF3}"/>
              </a:ext>
            </a:extLst>
          </p:cNvPr>
          <p:cNvSpPr/>
          <p:nvPr/>
        </p:nvSpPr>
        <p:spPr>
          <a:xfrm>
            <a:off x="8876409" y="3289778"/>
            <a:ext cx="262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venir Light" panose="020B0402020203020204" pitchFamily="34" charset="77"/>
              </a:rPr>
              <a:t>*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E952D7-C7B6-334A-AEE6-7CEC121E025D}"/>
              </a:ext>
            </a:extLst>
          </p:cNvPr>
          <p:cNvSpPr txBox="1">
            <a:spLocks/>
          </p:cNvSpPr>
          <p:nvPr/>
        </p:nvSpPr>
        <p:spPr>
          <a:xfrm>
            <a:off x="1157290" y="6066620"/>
            <a:ext cx="1557587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speech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CFA984-0914-E74F-AB45-A6A042D96B5F}"/>
              </a:ext>
            </a:extLst>
          </p:cNvPr>
          <p:cNvSpPr txBox="1">
            <a:spLocks/>
          </p:cNvSpPr>
          <p:nvPr/>
        </p:nvSpPr>
        <p:spPr>
          <a:xfrm>
            <a:off x="6096000" y="5721968"/>
            <a:ext cx="1557587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7D7967-BF6C-AB47-AFDF-8891D812D508}"/>
              </a:ext>
            </a:extLst>
          </p:cNvPr>
          <p:cNvSpPr txBox="1">
            <a:spLocks/>
          </p:cNvSpPr>
          <p:nvPr/>
        </p:nvSpPr>
        <p:spPr>
          <a:xfrm>
            <a:off x="953951" y="5436042"/>
            <a:ext cx="1964264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phonetics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713DFD-F76B-7E48-88BF-25755F8A49D2}"/>
              </a:ext>
            </a:extLst>
          </p:cNvPr>
          <p:cNvSpPr txBox="1">
            <a:spLocks/>
          </p:cNvSpPr>
          <p:nvPr/>
        </p:nvSpPr>
        <p:spPr>
          <a:xfrm>
            <a:off x="953951" y="4654962"/>
            <a:ext cx="2350899" cy="48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phonology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065C680-B503-874E-A8A0-B2FF9EAA5745}"/>
              </a:ext>
            </a:extLst>
          </p:cNvPr>
          <p:cNvSpPr txBox="1">
            <a:spLocks/>
          </p:cNvSpPr>
          <p:nvPr/>
        </p:nvSpPr>
        <p:spPr>
          <a:xfrm>
            <a:off x="5527963" y="4654961"/>
            <a:ext cx="2350908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orthography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0DE455-5DA6-A348-8314-260D209583DA}"/>
              </a:ext>
            </a:extLst>
          </p:cNvPr>
          <p:cNvCxnSpPr>
            <a:cxnSpLocks/>
          </p:cNvCxnSpPr>
          <p:nvPr/>
        </p:nvCxnSpPr>
        <p:spPr>
          <a:xfrm flipH="1" flipV="1">
            <a:off x="5563465" y="4357781"/>
            <a:ext cx="1031299" cy="28972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D1F268-175E-004F-9AE2-4CC20F8D777E}"/>
              </a:ext>
            </a:extLst>
          </p:cNvPr>
          <p:cNvCxnSpPr>
            <a:cxnSpLocks/>
          </p:cNvCxnSpPr>
          <p:nvPr/>
        </p:nvCxnSpPr>
        <p:spPr>
          <a:xfrm flipH="1">
            <a:off x="2330932" y="4351827"/>
            <a:ext cx="819558" cy="34408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743245-B9B8-1244-B1C5-817BC27E17FD}"/>
              </a:ext>
            </a:extLst>
          </p:cNvPr>
          <p:cNvCxnSpPr>
            <a:cxnSpLocks/>
          </p:cNvCxnSpPr>
          <p:nvPr/>
        </p:nvCxnSpPr>
        <p:spPr>
          <a:xfrm flipV="1">
            <a:off x="6874793" y="5241870"/>
            <a:ext cx="0" cy="50780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C2DCCDE-8CBC-0047-9A2D-BB4AB1368A74}"/>
              </a:ext>
            </a:extLst>
          </p:cNvPr>
          <p:cNvSpPr txBox="1">
            <a:spLocks/>
          </p:cNvSpPr>
          <p:nvPr/>
        </p:nvSpPr>
        <p:spPr>
          <a:xfrm>
            <a:off x="2968794" y="1055801"/>
            <a:ext cx="2771594" cy="2245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Discourse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Pragmatics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Semantics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Syntax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Lexemes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Morphology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b="1" dirty="0">
              <a:latin typeface="Avenir Light" panose="020B0402020203020204" pitchFamily="34" charset="77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6716D8-11DF-2140-BF6E-E4C60DC77CBD}"/>
              </a:ext>
            </a:extLst>
          </p:cNvPr>
          <p:cNvCxnSpPr>
            <a:cxnSpLocks/>
          </p:cNvCxnSpPr>
          <p:nvPr/>
        </p:nvCxnSpPr>
        <p:spPr>
          <a:xfrm flipV="1">
            <a:off x="1936083" y="5209847"/>
            <a:ext cx="0" cy="38796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5FF40F-25B9-BF43-AFB0-2D7BA3B67185}"/>
              </a:ext>
            </a:extLst>
          </p:cNvPr>
          <p:cNvCxnSpPr>
            <a:cxnSpLocks/>
          </p:cNvCxnSpPr>
          <p:nvPr/>
        </p:nvCxnSpPr>
        <p:spPr>
          <a:xfrm flipV="1">
            <a:off x="1918675" y="5889137"/>
            <a:ext cx="0" cy="28592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7AD5A4-8CEA-264D-BDB6-B10D8F9B15E1}"/>
              </a:ext>
            </a:extLst>
          </p:cNvPr>
          <p:cNvSpPr txBox="1">
            <a:spLocks/>
          </p:cNvSpPr>
          <p:nvPr/>
        </p:nvSpPr>
        <p:spPr>
          <a:xfrm>
            <a:off x="6996545" y="301392"/>
            <a:ext cx="4966855" cy="2999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Many ways to express the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same meaning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Infinite meanings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can be expressed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Languages widely differ in these complex interactions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F742C1-EE76-6D41-8343-A33EB92FF81A}"/>
              </a:ext>
            </a:extLst>
          </p:cNvPr>
          <p:cNvSpPr/>
          <p:nvPr/>
        </p:nvSpPr>
        <p:spPr>
          <a:xfrm>
            <a:off x="373983" y="270455"/>
            <a:ext cx="11589418" cy="3333752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4ABC43-BFA1-E64B-B2B8-B67E660E1A14}"/>
              </a:ext>
            </a:extLst>
          </p:cNvPr>
          <p:cNvSpPr/>
          <p:nvPr/>
        </p:nvSpPr>
        <p:spPr>
          <a:xfrm>
            <a:off x="5563465" y="2718350"/>
            <a:ext cx="6494646" cy="3955128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FF7618-1645-9343-880E-47AED01FC75B}"/>
              </a:ext>
            </a:extLst>
          </p:cNvPr>
          <p:cNvSpPr/>
          <p:nvPr/>
        </p:nvSpPr>
        <p:spPr>
          <a:xfrm>
            <a:off x="437656" y="4077655"/>
            <a:ext cx="5031098" cy="255836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ular Callout 9">
            <a:extLst>
              <a:ext uri="{FF2B5EF4-FFF2-40B4-BE49-F238E27FC236}">
                <a16:creationId xmlns:a16="http://schemas.microsoft.com/office/drawing/2014/main" id="{F7716727-24C9-A344-A71A-5AB1A3CE79F5}"/>
              </a:ext>
            </a:extLst>
          </p:cNvPr>
          <p:cNvSpPr/>
          <p:nvPr/>
        </p:nvSpPr>
        <p:spPr>
          <a:xfrm flipH="1">
            <a:off x="1992052" y="1209605"/>
            <a:ext cx="8877394" cy="2508122"/>
          </a:xfrm>
          <a:custGeom>
            <a:avLst/>
            <a:gdLst>
              <a:gd name="connsiteX0" fmla="*/ 0 w 3327399"/>
              <a:gd name="connsiteY0" fmla="*/ 0 h 5930349"/>
              <a:gd name="connsiteX1" fmla="*/ 554567 w 3327399"/>
              <a:gd name="connsiteY1" fmla="*/ 0 h 5930349"/>
              <a:gd name="connsiteX2" fmla="*/ 554567 w 3327399"/>
              <a:gd name="connsiteY2" fmla="*/ 0 h 5930349"/>
              <a:gd name="connsiteX3" fmla="*/ 1386416 w 3327399"/>
              <a:gd name="connsiteY3" fmla="*/ 0 h 5930349"/>
              <a:gd name="connsiteX4" fmla="*/ 3327399 w 3327399"/>
              <a:gd name="connsiteY4" fmla="*/ 0 h 5930349"/>
              <a:gd name="connsiteX5" fmla="*/ 3327399 w 3327399"/>
              <a:gd name="connsiteY5" fmla="*/ 3459370 h 5930349"/>
              <a:gd name="connsiteX6" fmla="*/ 3327399 w 3327399"/>
              <a:gd name="connsiteY6" fmla="*/ 3459370 h 5930349"/>
              <a:gd name="connsiteX7" fmla="*/ 3327399 w 3327399"/>
              <a:gd name="connsiteY7" fmla="*/ 4941958 h 5930349"/>
              <a:gd name="connsiteX8" fmla="*/ 3327399 w 3327399"/>
              <a:gd name="connsiteY8" fmla="*/ 5930349 h 5930349"/>
              <a:gd name="connsiteX9" fmla="*/ 1386416 w 3327399"/>
              <a:gd name="connsiteY9" fmla="*/ 5930349 h 5930349"/>
              <a:gd name="connsiteX10" fmla="*/ 325553 w 3327399"/>
              <a:gd name="connsiteY10" fmla="*/ 6612636 h 5930349"/>
              <a:gd name="connsiteX11" fmla="*/ 554567 w 3327399"/>
              <a:gd name="connsiteY11" fmla="*/ 5930349 h 5930349"/>
              <a:gd name="connsiteX12" fmla="*/ 0 w 3327399"/>
              <a:gd name="connsiteY12" fmla="*/ 5930349 h 5930349"/>
              <a:gd name="connsiteX13" fmla="*/ 0 w 3327399"/>
              <a:gd name="connsiteY13" fmla="*/ 4941958 h 5930349"/>
              <a:gd name="connsiteX14" fmla="*/ 0 w 3327399"/>
              <a:gd name="connsiteY14" fmla="*/ 3459370 h 5930349"/>
              <a:gd name="connsiteX15" fmla="*/ 0 w 3327399"/>
              <a:gd name="connsiteY15" fmla="*/ 3459370 h 5930349"/>
              <a:gd name="connsiteX16" fmla="*/ 0 w 3327399"/>
              <a:gd name="connsiteY16" fmla="*/ 0 h 5930349"/>
              <a:gd name="connsiteX0" fmla="*/ 0 w 3327399"/>
              <a:gd name="connsiteY0" fmla="*/ 0 h 6612636"/>
              <a:gd name="connsiteX1" fmla="*/ 554567 w 3327399"/>
              <a:gd name="connsiteY1" fmla="*/ 0 h 6612636"/>
              <a:gd name="connsiteX2" fmla="*/ 554567 w 3327399"/>
              <a:gd name="connsiteY2" fmla="*/ 0 h 6612636"/>
              <a:gd name="connsiteX3" fmla="*/ 1386416 w 3327399"/>
              <a:gd name="connsiteY3" fmla="*/ 0 h 6612636"/>
              <a:gd name="connsiteX4" fmla="*/ 3327399 w 3327399"/>
              <a:gd name="connsiteY4" fmla="*/ 0 h 6612636"/>
              <a:gd name="connsiteX5" fmla="*/ 3327399 w 3327399"/>
              <a:gd name="connsiteY5" fmla="*/ 3459370 h 6612636"/>
              <a:gd name="connsiteX6" fmla="*/ 3327399 w 3327399"/>
              <a:gd name="connsiteY6" fmla="*/ 3459370 h 6612636"/>
              <a:gd name="connsiteX7" fmla="*/ 3327399 w 3327399"/>
              <a:gd name="connsiteY7" fmla="*/ 4941958 h 6612636"/>
              <a:gd name="connsiteX8" fmla="*/ 3327399 w 3327399"/>
              <a:gd name="connsiteY8" fmla="*/ 5930349 h 6612636"/>
              <a:gd name="connsiteX9" fmla="*/ 1386416 w 3327399"/>
              <a:gd name="connsiteY9" fmla="*/ 5930349 h 6612636"/>
              <a:gd name="connsiteX10" fmla="*/ 325553 w 3327399"/>
              <a:gd name="connsiteY10" fmla="*/ 6612636 h 6612636"/>
              <a:gd name="connsiteX11" fmla="*/ 227995 w 3327399"/>
              <a:gd name="connsiteY11" fmla="*/ 5930349 h 6612636"/>
              <a:gd name="connsiteX12" fmla="*/ 0 w 3327399"/>
              <a:gd name="connsiteY12" fmla="*/ 5930349 h 6612636"/>
              <a:gd name="connsiteX13" fmla="*/ 0 w 3327399"/>
              <a:gd name="connsiteY13" fmla="*/ 4941958 h 6612636"/>
              <a:gd name="connsiteX14" fmla="*/ 0 w 3327399"/>
              <a:gd name="connsiteY14" fmla="*/ 3459370 h 6612636"/>
              <a:gd name="connsiteX15" fmla="*/ 0 w 3327399"/>
              <a:gd name="connsiteY15" fmla="*/ 3459370 h 6612636"/>
              <a:gd name="connsiteX16" fmla="*/ 0 w 3327399"/>
              <a:gd name="connsiteY16" fmla="*/ 0 h 6612636"/>
              <a:gd name="connsiteX0" fmla="*/ 0 w 3327399"/>
              <a:gd name="connsiteY0" fmla="*/ 0 h 6612636"/>
              <a:gd name="connsiteX1" fmla="*/ 554567 w 3327399"/>
              <a:gd name="connsiteY1" fmla="*/ 0 h 6612636"/>
              <a:gd name="connsiteX2" fmla="*/ 554567 w 3327399"/>
              <a:gd name="connsiteY2" fmla="*/ 0 h 6612636"/>
              <a:gd name="connsiteX3" fmla="*/ 1386416 w 3327399"/>
              <a:gd name="connsiteY3" fmla="*/ 0 h 6612636"/>
              <a:gd name="connsiteX4" fmla="*/ 3327399 w 3327399"/>
              <a:gd name="connsiteY4" fmla="*/ 0 h 6612636"/>
              <a:gd name="connsiteX5" fmla="*/ 3327399 w 3327399"/>
              <a:gd name="connsiteY5" fmla="*/ 3459370 h 6612636"/>
              <a:gd name="connsiteX6" fmla="*/ 3327399 w 3327399"/>
              <a:gd name="connsiteY6" fmla="*/ 3459370 h 6612636"/>
              <a:gd name="connsiteX7" fmla="*/ 3327399 w 3327399"/>
              <a:gd name="connsiteY7" fmla="*/ 4941958 h 6612636"/>
              <a:gd name="connsiteX8" fmla="*/ 3327399 w 3327399"/>
              <a:gd name="connsiteY8" fmla="*/ 5930349 h 6612636"/>
              <a:gd name="connsiteX9" fmla="*/ 667959 w 3327399"/>
              <a:gd name="connsiteY9" fmla="*/ 5930349 h 6612636"/>
              <a:gd name="connsiteX10" fmla="*/ 325553 w 3327399"/>
              <a:gd name="connsiteY10" fmla="*/ 6612636 h 6612636"/>
              <a:gd name="connsiteX11" fmla="*/ 227995 w 3327399"/>
              <a:gd name="connsiteY11" fmla="*/ 5930349 h 6612636"/>
              <a:gd name="connsiteX12" fmla="*/ 0 w 3327399"/>
              <a:gd name="connsiteY12" fmla="*/ 5930349 h 6612636"/>
              <a:gd name="connsiteX13" fmla="*/ 0 w 3327399"/>
              <a:gd name="connsiteY13" fmla="*/ 4941958 h 6612636"/>
              <a:gd name="connsiteX14" fmla="*/ 0 w 3327399"/>
              <a:gd name="connsiteY14" fmla="*/ 3459370 h 6612636"/>
              <a:gd name="connsiteX15" fmla="*/ 0 w 3327399"/>
              <a:gd name="connsiteY15" fmla="*/ 3459370 h 6612636"/>
              <a:gd name="connsiteX16" fmla="*/ 0 w 3327399"/>
              <a:gd name="connsiteY16" fmla="*/ 0 h 6612636"/>
              <a:gd name="connsiteX0" fmla="*/ 0 w 3327399"/>
              <a:gd name="connsiteY0" fmla="*/ 0 h 6612636"/>
              <a:gd name="connsiteX1" fmla="*/ 554567 w 3327399"/>
              <a:gd name="connsiteY1" fmla="*/ 0 h 6612636"/>
              <a:gd name="connsiteX2" fmla="*/ 554567 w 3327399"/>
              <a:gd name="connsiteY2" fmla="*/ 0 h 6612636"/>
              <a:gd name="connsiteX3" fmla="*/ 1386416 w 3327399"/>
              <a:gd name="connsiteY3" fmla="*/ 0 h 6612636"/>
              <a:gd name="connsiteX4" fmla="*/ 3327399 w 3327399"/>
              <a:gd name="connsiteY4" fmla="*/ 0 h 6612636"/>
              <a:gd name="connsiteX5" fmla="*/ 3327399 w 3327399"/>
              <a:gd name="connsiteY5" fmla="*/ 3459370 h 6612636"/>
              <a:gd name="connsiteX6" fmla="*/ 3327399 w 3327399"/>
              <a:gd name="connsiteY6" fmla="*/ 3459370 h 6612636"/>
              <a:gd name="connsiteX7" fmla="*/ 3327399 w 3327399"/>
              <a:gd name="connsiteY7" fmla="*/ 4941958 h 6612636"/>
              <a:gd name="connsiteX8" fmla="*/ 3327399 w 3327399"/>
              <a:gd name="connsiteY8" fmla="*/ 5930349 h 6612636"/>
              <a:gd name="connsiteX9" fmla="*/ 1672035 w 3327399"/>
              <a:gd name="connsiteY9" fmla="*/ 5911868 h 6612636"/>
              <a:gd name="connsiteX10" fmla="*/ 325553 w 3327399"/>
              <a:gd name="connsiteY10" fmla="*/ 6612636 h 6612636"/>
              <a:gd name="connsiteX11" fmla="*/ 227995 w 3327399"/>
              <a:gd name="connsiteY11" fmla="*/ 5930349 h 6612636"/>
              <a:gd name="connsiteX12" fmla="*/ 0 w 3327399"/>
              <a:gd name="connsiteY12" fmla="*/ 5930349 h 6612636"/>
              <a:gd name="connsiteX13" fmla="*/ 0 w 3327399"/>
              <a:gd name="connsiteY13" fmla="*/ 4941958 h 6612636"/>
              <a:gd name="connsiteX14" fmla="*/ 0 w 3327399"/>
              <a:gd name="connsiteY14" fmla="*/ 3459370 h 6612636"/>
              <a:gd name="connsiteX15" fmla="*/ 0 w 3327399"/>
              <a:gd name="connsiteY15" fmla="*/ 3459370 h 6612636"/>
              <a:gd name="connsiteX16" fmla="*/ 0 w 3327399"/>
              <a:gd name="connsiteY16" fmla="*/ 0 h 6612636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33629 w 3327399"/>
              <a:gd name="connsiteY10" fmla="*/ 6686564 h 6686564"/>
              <a:gd name="connsiteX11" fmla="*/ 227995 w 3327399"/>
              <a:gd name="connsiteY11" fmla="*/ 5930349 h 6686564"/>
              <a:gd name="connsiteX12" fmla="*/ 0 w 3327399"/>
              <a:gd name="connsiteY12" fmla="*/ 5930349 h 6686564"/>
              <a:gd name="connsiteX13" fmla="*/ 0 w 3327399"/>
              <a:gd name="connsiteY13" fmla="*/ 4941958 h 6686564"/>
              <a:gd name="connsiteX14" fmla="*/ 0 w 3327399"/>
              <a:gd name="connsiteY14" fmla="*/ 3459370 h 6686564"/>
              <a:gd name="connsiteX15" fmla="*/ 0 w 3327399"/>
              <a:gd name="connsiteY15" fmla="*/ 3459370 h 6686564"/>
              <a:gd name="connsiteX16" fmla="*/ 0 w 3327399"/>
              <a:gd name="connsiteY16" fmla="*/ 0 h 6686564"/>
              <a:gd name="connsiteX0" fmla="*/ 0 w 3327399"/>
              <a:gd name="connsiteY0" fmla="*/ 0 h 5930350"/>
              <a:gd name="connsiteX1" fmla="*/ 554567 w 3327399"/>
              <a:gd name="connsiteY1" fmla="*/ 0 h 5930350"/>
              <a:gd name="connsiteX2" fmla="*/ 554567 w 3327399"/>
              <a:gd name="connsiteY2" fmla="*/ 0 h 5930350"/>
              <a:gd name="connsiteX3" fmla="*/ 1386416 w 3327399"/>
              <a:gd name="connsiteY3" fmla="*/ 0 h 5930350"/>
              <a:gd name="connsiteX4" fmla="*/ 3327399 w 3327399"/>
              <a:gd name="connsiteY4" fmla="*/ 0 h 5930350"/>
              <a:gd name="connsiteX5" fmla="*/ 3327399 w 3327399"/>
              <a:gd name="connsiteY5" fmla="*/ 3459370 h 5930350"/>
              <a:gd name="connsiteX6" fmla="*/ 3327399 w 3327399"/>
              <a:gd name="connsiteY6" fmla="*/ 3459370 h 5930350"/>
              <a:gd name="connsiteX7" fmla="*/ 3327399 w 3327399"/>
              <a:gd name="connsiteY7" fmla="*/ 4941958 h 5930350"/>
              <a:gd name="connsiteX8" fmla="*/ 3327399 w 3327399"/>
              <a:gd name="connsiteY8" fmla="*/ 5930349 h 5930350"/>
              <a:gd name="connsiteX9" fmla="*/ 1672035 w 3327399"/>
              <a:gd name="connsiteY9" fmla="*/ 5911868 h 5930350"/>
              <a:gd name="connsiteX10" fmla="*/ 1225621 w 3327399"/>
              <a:gd name="connsiteY10" fmla="*/ 5910327 h 5930350"/>
              <a:gd name="connsiteX11" fmla="*/ 227995 w 3327399"/>
              <a:gd name="connsiteY11" fmla="*/ 5930349 h 5930350"/>
              <a:gd name="connsiteX12" fmla="*/ 0 w 3327399"/>
              <a:gd name="connsiteY12" fmla="*/ 5930349 h 5930350"/>
              <a:gd name="connsiteX13" fmla="*/ 0 w 3327399"/>
              <a:gd name="connsiteY13" fmla="*/ 4941958 h 5930350"/>
              <a:gd name="connsiteX14" fmla="*/ 0 w 3327399"/>
              <a:gd name="connsiteY14" fmla="*/ 3459370 h 5930350"/>
              <a:gd name="connsiteX15" fmla="*/ 0 w 3327399"/>
              <a:gd name="connsiteY15" fmla="*/ 3459370 h 5930350"/>
              <a:gd name="connsiteX16" fmla="*/ 0 w 3327399"/>
              <a:gd name="connsiteY16" fmla="*/ 0 h 5930350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229621 w 3327399"/>
              <a:gd name="connsiteY10" fmla="*/ 6686564 h 6686564"/>
              <a:gd name="connsiteX11" fmla="*/ 227995 w 3327399"/>
              <a:gd name="connsiteY11" fmla="*/ 5930349 h 6686564"/>
              <a:gd name="connsiteX12" fmla="*/ 0 w 3327399"/>
              <a:gd name="connsiteY12" fmla="*/ 5930349 h 6686564"/>
              <a:gd name="connsiteX13" fmla="*/ 0 w 3327399"/>
              <a:gd name="connsiteY13" fmla="*/ 4941958 h 6686564"/>
              <a:gd name="connsiteX14" fmla="*/ 0 w 3327399"/>
              <a:gd name="connsiteY14" fmla="*/ 3459370 h 6686564"/>
              <a:gd name="connsiteX15" fmla="*/ 0 w 3327399"/>
              <a:gd name="connsiteY15" fmla="*/ 3459370 h 6686564"/>
              <a:gd name="connsiteX16" fmla="*/ 0 w 3327399"/>
              <a:gd name="connsiteY16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229621 w 3327399"/>
              <a:gd name="connsiteY10" fmla="*/ 6686564 h 6686564"/>
              <a:gd name="connsiteX11" fmla="*/ 1223239 w 3327399"/>
              <a:gd name="connsiteY11" fmla="*/ 6651981 h 6686564"/>
              <a:gd name="connsiteX12" fmla="*/ 227995 w 3327399"/>
              <a:gd name="connsiteY12" fmla="*/ 5930349 h 6686564"/>
              <a:gd name="connsiteX13" fmla="*/ 0 w 3327399"/>
              <a:gd name="connsiteY13" fmla="*/ 5930349 h 6686564"/>
              <a:gd name="connsiteX14" fmla="*/ 0 w 3327399"/>
              <a:gd name="connsiteY14" fmla="*/ 4941958 h 6686564"/>
              <a:gd name="connsiteX15" fmla="*/ 0 w 3327399"/>
              <a:gd name="connsiteY15" fmla="*/ 3459370 h 6686564"/>
              <a:gd name="connsiteX16" fmla="*/ 0 w 3327399"/>
              <a:gd name="connsiteY16" fmla="*/ 3459370 h 6686564"/>
              <a:gd name="connsiteX17" fmla="*/ 0 w 3327399"/>
              <a:gd name="connsiteY17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229621 w 3327399"/>
              <a:gd name="connsiteY10" fmla="*/ 6686564 h 6686564"/>
              <a:gd name="connsiteX11" fmla="*/ 1223239 w 3327399"/>
              <a:gd name="connsiteY11" fmla="*/ 6651981 h 6686564"/>
              <a:gd name="connsiteX12" fmla="*/ 767205 w 3327399"/>
              <a:gd name="connsiteY12" fmla="*/ 6300826 h 6686564"/>
              <a:gd name="connsiteX13" fmla="*/ 227995 w 3327399"/>
              <a:gd name="connsiteY13" fmla="*/ 5930349 h 6686564"/>
              <a:gd name="connsiteX14" fmla="*/ 0 w 3327399"/>
              <a:gd name="connsiteY14" fmla="*/ 5930349 h 6686564"/>
              <a:gd name="connsiteX15" fmla="*/ 0 w 3327399"/>
              <a:gd name="connsiteY15" fmla="*/ 4941958 h 6686564"/>
              <a:gd name="connsiteX16" fmla="*/ 0 w 3327399"/>
              <a:gd name="connsiteY16" fmla="*/ 3459370 h 6686564"/>
              <a:gd name="connsiteX17" fmla="*/ 0 w 3327399"/>
              <a:gd name="connsiteY17" fmla="*/ 3459370 h 6686564"/>
              <a:gd name="connsiteX18" fmla="*/ 0 w 3327399"/>
              <a:gd name="connsiteY18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451257 w 3327399"/>
              <a:gd name="connsiteY10" fmla="*/ 6319309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767205 w 3327399"/>
              <a:gd name="connsiteY13" fmla="*/ 6300826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95253 w 3327399"/>
              <a:gd name="connsiteY10" fmla="*/ 6023600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767205 w 3327399"/>
              <a:gd name="connsiteY13" fmla="*/ 6300826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79252 w 3327399"/>
              <a:gd name="connsiteY10" fmla="*/ 5894227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767205 w 3327399"/>
              <a:gd name="connsiteY13" fmla="*/ 6300826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79252 w 3327399"/>
              <a:gd name="connsiteY10" fmla="*/ 5894227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500284 w 3327399"/>
              <a:gd name="connsiteY10" fmla="*/ 5857264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3003392 w 3327399"/>
              <a:gd name="connsiteY9" fmla="*/ 5967313 h 6686564"/>
              <a:gd name="connsiteX10" fmla="*/ 1500284 w 3327399"/>
              <a:gd name="connsiteY10" fmla="*/ 5857264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3003392 w 3327399"/>
              <a:gd name="connsiteY9" fmla="*/ 5967313 h 6686564"/>
              <a:gd name="connsiteX10" fmla="*/ 2775780 w 3327399"/>
              <a:gd name="connsiteY10" fmla="*/ 5968154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3003392 w 3327399"/>
              <a:gd name="connsiteY9" fmla="*/ 5967313 h 6686564"/>
              <a:gd name="connsiteX10" fmla="*/ 2775780 w 3327399"/>
              <a:gd name="connsiteY10" fmla="*/ 5968154 h 6686564"/>
              <a:gd name="connsiteX11" fmla="*/ 1229621 w 3327399"/>
              <a:gd name="connsiteY11" fmla="*/ 6686564 h 6686564"/>
              <a:gd name="connsiteX12" fmla="*/ 1986674 w 3327399"/>
              <a:gd name="connsiteY12" fmla="*/ 5968155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3003392 w 3327399"/>
              <a:gd name="connsiteY9" fmla="*/ 5967313 h 6353890"/>
              <a:gd name="connsiteX10" fmla="*/ 2775780 w 3327399"/>
              <a:gd name="connsiteY10" fmla="*/ 5968154 h 6353890"/>
              <a:gd name="connsiteX11" fmla="*/ 2481841 w 3327399"/>
              <a:gd name="connsiteY11" fmla="*/ 6353890 h 6353890"/>
              <a:gd name="connsiteX12" fmla="*/ 1986674 w 3327399"/>
              <a:gd name="connsiteY12" fmla="*/ 5968155 h 6353890"/>
              <a:gd name="connsiteX13" fmla="*/ 1103230 w 3327399"/>
              <a:gd name="connsiteY13" fmla="*/ 5931190 h 6353890"/>
              <a:gd name="connsiteX14" fmla="*/ 227995 w 3327399"/>
              <a:gd name="connsiteY14" fmla="*/ 5930349 h 6353890"/>
              <a:gd name="connsiteX15" fmla="*/ 0 w 3327399"/>
              <a:gd name="connsiteY15" fmla="*/ 5930349 h 6353890"/>
              <a:gd name="connsiteX16" fmla="*/ 0 w 3327399"/>
              <a:gd name="connsiteY16" fmla="*/ 4941958 h 6353890"/>
              <a:gd name="connsiteX17" fmla="*/ 0 w 3327399"/>
              <a:gd name="connsiteY17" fmla="*/ 3459370 h 6353890"/>
              <a:gd name="connsiteX18" fmla="*/ 0 w 3327399"/>
              <a:gd name="connsiteY18" fmla="*/ 3459370 h 6353890"/>
              <a:gd name="connsiteX19" fmla="*/ 0 w 3327399"/>
              <a:gd name="connsiteY19" fmla="*/ 0 h 6353890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3003392 w 3327399"/>
              <a:gd name="connsiteY9" fmla="*/ 5967313 h 6353890"/>
              <a:gd name="connsiteX10" fmla="*/ 2775780 w 3327399"/>
              <a:gd name="connsiteY10" fmla="*/ 5968154 h 6353890"/>
              <a:gd name="connsiteX11" fmla="*/ 2481841 w 3327399"/>
              <a:gd name="connsiteY11" fmla="*/ 6353890 h 6353890"/>
              <a:gd name="connsiteX12" fmla="*/ 2400978 w 3327399"/>
              <a:gd name="connsiteY12" fmla="*/ 5931192 h 6353890"/>
              <a:gd name="connsiteX13" fmla="*/ 1103230 w 3327399"/>
              <a:gd name="connsiteY13" fmla="*/ 5931190 h 6353890"/>
              <a:gd name="connsiteX14" fmla="*/ 227995 w 3327399"/>
              <a:gd name="connsiteY14" fmla="*/ 5930349 h 6353890"/>
              <a:gd name="connsiteX15" fmla="*/ 0 w 3327399"/>
              <a:gd name="connsiteY15" fmla="*/ 5930349 h 6353890"/>
              <a:gd name="connsiteX16" fmla="*/ 0 w 3327399"/>
              <a:gd name="connsiteY16" fmla="*/ 4941958 h 6353890"/>
              <a:gd name="connsiteX17" fmla="*/ 0 w 3327399"/>
              <a:gd name="connsiteY17" fmla="*/ 3459370 h 6353890"/>
              <a:gd name="connsiteX18" fmla="*/ 0 w 3327399"/>
              <a:gd name="connsiteY18" fmla="*/ 3459370 h 6353890"/>
              <a:gd name="connsiteX19" fmla="*/ 0 w 3327399"/>
              <a:gd name="connsiteY19" fmla="*/ 0 h 6353890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2775780 w 3327399"/>
              <a:gd name="connsiteY9" fmla="*/ 5968154 h 6353890"/>
              <a:gd name="connsiteX10" fmla="*/ 2481841 w 3327399"/>
              <a:gd name="connsiteY10" fmla="*/ 6353890 h 6353890"/>
              <a:gd name="connsiteX11" fmla="*/ 2400978 w 3327399"/>
              <a:gd name="connsiteY11" fmla="*/ 5931192 h 6353890"/>
              <a:gd name="connsiteX12" fmla="*/ 1103230 w 3327399"/>
              <a:gd name="connsiteY12" fmla="*/ 5931190 h 6353890"/>
              <a:gd name="connsiteX13" fmla="*/ 227995 w 3327399"/>
              <a:gd name="connsiteY13" fmla="*/ 5930349 h 6353890"/>
              <a:gd name="connsiteX14" fmla="*/ 0 w 3327399"/>
              <a:gd name="connsiteY14" fmla="*/ 5930349 h 6353890"/>
              <a:gd name="connsiteX15" fmla="*/ 0 w 3327399"/>
              <a:gd name="connsiteY15" fmla="*/ 4941958 h 6353890"/>
              <a:gd name="connsiteX16" fmla="*/ 0 w 3327399"/>
              <a:gd name="connsiteY16" fmla="*/ 3459370 h 6353890"/>
              <a:gd name="connsiteX17" fmla="*/ 0 w 3327399"/>
              <a:gd name="connsiteY17" fmla="*/ 3459370 h 6353890"/>
              <a:gd name="connsiteX18" fmla="*/ 0 w 3327399"/>
              <a:gd name="connsiteY18" fmla="*/ 0 h 6353890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3031810 w 3327399"/>
              <a:gd name="connsiteY9" fmla="*/ 5931190 h 6353890"/>
              <a:gd name="connsiteX10" fmla="*/ 2481841 w 3327399"/>
              <a:gd name="connsiteY10" fmla="*/ 6353890 h 6353890"/>
              <a:gd name="connsiteX11" fmla="*/ 2400978 w 3327399"/>
              <a:gd name="connsiteY11" fmla="*/ 5931192 h 6353890"/>
              <a:gd name="connsiteX12" fmla="*/ 1103230 w 3327399"/>
              <a:gd name="connsiteY12" fmla="*/ 5931190 h 6353890"/>
              <a:gd name="connsiteX13" fmla="*/ 227995 w 3327399"/>
              <a:gd name="connsiteY13" fmla="*/ 5930349 h 6353890"/>
              <a:gd name="connsiteX14" fmla="*/ 0 w 3327399"/>
              <a:gd name="connsiteY14" fmla="*/ 5930349 h 6353890"/>
              <a:gd name="connsiteX15" fmla="*/ 0 w 3327399"/>
              <a:gd name="connsiteY15" fmla="*/ 4941958 h 6353890"/>
              <a:gd name="connsiteX16" fmla="*/ 0 w 3327399"/>
              <a:gd name="connsiteY16" fmla="*/ 3459370 h 6353890"/>
              <a:gd name="connsiteX17" fmla="*/ 0 w 3327399"/>
              <a:gd name="connsiteY17" fmla="*/ 3459370 h 6353890"/>
              <a:gd name="connsiteX18" fmla="*/ 0 w 3327399"/>
              <a:gd name="connsiteY18" fmla="*/ 0 h 6353890"/>
              <a:gd name="connsiteX0" fmla="*/ 0 w 3327399"/>
              <a:gd name="connsiteY0" fmla="*/ 0 h 6335408"/>
              <a:gd name="connsiteX1" fmla="*/ 554567 w 3327399"/>
              <a:gd name="connsiteY1" fmla="*/ 0 h 6335408"/>
              <a:gd name="connsiteX2" fmla="*/ 554567 w 3327399"/>
              <a:gd name="connsiteY2" fmla="*/ 0 h 6335408"/>
              <a:gd name="connsiteX3" fmla="*/ 1386416 w 3327399"/>
              <a:gd name="connsiteY3" fmla="*/ 0 h 6335408"/>
              <a:gd name="connsiteX4" fmla="*/ 3327399 w 3327399"/>
              <a:gd name="connsiteY4" fmla="*/ 0 h 6335408"/>
              <a:gd name="connsiteX5" fmla="*/ 3327399 w 3327399"/>
              <a:gd name="connsiteY5" fmla="*/ 3459370 h 6335408"/>
              <a:gd name="connsiteX6" fmla="*/ 3327399 w 3327399"/>
              <a:gd name="connsiteY6" fmla="*/ 3459370 h 6335408"/>
              <a:gd name="connsiteX7" fmla="*/ 3327399 w 3327399"/>
              <a:gd name="connsiteY7" fmla="*/ 4941958 h 6335408"/>
              <a:gd name="connsiteX8" fmla="*/ 3327399 w 3327399"/>
              <a:gd name="connsiteY8" fmla="*/ 5930349 h 6335408"/>
              <a:gd name="connsiteX9" fmla="*/ 3031810 w 3327399"/>
              <a:gd name="connsiteY9" fmla="*/ 5931190 h 6335408"/>
              <a:gd name="connsiteX10" fmla="*/ 3012522 w 3327399"/>
              <a:gd name="connsiteY10" fmla="*/ 6335408 h 6335408"/>
              <a:gd name="connsiteX11" fmla="*/ 2400978 w 3327399"/>
              <a:gd name="connsiteY11" fmla="*/ 5931192 h 6335408"/>
              <a:gd name="connsiteX12" fmla="*/ 1103230 w 3327399"/>
              <a:gd name="connsiteY12" fmla="*/ 5931190 h 6335408"/>
              <a:gd name="connsiteX13" fmla="*/ 227995 w 3327399"/>
              <a:gd name="connsiteY13" fmla="*/ 5930349 h 6335408"/>
              <a:gd name="connsiteX14" fmla="*/ 0 w 3327399"/>
              <a:gd name="connsiteY14" fmla="*/ 5930349 h 6335408"/>
              <a:gd name="connsiteX15" fmla="*/ 0 w 3327399"/>
              <a:gd name="connsiteY15" fmla="*/ 4941958 h 6335408"/>
              <a:gd name="connsiteX16" fmla="*/ 0 w 3327399"/>
              <a:gd name="connsiteY16" fmla="*/ 3459370 h 6335408"/>
              <a:gd name="connsiteX17" fmla="*/ 0 w 3327399"/>
              <a:gd name="connsiteY17" fmla="*/ 3459370 h 6335408"/>
              <a:gd name="connsiteX18" fmla="*/ 0 w 3327399"/>
              <a:gd name="connsiteY18" fmla="*/ 0 h 6335408"/>
              <a:gd name="connsiteX0" fmla="*/ 0 w 3327399"/>
              <a:gd name="connsiteY0" fmla="*/ 0 h 6335408"/>
              <a:gd name="connsiteX1" fmla="*/ 554567 w 3327399"/>
              <a:gd name="connsiteY1" fmla="*/ 0 h 6335408"/>
              <a:gd name="connsiteX2" fmla="*/ 554567 w 3327399"/>
              <a:gd name="connsiteY2" fmla="*/ 0 h 6335408"/>
              <a:gd name="connsiteX3" fmla="*/ 1386416 w 3327399"/>
              <a:gd name="connsiteY3" fmla="*/ 0 h 6335408"/>
              <a:gd name="connsiteX4" fmla="*/ 3327399 w 3327399"/>
              <a:gd name="connsiteY4" fmla="*/ 0 h 6335408"/>
              <a:gd name="connsiteX5" fmla="*/ 3327399 w 3327399"/>
              <a:gd name="connsiteY5" fmla="*/ 3459370 h 6335408"/>
              <a:gd name="connsiteX6" fmla="*/ 3327399 w 3327399"/>
              <a:gd name="connsiteY6" fmla="*/ 3459370 h 6335408"/>
              <a:gd name="connsiteX7" fmla="*/ 3327399 w 3327399"/>
              <a:gd name="connsiteY7" fmla="*/ 4941958 h 6335408"/>
              <a:gd name="connsiteX8" fmla="*/ 3327399 w 3327399"/>
              <a:gd name="connsiteY8" fmla="*/ 5930349 h 6335408"/>
              <a:gd name="connsiteX9" fmla="*/ 3031810 w 3327399"/>
              <a:gd name="connsiteY9" fmla="*/ 5931190 h 6335408"/>
              <a:gd name="connsiteX10" fmla="*/ 3012522 w 3327399"/>
              <a:gd name="connsiteY10" fmla="*/ 6335408 h 6335408"/>
              <a:gd name="connsiteX11" fmla="*/ 2801316 w 3327399"/>
              <a:gd name="connsiteY11" fmla="*/ 5911281 h 6335408"/>
              <a:gd name="connsiteX12" fmla="*/ 1103230 w 3327399"/>
              <a:gd name="connsiteY12" fmla="*/ 5931190 h 6335408"/>
              <a:gd name="connsiteX13" fmla="*/ 227995 w 3327399"/>
              <a:gd name="connsiteY13" fmla="*/ 5930349 h 6335408"/>
              <a:gd name="connsiteX14" fmla="*/ 0 w 3327399"/>
              <a:gd name="connsiteY14" fmla="*/ 5930349 h 6335408"/>
              <a:gd name="connsiteX15" fmla="*/ 0 w 3327399"/>
              <a:gd name="connsiteY15" fmla="*/ 4941958 h 6335408"/>
              <a:gd name="connsiteX16" fmla="*/ 0 w 3327399"/>
              <a:gd name="connsiteY16" fmla="*/ 3459370 h 6335408"/>
              <a:gd name="connsiteX17" fmla="*/ 0 w 3327399"/>
              <a:gd name="connsiteY17" fmla="*/ 3459370 h 6335408"/>
              <a:gd name="connsiteX18" fmla="*/ 0 w 3327399"/>
              <a:gd name="connsiteY18" fmla="*/ 0 h 6335408"/>
              <a:gd name="connsiteX0" fmla="*/ 0 w 3327399"/>
              <a:gd name="connsiteY0" fmla="*/ 0 h 6335408"/>
              <a:gd name="connsiteX1" fmla="*/ 554567 w 3327399"/>
              <a:gd name="connsiteY1" fmla="*/ 0 h 6335408"/>
              <a:gd name="connsiteX2" fmla="*/ 554567 w 3327399"/>
              <a:gd name="connsiteY2" fmla="*/ 0 h 6335408"/>
              <a:gd name="connsiteX3" fmla="*/ 1386416 w 3327399"/>
              <a:gd name="connsiteY3" fmla="*/ 0 h 6335408"/>
              <a:gd name="connsiteX4" fmla="*/ 3327399 w 3327399"/>
              <a:gd name="connsiteY4" fmla="*/ 0 h 6335408"/>
              <a:gd name="connsiteX5" fmla="*/ 3327399 w 3327399"/>
              <a:gd name="connsiteY5" fmla="*/ 3459370 h 6335408"/>
              <a:gd name="connsiteX6" fmla="*/ 3327399 w 3327399"/>
              <a:gd name="connsiteY6" fmla="*/ 3459370 h 6335408"/>
              <a:gd name="connsiteX7" fmla="*/ 3327399 w 3327399"/>
              <a:gd name="connsiteY7" fmla="*/ 4941958 h 6335408"/>
              <a:gd name="connsiteX8" fmla="*/ 3327399 w 3327399"/>
              <a:gd name="connsiteY8" fmla="*/ 5930349 h 6335408"/>
              <a:gd name="connsiteX9" fmla="*/ 3031810 w 3327399"/>
              <a:gd name="connsiteY9" fmla="*/ 5931190 h 6335408"/>
              <a:gd name="connsiteX10" fmla="*/ 3012522 w 3327399"/>
              <a:gd name="connsiteY10" fmla="*/ 6335408 h 6335408"/>
              <a:gd name="connsiteX11" fmla="*/ 2066335 w 3327399"/>
              <a:gd name="connsiteY11" fmla="*/ 5886194 h 6335408"/>
              <a:gd name="connsiteX12" fmla="*/ 1103230 w 3327399"/>
              <a:gd name="connsiteY12" fmla="*/ 5931190 h 6335408"/>
              <a:gd name="connsiteX13" fmla="*/ 227995 w 3327399"/>
              <a:gd name="connsiteY13" fmla="*/ 5930349 h 6335408"/>
              <a:gd name="connsiteX14" fmla="*/ 0 w 3327399"/>
              <a:gd name="connsiteY14" fmla="*/ 5930349 h 6335408"/>
              <a:gd name="connsiteX15" fmla="*/ 0 w 3327399"/>
              <a:gd name="connsiteY15" fmla="*/ 4941958 h 6335408"/>
              <a:gd name="connsiteX16" fmla="*/ 0 w 3327399"/>
              <a:gd name="connsiteY16" fmla="*/ 3459370 h 6335408"/>
              <a:gd name="connsiteX17" fmla="*/ 0 w 3327399"/>
              <a:gd name="connsiteY17" fmla="*/ 3459370 h 6335408"/>
              <a:gd name="connsiteX18" fmla="*/ 0 w 3327399"/>
              <a:gd name="connsiteY18" fmla="*/ 0 h 6335408"/>
              <a:gd name="connsiteX0" fmla="*/ 0 w 3327399"/>
              <a:gd name="connsiteY0" fmla="*/ 0 h 5931190"/>
              <a:gd name="connsiteX1" fmla="*/ 554567 w 3327399"/>
              <a:gd name="connsiteY1" fmla="*/ 0 h 5931190"/>
              <a:gd name="connsiteX2" fmla="*/ 554567 w 3327399"/>
              <a:gd name="connsiteY2" fmla="*/ 0 h 5931190"/>
              <a:gd name="connsiteX3" fmla="*/ 1386416 w 3327399"/>
              <a:gd name="connsiteY3" fmla="*/ 0 h 5931190"/>
              <a:gd name="connsiteX4" fmla="*/ 3327399 w 3327399"/>
              <a:gd name="connsiteY4" fmla="*/ 0 h 5931190"/>
              <a:gd name="connsiteX5" fmla="*/ 3327399 w 3327399"/>
              <a:gd name="connsiteY5" fmla="*/ 3459370 h 5931190"/>
              <a:gd name="connsiteX6" fmla="*/ 3327399 w 3327399"/>
              <a:gd name="connsiteY6" fmla="*/ 3459370 h 5931190"/>
              <a:gd name="connsiteX7" fmla="*/ 3327399 w 3327399"/>
              <a:gd name="connsiteY7" fmla="*/ 4941958 h 5931190"/>
              <a:gd name="connsiteX8" fmla="*/ 3327399 w 3327399"/>
              <a:gd name="connsiteY8" fmla="*/ 5930349 h 5931190"/>
              <a:gd name="connsiteX9" fmla="*/ 3031810 w 3327399"/>
              <a:gd name="connsiteY9" fmla="*/ 5931190 h 5931190"/>
              <a:gd name="connsiteX10" fmla="*/ 2418444 w 3327399"/>
              <a:gd name="connsiteY10" fmla="*/ 5908928 h 5931190"/>
              <a:gd name="connsiteX11" fmla="*/ 2066335 w 3327399"/>
              <a:gd name="connsiteY11" fmla="*/ 5886194 h 5931190"/>
              <a:gd name="connsiteX12" fmla="*/ 1103230 w 3327399"/>
              <a:gd name="connsiteY12" fmla="*/ 5931190 h 5931190"/>
              <a:gd name="connsiteX13" fmla="*/ 227995 w 3327399"/>
              <a:gd name="connsiteY13" fmla="*/ 5930349 h 5931190"/>
              <a:gd name="connsiteX14" fmla="*/ 0 w 3327399"/>
              <a:gd name="connsiteY14" fmla="*/ 5930349 h 5931190"/>
              <a:gd name="connsiteX15" fmla="*/ 0 w 3327399"/>
              <a:gd name="connsiteY15" fmla="*/ 4941958 h 5931190"/>
              <a:gd name="connsiteX16" fmla="*/ 0 w 3327399"/>
              <a:gd name="connsiteY16" fmla="*/ 3459370 h 5931190"/>
              <a:gd name="connsiteX17" fmla="*/ 0 w 3327399"/>
              <a:gd name="connsiteY17" fmla="*/ 3459370 h 5931190"/>
              <a:gd name="connsiteX18" fmla="*/ 0 w 3327399"/>
              <a:gd name="connsiteY18" fmla="*/ 0 h 5931190"/>
              <a:gd name="connsiteX0" fmla="*/ 0 w 3327399"/>
              <a:gd name="connsiteY0" fmla="*/ 0 h 5931190"/>
              <a:gd name="connsiteX1" fmla="*/ 554567 w 3327399"/>
              <a:gd name="connsiteY1" fmla="*/ 0 h 5931190"/>
              <a:gd name="connsiteX2" fmla="*/ 554567 w 3327399"/>
              <a:gd name="connsiteY2" fmla="*/ 0 h 5931190"/>
              <a:gd name="connsiteX3" fmla="*/ 1386416 w 3327399"/>
              <a:gd name="connsiteY3" fmla="*/ 0 h 5931190"/>
              <a:gd name="connsiteX4" fmla="*/ 3327399 w 3327399"/>
              <a:gd name="connsiteY4" fmla="*/ 0 h 5931190"/>
              <a:gd name="connsiteX5" fmla="*/ 3327399 w 3327399"/>
              <a:gd name="connsiteY5" fmla="*/ 3459370 h 5931190"/>
              <a:gd name="connsiteX6" fmla="*/ 3327399 w 3327399"/>
              <a:gd name="connsiteY6" fmla="*/ 3459370 h 5931190"/>
              <a:gd name="connsiteX7" fmla="*/ 3327399 w 3327399"/>
              <a:gd name="connsiteY7" fmla="*/ 4941958 h 5931190"/>
              <a:gd name="connsiteX8" fmla="*/ 3327399 w 3327399"/>
              <a:gd name="connsiteY8" fmla="*/ 5930349 h 5931190"/>
              <a:gd name="connsiteX9" fmla="*/ 2559594 w 3327399"/>
              <a:gd name="connsiteY9" fmla="*/ 5906103 h 5931190"/>
              <a:gd name="connsiteX10" fmla="*/ 2418444 w 3327399"/>
              <a:gd name="connsiteY10" fmla="*/ 5908928 h 5931190"/>
              <a:gd name="connsiteX11" fmla="*/ 2066335 w 3327399"/>
              <a:gd name="connsiteY11" fmla="*/ 5886194 h 5931190"/>
              <a:gd name="connsiteX12" fmla="*/ 1103230 w 3327399"/>
              <a:gd name="connsiteY12" fmla="*/ 5931190 h 5931190"/>
              <a:gd name="connsiteX13" fmla="*/ 227995 w 3327399"/>
              <a:gd name="connsiteY13" fmla="*/ 5930349 h 5931190"/>
              <a:gd name="connsiteX14" fmla="*/ 0 w 3327399"/>
              <a:gd name="connsiteY14" fmla="*/ 5930349 h 5931190"/>
              <a:gd name="connsiteX15" fmla="*/ 0 w 3327399"/>
              <a:gd name="connsiteY15" fmla="*/ 4941958 h 5931190"/>
              <a:gd name="connsiteX16" fmla="*/ 0 w 3327399"/>
              <a:gd name="connsiteY16" fmla="*/ 3459370 h 5931190"/>
              <a:gd name="connsiteX17" fmla="*/ 0 w 3327399"/>
              <a:gd name="connsiteY17" fmla="*/ 3459370 h 5931190"/>
              <a:gd name="connsiteX18" fmla="*/ 0 w 3327399"/>
              <a:gd name="connsiteY18" fmla="*/ 0 h 5931190"/>
              <a:gd name="connsiteX0" fmla="*/ 0 w 3327399"/>
              <a:gd name="connsiteY0" fmla="*/ 0 h 6736798"/>
              <a:gd name="connsiteX1" fmla="*/ 554567 w 3327399"/>
              <a:gd name="connsiteY1" fmla="*/ 0 h 6736798"/>
              <a:gd name="connsiteX2" fmla="*/ 554567 w 3327399"/>
              <a:gd name="connsiteY2" fmla="*/ 0 h 6736798"/>
              <a:gd name="connsiteX3" fmla="*/ 1386416 w 3327399"/>
              <a:gd name="connsiteY3" fmla="*/ 0 h 6736798"/>
              <a:gd name="connsiteX4" fmla="*/ 3327399 w 3327399"/>
              <a:gd name="connsiteY4" fmla="*/ 0 h 6736798"/>
              <a:gd name="connsiteX5" fmla="*/ 3327399 w 3327399"/>
              <a:gd name="connsiteY5" fmla="*/ 3459370 h 6736798"/>
              <a:gd name="connsiteX6" fmla="*/ 3327399 w 3327399"/>
              <a:gd name="connsiteY6" fmla="*/ 3459370 h 6736798"/>
              <a:gd name="connsiteX7" fmla="*/ 3327399 w 3327399"/>
              <a:gd name="connsiteY7" fmla="*/ 4941958 h 6736798"/>
              <a:gd name="connsiteX8" fmla="*/ 3327399 w 3327399"/>
              <a:gd name="connsiteY8" fmla="*/ 5930349 h 6736798"/>
              <a:gd name="connsiteX9" fmla="*/ 2559594 w 3327399"/>
              <a:gd name="connsiteY9" fmla="*/ 5906103 h 6736798"/>
              <a:gd name="connsiteX10" fmla="*/ 2365129 w 3327399"/>
              <a:gd name="connsiteY10" fmla="*/ 6736798 h 6736798"/>
              <a:gd name="connsiteX11" fmla="*/ 2066335 w 3327399"/>
              <a:gd name="connsiteY11" fmla="*/ 5886194 h 6736798"/>
              <a:gd name="connsiteX12" fmla="*/ 1103230 w 3327399"/>
              <a:gd name="connsiteY12" fmla="*/ 5931190 h 6736798"/>
              <a:gd name="connsiteX13" fmla="*/ 227995 w 3327399"/>
              <a:gd name="connsiteY13" fmla="*/ 5930349 h 6736798"/>
              <a:gd name="connsiteX14" fmla="*/ 0 w 3327399"/>
              <a:gd name="connsiteY14" fmla="*/ 5930349 h 6736798"/>
              <a:gd name="connsiteX15" fmla="*/ 0 w 3327399"/>
              <a:gd name="connsiteY15" fmla="*/ 4941958 h 6736798"/>
              <a:gd name="connsiteX16" fmla="*/ 0 w 3327399"/>
              <a:gd name="connsiteY16" fmla="*/ 3459370 h 6736798"/>
              <a:gd name="connsiteX17" fmla="*/ 0 w 3327399"/>
              <a:gd name="connsiteY17" fmla="*/ 3459370 h 6736798"/>
              <a:gd name="connsiteX18" fmla="*/ 0 w 3327399"/>
              <a:gd name="connsiteY18" fmla="*/ 0 h 6736798"/>
              <a:gd name="connsiteX0" fmla="*/ 0 w 3327399"/>
              <a:gd name="connsiteY0" fmla="*/ 0 h 6736798"/>
              <a:gd name="connsiteX1" fmla="*/ 554567 w 3327399"/>
              <a:gd name="connsiteY1" fmla="*/ 0 h 6736798"/>
              <a:gd name="connsiteX2" fmla="*/ 554567 w 3327399"/>
              <a:gd name="connsiteY2" fmla="*/ 0 h 6736798"/>
              <a:gd name="connsiteX3" fmla="*/ 1386416 w 3327399"/>
              <a:gd name="connsiteY3" fmla="*/ 0 h 6736798"/>
              <a:gd name="connsiteX4" fmla="*/ 3327399 w 3327399"/>
              <a:gd name="connsiteY4" fmla="*/ 0 h 6736798"/>
              <a:gd name="connsiteX5" fmla="*/ 3327399 w 3327399"/>
              <a:gd name="connsiteY5" fmla="*/ 3459370 h 6736798"/>
              <a:gd name="connsiteX6" fmla="*/ 3327399 w 3327399"/>
              <a:gd name="connsiteY6" fmla="*/ 3459370 h 6736798"/>
              <a:gd name="connsiteX7" fmla="*/ 3327399 w 3327399"/>
              <a:gd name="connsiteY7" fmla="*/ 4941958 h 6736798"/>
              <a:gd name="connsiteX8" fmla="*/ 3327399 w 3327399"/>
              <a:gd name="connsiteY8" fmla="*/ 5930349 h 6736798"/>
              <a:gd name="connsiteX9" fmla="*/ 2559594 w 3327399"/>
              <a:gd name="connsiteY9" fmla="*/ 5906103 h 6736798"/>
              <a:gd name="connsiteX10" fmla="*/ 2365129 w 3327399"/>
              <a:gd name="connsiteY10" fmla="*/ 6736798 h 6736798"/>
              <a:gd name="connsiteX11" fmla="*/ 2275786 w 3327399"/>
              <a:gd name="connsiteY11" fmla="*/ 5961453 h 6736798"/>
              <a:gd name="connsiteX12" fmla="*/ 1103230 w 3327399"/>
              <a:gd name="connsiteY12" fmla="*/ 5931190 h 6736798"/>
              <a:gd name="connsiteX13" fmla="*/ 227995 w 3327399"/>
              <a:gd name="connsiteY13" fmla="*/ 5930349 h 6736798"/>
              <a:gd name="connsiteX14" fmla="*/ 0 w 3327399"/>
              <a:gd name="connsiteY14" fmla="*/ 5930349 h 6736798"/>
              <a:gd name="connsiteX15" fmla="*/ 0 w 3327399"/>
              <a:gd name="connsiteY15" fmla="*/ 4941958 h 6736798"/>
              <a:gd name="connsiteX16" fmla="*/ 0 w 3327399"/>
              <a:gd name="connsiteY16" fmla="*/ 3459370 h 6736798"/>
              <a:gd name="connsiteX17" fmla="*/ 0 w 3327399"/>
              <a:gd name="connsiteY17" fmla="*/ 3459370 h 6736798"/>
              <a:gd name="connsiteX18" fmla="*/ 0 w 3327399"/>
              <a:gd name="connsiteY18" fmla="*/ 0 h 673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27399" h="6736798">
                <a:moveTo>
                  <a:pt x="0" y="0"/>
                </a:moveTo>
                <a:lnTo>
                  <a:pt x="554567" y="0"/>
                </a:lnTo>
                <a:lnTo>
                  <a:pt x="554567" y="0"/>
                </a:lnTo>
                <a:lnTo>
                  <a:pt x="1386416" y="0"/>
                </a:lnTo>
                <a:lnTo>
                  <a:pt x="3327399" y="0"/>
                </a:lnTo>
                <a:lnTo>
                  <a:pt x="3327399" y="3459370"/>
                </a:lnTo>
                <a:lnTo>
                  <a:pt x="3327399" y="3459370"/>
                </a:lnTo>
                <a:lnTo>
                  <a:pt x="3327399" y="4941958"/>
                </a:lnTo>
                <a:lnTo>
                  <a:pt x="3327399" y="5930349"/>
                </a:lnTo>
                <a:lnTo>
                  <a:pt x="2559594" y="5906103"/>
                </a:lnTo>
                <a:lnTo>
                  <a:pt x="2365129" y="6736798"/>
                </a:lnTo>
                <a:lnTo>
                  <a:pt x="2275786" y="5961453"/>
                </a:lnTo>
                <a:lnTo>
                  <a:pt x="1103230" y="5931190"/>
                </a:lnTo>
                <a:lnTo>
                  <a:pt x="227995" y="5930349"/>
                </a:lnTo>
                <a:lnTo>
                  <a:pt x="0" y="5930349"/>
                </a:lnTo>
                <a:lnTo>
                  <a:pt x="0" y="4941958"/>
                </a:lnTo>
                <a:lnTo>
                  <a:pt x="0" y="3459370"/>
                </a:lnTo>
                <a:lnTo>
                  <a:pt x="0" y="345937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9AD7FA4-C05F-2D40-9831-1760F2C88BF8}"/>
              </a:ext>
            </a:extLst>
          </p:cNvPr>
          <p:cNvSpPr txBox="1">
            <a:spLocks/>
          </p:cNvSpPr>
          <p:nvPr/>
        </p:nvSpPr>
        <p:spPr>
          <a:xfrm>
            <a:off x="2378359" y="1555843"/>
            <a:ext cx="8104779" cy="16781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000"/>
              </a:spcBef>
            </a:pP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Lexical analysis; normalize and disambiguate words</a:t>
            </a:r>
          </a:p>
          <a:p>
            <a:pPr algn="ctr">
              <a:spcBef>
                <a:spcPts val="2000"/>
              </a:spcBef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(e.g.,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bank, mean, hand it to you, make up, take out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1074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Meek Mill's Conviction Overturned: What Happens Next?">
            <a:extLst>
              <a:ext uri="{FF2B5EF4-FFF2-40B4-BE49-F238E27FC236}">
                <a16:creationId xmlns:a16="http://schemas.microsoft.com/office/drawing/2014/main" id="{3F025B5C-9913-024A-9B31-A70741239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068" y="4488180"/>
            <a:ext cx="2152530" cy="214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 flipV="1">
            <a:off x="409626" y="748402"/>
            <a:ext cx="5118337" cy="90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6350D7-59AE-D34C-8A32-96DCA6D3DC50}"/>
              </a:ext>
            </a:extLst>
          </p:cNvPr>
          <p:cNvSpPr txBox="1">
            <a:spLocks/>
          </p:cNvSpPr>
          <p:nvPr/>
        </p:nvSpPr>
        <p:spPr>
          <a:xfrm>
            <a:off x="346836" y="168945"/>
            <a:ext cx="5549438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Multiple levels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*</a:t>
            </a:r>
            <a:r>
              <a:rPr lang="en-US" b="1" dirty="0">
                <a:latin typeface="Avenir Light" panose="020B0402020203020204" pitchFamily="34" charset="77"/>
              </a:rPr>
              <a:t> to a single 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98EBC9-0E88-F24D-BA6A-8EC4A11F3EF3}"/>
              </a:ext>
            </a:extLst>
          </p:cNvPr>
          <p:cNvSpPr/>
          <p:nvPr/>
        </p:nvSpPr>
        <p:spPr>
          <a:xfrm>
            <a:off x="8876409" y="3289778"/>
            <a:ext cx="262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venir Light" panose="020B0402020203020204" pitchFamily="34" charset="77"/>
              </a:rPr>
              <a:t>*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E952D7-C7B6-334A-AEE6-7CEC121E025D}"/>
              </a:ext>
            </a:extLst>
          </p:cNvPr>
          <p:cNvSpPr txBox="1">
            <a:spLocks/>
          </p:cNvSpPr>
          <p:nvPr/>
        </p:nvSpPr>
        <p:spPr>
          <a:xfrm>
            <a:off x="1157290" y="6066620"/>
            <a:ext cx="1557587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speech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CFA984-0914-E74F-AB45-A6A042D96B5F}"/>
              </a:ext>
            </a:extLst>
          </p:cNvPr>
          <p:cNvSpPr txBox="1">
            <a:spLocks/>
          </p:cNvSpPr>
          <p:nvPr/>
        </p:nvSpPr>
        <p:spPr>
          <a:xfrm>
            <a:off x="6096000" y="5721968"/>
            <a:ext cx="1557587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7D7967-BF6C-AB47-AFDF-8891D812D508}"/>
              </a:ext>
            </a:extLst>
          </p:cNvPr>
          <p:cNvSpPr txBox="1">
            <a:spLocks/>
          </p:cNvSpPr>
          <p:nvPr/>
        </p:nvSpPr>
        <p:spPr>
          <a:xfrm>
            <a:off x="953951" y="5436042"/>
            <a:ext cx="1964264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phonetics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713DFD-F76B-7E48-88BF-25755F8A49D2}"/>
              </a:ext>
            </a:extLst>
          </p:cNvPr>
          <p:cNvSpPr txBox="1">
            <a:spLocks/>
          </p:cNvSpPr>
          <p:nvPr/>
        </p:nvSpPr>
        <p:spPr>
          <a:xfrm>
            <a:off x="953951" y="4654962"/>
            <a:ext cx="2350899" cy="48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phonology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065C680-B503-874E-A8A0-B2FF9EAA5745}"/>
              </a:ext>
            </a:extLst>
          </p:cNvPr>
          <p:cNvSpPr txBox="1">
            <a:spLocks/>
          </p:cNvSpPr>
          <p:nvPr/>
        </p:nvSpPr>
        <p:spPr>
          <a:xfrm>
            <a:off x="5527963" y="4654961"/>
            <a:ext cx="2350908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orthography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0DE455-5DA6-A348-8314-260D209583DA}"/>
              </a:ext>
            </a:extLst>
          </p:cNvPr>
          <p:cNvCxnSpPr>
            <a:cxnSpLocks/>
          </p:cNvCxnSpPr>
          <p:nvPr/>
        </p:nvCxnSpPr>
        <p:spPr>
          <a:xfrm flipH="1" flipV="1">
            <a:off x="5563465" y="4357781"/>
            <a:ext cx="1031299" cy="28972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D1F268-175E-004F-9AE2-4CC20F8D777E}"/>
              </a:ext>
            </a:extLst>
          </p:cNvPr>
          <p:cNvCxnSpPr>
            <a:cxnSpLocks/>
          </p:cNvCxnSpPr>
          <p:nvPr/>
        </p:nvCxnSpPr>
        <p:spPr>
          <a:xfrm flipH="1">
            <a:off x="2330932" y="4351827"/>
            <a:ext cx="819558" cy="34408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743245-B9B8-1244-B1C5-817BC27E17FD}"/>
              </a:ext>
            </a:extLst>
          </p:cNvPr>
          <p:cNvCxnSpPr>
            <a:cxnSpLocks/>
          </p:cNvCxnSpPr>
          <p:nvPr/>
        </p:nvCxnSpPr>
        <p:spPr>
          <a:xfrm flipV="1">
            <a:off x="6874793" y="5241870"/>
            <a:ext cx="0" cy="50780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C2DCCDE-8CBC-0047-9A2D-BB4AB1368A74}"/>
              </a:ext>
            </a:extLst>
          </p:cNvPr>
          <p:cNvSpPr txBox="1">
            <a:spLocks/>
          </p:cNvSpPr>
          <p:nvPr/>
        </p:nvSpPr>
        <p:spPr>
          <a:xfrm>
            <a:off x="2968794" y="1055801"/>
            <a:ext cx="2771594" cy="2245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Discourse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Pragmatics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Semantics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Syntax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Lexemes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Morphology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b="1" dirty="0">
              <a:latin typeface="Avenir Light" panose="020B0402020203020204" pitchFamily="34" charset="77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6716D8-11DF-2140-BF6E-E4C60DC77CBD}"/>
              </a:ext>
            </a:extLst>
          </p:cNvPr>
          <p:cNvCxnSpPr>
            <a:cxnSpLocks/>
          </p:cNvCxnSpPr>
          <p:nvPr/>
        </p:nvCxnSpPr>
        <p:spPr>
          <a:xfrm flipV="1">
            <a:off x="1936083" y="5209847"/>
            <a:ext cx="0" cy="38796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5FF40F-25B9-BF43-AFB0-2D7BA3B67185}"/>
              </a:ext>
            </a:extLst>
          </p:cNvPr>
          <p:cNvCxnSpPr>
            <a:cxnSpLocks/>
          </p:cNvCxnSpPr>
          <p:nvPr/>
        </p:nvCxnSpPr>
        <p:spPr>
          <a:xfrm flipV="1">
            <a:off x="1918675" y="5889137"/>
            <a:ext cx="0" cy="28592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7AD5A4-8CEA-264D-BDB6-B10D8F9B15E1}"/>
              </a:ext>
            </a:extLst>
          </p:cNvPr>
          <p:cNvSpPr txBox="1">
            <a:spLocks/>
          </p:cNvSpPr>
          <p:nvPr/>
        </p:nvSpPr>
        <p:spPr>
          <a:xfrm>
            <a:off x="6996545" y="301392"/>
            <a:ext cx="4966855" cy="2999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Many ways to express the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same meaning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Infinite meanings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can be expressed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Languages widely differ in these complex interactions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F742C1-EE76-6D41-8343-A33EB92FF81A}"/>
              </a:ext>
            </a:extLst>
          </p:cNvPr>
          <p:cNvSpPr/>
          <p:nvPr/>
        </p:nvSpPr>
        <p:spPr>
          <a:xfrm>
            <a:off x="373983" y="270455"/>
            <a:ext cx="11589418" cy="262043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4ABC43-BFA1-E64B-B2B8-B67E660E1A14}"/>
              </a:ext>
            </a:extLst>
          </p:cNvPr>
          <p:cNvSpPr/>
          <p:nvPr/>
        </p:nvSpPr>
        <p:spPr>
          <a:xfrm>
            <a:off x="5524883" y="2376578"/>
            <a:ext cx="6494646" cy="434489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FF7618-1645-9343-880E-47AED01FC75B}"/>
              </a:ext>
            </a:extLst>
          </p:cNvPr>
          <p:cNvSpPr/>
          <p:nvPr/>
        </p:nvSpPr>
        <p:spPr>
          <a:xfrm>
            <a:off x="437656" y="3556998"/>
            <a:ext cx="5031098" cy="307902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ular Callout 9">
            <a:extLst>
              <a:ext uri="{FF2B5EF4-FFF2-40B4-BE49-F238E27FC236}">
                <a16:creationId xmlns:a16="http://schemas.microsoft.com/office/drawing/2014/main" id="{F7716727-24C9-A344-A71A-5AB1A3CE79F5}"/>
              </a:ext>
            </a:extLst>
          </p:cNvPr>
          <p:cNvSpPr/>
          <p:nvPr/>
        </p:nvSpPr>
        <p:spPr>
          <a:xfrm flipH="1" flipV="1">
            <a:off x="1855247" y="3517866"/>
            <a:ext cx="8877394" cy="2591732"/>
          </a:xfrm>
          <a:custGeom>
            <a:avLst/>
            <a:gdLst>
              <a:gd name="connsiteX0" fmla="*/ 0 w 3327399"/>
              <a:gd name="connsiteY0" fmla="*/ 0 h 5930349"/>
              <a:gd name="connsiteX1" fmla="*/ 554567 w 3327399"/>
              <a:gd name="connsiteY1" fmla="*/ 0 h 5930349"/>
              <a:gd name="connsiteX2" fmla="*/ 554567 w 3327399"/>
              <a:gd name="connsiteY2" fmla="*/ 0 h 5930349"/>
              <a:gd name="connsiteX3" fmla="*/ 1386416 w 3327399"/>
              <a:gd name="connsiteY3" fmla="*/ 0 h 5930349"/>
              <a:gd name="connsiteX4" fmla="*/ 3327399 w 3327399"/>
              <a:gd name="connsiteY4" fmla="*/ 0 h 5930349"/>
              <a:gd name="connsiteX5" fmla="*/ 3327399 w 3327399"/>
              <a:gd name="connsiteY5" fmla="*/ 3459370 h 5930349"/>
              <a:gd name="connsiteX6" fmla="*/ 3327399 w 3327399"/>
              <a:gd name="connsiteY6" fmla="*/ 3459370 h 5930349"/>
              <a:gd name="connsiteX7" fmla="*/ 3327399 w 3327399"/>
              <a:gd name="connsiteY7" fmla="*/ 4941958 h 5930349"/>
              <a:gd name="connsiteX8" fmla="*/ 3327399 w 3327399"/>
              <a:gd name="connsiteY8" fmla="*/ 5930349 h 5930349"/>
              <a:gd name="connsiteX9" fmla="*/ 1386416 w 3327399"/>
              <a:gd name="connsiteY9" fmla="*/ 5930349 h 5930349"/>
              <a:gd name="connsiteX10" fmla="*/ 325553 w 3327399"/>
              <a:gd name="connsiteY10" fmla="*/ 6612636 h 5930349"/>
              <a:gd name="connsiteX11" fmla="*/ 554567 w 3327399"/>
              <a:gd name="connsiteY11" fmla="*/ 5930349 h 5930349"/>
              <a:gd name="connsiteX12" fmla="*/ 0 w 3327399"/>
              <a:gd name="connsiteY12" fmla="*/ 5930349 h 5930349"/>
              <a:gd name="connsiteX13" fmla="*/ 0 w 3327399"/>
              <a:gd name="connsiteY13" fmla="*/ 4941958 h 5930349"/>
              <a:gd name="connsiteX14" fmla="*/ 0 w 3327399"/>
              <a:gd name="connsiteY14" fmla="*/ 3459370 h 5930349"/>
              <a:gd name="connsiteX15" fmla="*/ 0 w 3327399"/>
              <a:gd name="connsiteY15" fmla="*/ 3459370 h 5930349"/>
              <a:gd name="connsiteX16" fmla="*/ 0 w 3327399"/>
              <a:gd name="connsiteY16" fmla="*/ 0 h 5930349"/>
              <a:gd name="connsiteX0" fmla="*/ 0 w 3327399"/>
              <a:gd name="connsiteY0" fmla="*/ 0 h 6612636"/>
              <a:gd name="connsiteX1" fmla="*/ 554567 w 3327399"/>
              <a:gd name="connsiteY1" fmla="*/ 0 h 6612636"/>
              <a:gd name="connsiteX2" fmla="*/ 554567 w 3327399"/>
              <a:gd name="connsiteY2" fmla="*/ 0 h 6612636"/>
              <a:gd name="connsiteX3" fmla="*/ 1386416 w 3327399"/>
              <a:gd name="connsiteY3" fmla="*/ 0 h 6612636"/>
              <a:gd name="connsiteX4" fmla="*/ 3327399 w 3327399"/>
              <a:gd name="connsiteY4" fmla="*/ 0 h 6612636"/>
              <a:gd name="connsiteX5" fmla="*/ 3327399 w 3327399"/>
              <a:gd name="connsiteY5" fmla="*/ 3459370 h 6612636"/>
              <a:gd name="connsiteX6" fmla="*/ 3327399 w 3327399"/>
              <a:gd name="connsiteY6" fmla="*/ 3459370 h 6612636"/>
              <a:gd name="connsiteX7" fmla="*/ 3327399 w 3327399"/>
              <a:gd name="connsiteY7" fmla="*/ 4941958 h 6612636"/>
              <a:gd name="connsiteX8" fmla="*/ 3327399 w 3327399"/>
              <a:gd name="connsiteY8" fmla="*/ 5930349 h 6612636"/>
              <a:gd name="connsiteX9" fmla="*/ 1386416 w 3327399"/>
              <a:gd name="connsiteY9" fmla="*/ 5930349 h 6612636"/>
              <a:gd name="connsiteX10" fmla="*/ 325553 w 3327399"/>
              <a:gd name="connsiteY10" fmla="*/ 6612636 h 6612636"/>
              <a:gd name="connsiteX11" fmla="*/ 227995 w 3327399"/>
              <a:gd name="connsiteY11" fmla="*/ 5930349 h 6612636"/>
              <a:gd name="connsiteX12" fmla="*/ 0 w 3327399"/>
              <a:gd name="connsiteY12" fmla="*/ 5930349 h 6612636"/>
              <a:gd name="connsiteX13" fmla="*/ 0 w 3327399"/>
              <a:gd name="connsiteY13" fmla="*/ 4941958 h 6612636"/>
              <a:gd name="connsiteX14" fmla="*/ 0 w 3327399"/>
              <a:gd name="connsiteY14" fmla="*/ 3459370 h 6612636"/>
              <a:gd name="connsiteX15" fmla="*/ 0 w 3327399"/>
              <a:gd name="connsiteY15" fmla="*/ 3459370 h 6612636"/>
              <a:gd name="connsiteX16" fmla="*/ 0 w 3327399"/>
              <a:gd name="connsiteY16" fmla="*/ 0 h 6612636"/>
              <a:gd name="connsiteX0" fmla="*/ 0 w 3327399"/>
              <a:gd name="connsiteY0" fmla="*/ 0 h 6612636"/>
              <a:gd name="connsiteX1" fmla="*/ 554567 w 3327399"/>
              <a:gd name="connsiteY1" fmla="*/ 0 h 6612636"/>
              <a:gd name="connsiteX2" fmla="*/ 554567 w 3327399"/>
              <a:gd name="connsiteY2" fmla="*/ 0 h 6612636"/>
              <a:gd name="connsiteX3" fmla="*/ 1386416 w 3327399"/>
              <a:gd name="connsiteY3" fmla="*/ 0 h 6612636"/>
              <a:gd name="connsiteX4" fmla="*/ 3327399 w 3327399"/>
              <a:gd name="connsiteY4" fmla="*/ 0 h 6612636"/>
              <a:gd name="connsiteX5" fmla="*/ 3327399 w 3327399"/>
              <a:gd name="connsiteY5" fmla="*/ 3459370 h 6612636"/>
              <a:gd name="connsiteX6" fmla="*/ 3327399 w 3327399"/>
              <a:gd name="connsiteY6" fmla="*/ 3459370 h 6612636"/>
              <a:gd name="connsiteX7" fmla="*/ 3327399 w 3327399"/>
              <a:gd name="connsiteY7" fmla="*/ 4941958 h 6612636"/>
              <a:gd name="connsiteX8" fmla="*/ 3327399 w 3327399"/>
              <a:gd name="connsiteY8" fmla="*/ 5930349 h 6612636"/>
              <a:gd name="connsiteX9" fmla="*/ 667959 w 3327399"/>
              <a:gd name="connsiteY9" fmla="*/ 5930349 h 6612636"/>
              <a:gd name="connsiteX10" fmla="*/ 325553 w 3327399"/>
              <a:gd name="connsiteY10" fmla="*/ 6612636 h 6612636"/>
              <a:gd name="connsiteX11" fmla="*/ 227995 w 3327399"/>
              <a:gd name="connsiteY11" fmla="*/ 5930349 h 6612636"/>
              <a:gd name="connsiteX12" fmla="*/ 0 w 3327399"/>
              <a:gd name="connsiteY12" fmla="*/ 5930349 h 6612636"/>
              <a:gd name="connsiteX13" fmla="*/ 0 w 3327399"/>
              <a:gd name="connsiteY13" fmla="*/ 4941958 h 6612636"/>
              <a:gd name="connsiteX14" fmla="*/ 0 w 3327399"/>
              <a:gd name="connsiteY14" fmla="*/ 3459370 h 6612636"/>
              <a:gd name="connsiteX15" fmla="*/ 0 w 3327399"/>
              <a:gd name="connsiteY15" fmla="*/ 3459370 h 6612636"/>
              <a:gd name="connsiteX16" fmla="*/ 0 w 3327399"/>
              <a:gd name="connsiteY16" fmla="*/ 0 h 6612636"/>
              <a:gd name="connsiteX0" fmla="*/ 0 w 3327399"/>
              <a:gd name="connsiteY0" fmla="*/ 0 h 6612636"/>
              <a:gd name="connsiteX1" fmla="*/ 554567 w 3327399"/>
              <a:gd name="connsiteY1" fmla="*/ 0 h 6612636"/>
              <a:gd name="connsiteX2" fmla="*/ 554567 w 3327399"/>
              <a:gd name="connsiteY2" fmla="*/ 0 h 6612636"/>
              <a:gd name="connsiteX3" fmla="*/ 1386416 w 3327399"/>
              <a:gd name="connsiteY3" fmla="*/ 0 h 6612636"/>
              <a:gd name="connsiteX4" fmla="*/ 3327399 w 3327399"/>
              <a:gd name="connsiteY4" fmla="*/ 0 h 6612636"/>
              <a:gd name="connsiteX5" fmla="*/ 3327399 w 3327399"/>
              <a:gd name="connsiteY5" fmla="*/ 3459370 h 6612636"/>
              <a:gd name="connsiteX6" fmla="*/ 3327399 w 3327399"/>
              <a:gd name="connsiteY6" fmla="*/ 3459370 h 6612636"/>
              <a:gd name="connsiteX7" fmla="*/ 3327399 w 3327399"/>
              <a:gd name="connsiteY7" fmla="*/ 4941958 h 6612636"/>
              <a:gd name="connsiteX8" fmla="*/ 3327399 w 3327399"/>
              <a:gd name="connsiteY8" fmla="*/ 5930349 h 6612636"/>
              <a:gd name="connsiteX9" fmla="*/ 1672035 w 3327399"/>
              <a:gd name="connsiteY9" fmla="*/ 5911868 h 6612636"/>
              <a:gd name="connsiteX10" fmla="*/ 325553 w 3327399"/>
              <a:gd name="connsiteY10" fmla="*/ 6612636 h 6612636"/>
              <a:gd name="connsiteX11" fmla="*/ 227995 w 3327399"/>
              <a:gd name="connsiteY11" fmla="*/ 5930349 h 6612636"/>
              <a:gd name="connsiteX12" fmla="*/ 0 w 3327399"/>
              <a:gd name="connsiteY12" fmla="*/ 5930349 h 6612636"/>
              <a:gd name="connsiteX13" fmla="*/ 0 w 3327399"/>
              <a:gd name="connsiteY13" fmla="*/ 4941958 h 6612636"/>
              <a:gd name="connsiteX14" fmla="*/ 0 w 3327399"/>
              <a:gd name="connsiteY14" fmla="*/ 3459370 h 6612636"/>
              <a:gd name="connsiteX15" fmla="*/ 0 w 3327399"/>
              <a:gd name="connsiteY15" fmla="*/ 3459370 h 6612636"/>
              <a:gd name="connsiteX16" fmla="*/ 0 w 3327399"/>
              <a:gd name="connsiteY16" fmla="*/ 0 h 6612636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33629 w 3327399"/>
              <a:gd name="connsiteY10" fmla="*/ 6686564 h 6686564"/>
              <a:gd name="connsiteX11" fmla="*/ 227995 w 3327399"/>
              <a:gd name="connsiteY11" fmla="*/ 5930349 h 6686564"/>
              <a:gd name="connsiteX12" fmla="*/ 0 w 3327399"/>
              <a:gd name="connsiteY12" fmla="*/ 5930349 h 6686564"/>
              <a:gd name="connsiteX13" fmla="*/ 0 w 3327399"/>
              <a:gd name="connsiteY13" fmla="*/ 4941958 h 6686564"/>
              <a:gd name="connsiteX14" fmla="*/ 0 w 3327399"/>
              <a:gd name="connsiteY14" fmla="*/ 3459370 h 6686564"/>
              <a:gd name="connsiteX15" fmla="*/ 0 w 3327399"/>
              <a:gd name="connsiteY15" fmla="*/ 3459370 h 6686564"/>
              <a:gd name="connsiteX16" fmla="*/ 0 w 3327399"/>
              <a:gd name="connsiteY16" fmla="*/ 0 h 6686564"/>
              <a:gd name="connsiteX0" fmla="*/ 0 w 3327399"/>
              <a:gd name="connsiteY0" fmla="*/ 0 h 5930350"/>
              <a:gd name="connsiteX1" fmla="*/ 554567 w 3327399"/>
              <a:gd name="connsiteY1" fmla="*/ 0 h 5930350"/>
              <a:gd name="connsiteX2" fmla="*/ 554567 w 3327399"/>
              <a:gd name="connsiteY2" fmla="*/ 0 h 5930350"/>
              <a:gd name="connsiteX3" fmla="*/ 1386416 w 3327399"/>
              <a:gd name="connsiteY3" fmla="*/ 0 h 5930350"/>
              <a:gd name="connsiteX4" fmla="*/ 3327399 w 3327399"/>
              <a:gd name="connsiteY4" fmla="*/ 0 h 5930350"/>
              <a:gd name="connsiteX5" fmla="*/ 3327399 w 3327399"/>
              <a:gd name="connsiteY5" fmla="*/ 3459370 h 5930350"/>
              <a:gd name="connsiteX6" fmla="*/ 3327399 w 3327399"/>
              <a:gd name="connsiteY6" fmla="*/ 3459370 h 5930350"/>
              <a:gd name="connsiteX7" fmla="*/ 3327399 w 3327399"/>
              <a:gd name="connsiteY7" fmla="*/ 4941958 h 5930350"/>
              <a:gd name="connsiteX8" fmla="*/ 3327399 w 3327399"/>
              <a:gd name="connsiteY8" fmla="*/ 5930349 h 5930350"/>
              <a:gd name="connsiteX9" fmla="*/ 1672035 w 3327399"/>
              <a:gd name="connsiteY9" fmla="*/ 5911868 h 5930350"/>
              <a:gd name="connsiteX10" fmla="*/ 1225621 w 3327399"/>
              <a:gd name="connsiteY10" fmla="*/ 5910327 h 5930350"/>
              <a:gd name="connsiteX11" fmla="*/ 227995 w 3327399"/>
              <a:gd name="connsiteY11" fmla="*/ 5930349 h 5930350"/>
              <a:gd name="connsiteX12" fmla="*/ 0 w 3327399"/>
              <a:gd name="connsiteY12" fmla="*/ 5930349 h 5930350"/>
              <a:gd name="connsiteX13" fmla="*/ 0 w 3327399"/>
              <a:gd name="connsiteY13" fmla="*/ 4941958 h 5930350"/>
              <a:gd name="connsiteX14" fmla="*/ 0 w 3327399"/>
              <a:gd name="connsiteY14" fmla="*/ 3459370 h 5930350"/>
              <a:gd name="connsiteX15" fmla="*/ 0 w 3327399"/>
              <a:gd name="connsiteY15" fmla="*/ 3459370 h 5930350"/>
              <a:gd name="connsiteX16" fmla="*/ 0 w 3327399"/>
              <a:gd name="connsiteY16" fmla="*/ 0 h 5930350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229621 w 3327399"/>
              <a:gd name="connsiteY10" fmla="*/ 6686564 h 6686564"/>
              <a:gd name="connsiteX11" fmla="*/ 227995 w 3327399"/>
              <a:gd name="connsiteY11" fmla="*/ 5930349 h 6686564"/>
              <a:gd name="connsiteX12" fmla="*/ 0 w 3327399"/>
              <a:gd name="connsiteY12" fmla="*/ 5930349 h 6686564"/>
              <a:gd name="connsiteX13" fmla="*/ 0 w 3327399"/>
              <a:gd name="connsiteY13" fmla="*/ 4941958 h 6686564"/>
              <a:gd name="connsiteX14" fmla="*/ 0 w 3327399"/>
              <a:gd name="connsiteY14" fmla="*/ 3459370 h 6686564"/>
              <a:gd name="connsiteX15" fmla="*/ 0 w 3327399"/>
              <a:gd name="connsiteY15" fmla="*/ 3459370 h 6686564"/>
              <a:gd name="connsiteX16" fmla="*/ 0 w 3327399"/>
              <a:gd name="connsiteY16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229621 w 3327399"/>
              <a:gd name="connsiteY10" fmla="*/ 6686564 h 6686564"/>
              <a:gd name="connsiteX11" fmla="*/ 1223239 w 3327399"/>
              <a:gd name="connsiteY11" fmla="*/ 6651981 h 6686564"/>
              <a:gd name="connsiteX12" fmla="*/ 227995 w 3327399"/>
              <a:gd name="connsiteY12" fmla="*/ 5930349 h 6686564"/>
              <a:gd name="connsiteX13" fmla="*/ 0 w 3327399"/>
              <a:gd name="connsiteY13" fmla="*/ 5930349 h 6686564"/>
              <a:gd name="connsiteX14" fmla="*/ 0 w 3327399"/>
              <a:gd name="connsiteY14" fmla="*/ 4941958 h 6686564"/>
              <a:gd name="connsiteX15" fmla="*/ 0 w 3327399"/>
              <a:gd name="connsiteY15" fmla="*/ 3459370 h 6686564"/>
              <a:gd name="connsiteX16" fmla="*/ 0 w 3327399"/>
              <a:gd name="connsiteY16" fmla="*/ 3459370 h 6686564"/>
              <a:gd name="connsiteX17" fmla="*/ 0 w 3327399"/>
              <a:gd name="connsiteY17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229621 w 3327399"/>
              <a:gd name="connsiteY10" fmla="*/ 6686564 h 6686564"/>
              <a:gd name="connsiteX11" fmla="*/ 1223239 w 3327399"/>
              <a:gd name="connsiteY11" fmla="*/ 6651981 h 6686564"/>
              <a:gd name="connsiteX12" fmla="*/ 767205 w 3327399"/>
              <a:gd name="connsiteY12" fmla="*/ 6300826 h 6686564"/>
              <a:gd name="connsiteX13" fmla="*/ 227995 w 3327399"/>
              <a:gd name="connsiteY13" fmla="*/ 5930349 h 6686564"/>
              <a:gd name="connsiteX14" fmla="*/ 0 w 3327399"/>
              <a:gd name="connsiteY14" fmla="*/ 5930349 h 6686564"/>
              <a:gd name="connsiteX15" fmla="*/ 0 w 3327399"/>
              <a:gd name="connsiteY15" fmla="*/ 4941958 h 6686564"/>
              <a:gd name="connsiteX16" fmla="*/ 0 w 3327399"/>
              <a:gd name="connsiteY16" fmla="*/ 3459370 h 6686564"/>
              <a:gd name="connsiteX17" fmla="*/ 0 w 3327399"/>
              <a:gd name="connsiteY17" fmla="*/ 3459370 h 6686564"/>
              <a:gd name="connsiteX18" fmla="*/ 0 w 3327399"/>
              <a:gd name="connsiteY18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451257 w 3327399"/>
              <a:gd name="connsiteY10" fmla="*/ 6319309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767205 w 3327399"/>
              <a:gd name="connsiteY13" fmla="*/ 6300826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95253 w 3327399"/>
              <a:gd name="connsiteY10" fmla="*/ 6023600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767205 w 3327399"/>
              <a:gd name="connsiteY13" fmla="*/ 6300826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79252 w 3327399"/>
              <a:gd name="connsiteY10" fmla="*/ 5894227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767205 w 3327399"/>
              <a:gd name="connsiteY13" fmla="*/ 6300826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79252 w 3327399"/>
              <a:gd name="connsiteY10" fmla="*/ 5894227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500284 w 3327399"/>
              <a:gd name="connsiteY10" fmla="*/ 5857264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3003392 w 3327399"/>
              <a:gd name="connsiteY9" fmla="*/ 5967313 h 6686564"/>
              <a:gd name="connsiteX10" fmla="*/ 1500284 w 3327399"/>
              <a:gd name="connsiteY10" fmla="*/ 5857264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3003392 w 3327399"/>
              <a:gd name="connsiteY9" fmla="*/ 5967313 h 6686564"/>
              <a:gd name="connsiteX10" fmla="*/ 2775780 w 3327399"/>
              <a:gd name="connsiteY10" fmla="*/ 5968154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3003392 w 3327399"/>
              <a:gd name="connsiteY9" fmla="*/ 5967313 h 6686564"/>
              <a:gd name="connsiteX10" fmla="*/ 2775780 w 3327399"/>
              <a:gd name="connsiteY10" fmla="*/ 5968154 h 6686564"/>
              <a:gd name="connsiteX11" fmla="*/ 1229621 w 3327399"/>
              <a:gd name="connsiteY11" fmla="*/ 6686564 h 6686564"/>
              <a:gd name="connsiteX12" fmla="*/ 1986674 w 3327399"/>
              <a:gd name="connsiteY12" fmla="*/ 5968155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3003392 w 3327399"/>
              <a:gd name="connsiteY9" fmla="*/ 5967313 h 6353890"/>
              <a:gd name="connsiteX10" fmla="*/ 2775780 w 3327399"/>
              <a:gd name="connsiteY10" fmla="*/ 5968154 h 6353890"/>
              <a:gd name="connsiteX11" fmla="*/ 2481841 w 3327399"/>
              <a:gd name="connsiteY11" fmla="*/ 6353890 h 6353890"/>
              <a:gd name="connsiteX12" fmla="*/ 1986674 w 3327399"/>
              <a:gd name="connsiteY12" fmla="*/ 5968155 h 6353890"/>
              <a:gd name="connsiteX13" fmla="*/ 1103230 w 3327399"/>
              <a:gd name="connsiteY13" fmla="*/ 5931190 h 6353890"/>
              <a:gd name="connsiteX14" fmla="*/ 227995 w 3327399"/>
              <a:gd name="connsiteY14" fmla="*/ 5930349 h 6353890"/>
              <a:gd name="connsiteX15" fmla="*/ 0 w 3327399"/>
              <a:gd name="connsiteY15" fmla="*/ 5930349 h 6353890"/>
              <a:gd name="connsiteX16" fmla="*/ 0 w 3327399"/>
              <a:gd name="connsiteY16" fmla="*/ 4941958 h 6353890"/>
              <a:gd name="connsiteX17" fmla="*/ 0 w 3327399"/>
              <a:gd name="connsiteY17" fmla="*/ 3459370 h 6353890"/>
              <a:gd name="connsiteX18" fmla="*/ 0 w 3327399"/>
              <a:gd name="connsiteY18" fmla="*/ 3459370 h 6353890"/>
              <a:gd name="connsiteX19" fmla="*/ 0 w 3327399"/>
              <a:gd name="connsiteY19" fmla="*/ 0 h 6353890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3003392 w 3327399"/>
              <a:gd name="connsiteY9" fmla="*/ 5967313 h 6353890"/>
              <a:gd name="connsiteX10" fmla="*/ 2775780 w 3327399"/>
              <a:gd name="connsiteY10" fmla="*/ 5968154 h 6353890"/>
              <a:gd name="connsiteX11" fmla="*/ 2481841 w 3327399"/>
              <a:gd name="connsiteY11" fmla="*/ 6353890 h 6353890"/>
              <a:gd name="connsiteX12" fmla="*/ 2400978 w 3327399"/>
              <a:gd name="connsiteY12" fmla="*/ 5931192 h 6353890"/>
              <a:gd name="connsiteX13" fmla="*/ 1103230 w 3327399"/>
              <a:gd name="connsiteY13" fmla="*/ 5931190 h 6353890"/>
              <a:gd name="connsiteX14" fmla="*/ 227995 w 3327399"/>
              <a:gd name="connsiteY14" fmla="*/ 5930349 h 6353890"/>
              <a:gd name="connsiteX15" fmla="*/ 0 w 3327399"/>
              <a:gd name="connsiteY15" fmla="*/ 5930349 h 6353890"/>
              <a:gd name="connsiteX16" fmla="*/ 0 w 3327399"/>
              <a:gd name="connsiteY16" fmla="*/ 4941958 h 6353890"/>
              <a:gd name="connsiteX17" fmla="*/ 0 w 3327399"/>
              <a:gd name="connsiteY17" fmla="*/ 3459370 h 6353890"/>
              <a:gd name="connsiteX18" fmla="*/ 0 w 3327399"/>
              <a:gd name="connsiteY18" fmla="*/ 3459370 h 6353890"/>
              <a:gd name="connsiteX19" fmla="*/ 0 w 3327399"/>
              <a:gd name="connsiteY19" fmla="*/ 0 h 6353890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2775780 w 3327399"/>
              <a:gd name="connsiteY9" fmla="*/ 5968154 h 6353890"/>
              <a:gd name="connsiteX10" fmla="*/ 2481841 w 3327399"/>
              <a:gd name="connsiteY10" fmla="*/ 6353890 h 6353890"/>
              <a:gd name="connsiteX11" fmla="*/ 2400978 w 3327399"/>
              <a:gd name="connsiteY11" fmla="*/ 5931192 h 6353890"/>
              <a:gd name="connsiteX12" fmla="*/ 1103230 w 3327399"/>
              <a:gd name="connsiteY12" fmla="*/ 5931190 h 6353890"/>
              <a:gd name="connsiteX13" fmla="*/ 227995 w 3327399"/>
              <a:gd name="connsiteY13" fmla="*/ 5930349 h 6353890"/>
              <a:gd name="connsiteX14" fmla="*/ 0 w 3327399"/>
              <a:gd name="connsiteY14" fmla="*/ 5930349 h 6353890"/>
              <a:gd name="connsiteX15" fmla="*/ 0 w 3327399"/>
              <a:gd name="connsiteY15" fmla="*/ 4941958 h 6353890"/>
              <a:gd name="connsiteX16" fmla="*/ 0 w 3327399"/>
              <a:gd name="connsiteY16" fmla="*/ 3459370 h 6353890"/>
              <a:gd name="connsiteX17" fmla="*/ 0 w 3327399"/>
              <a:gd name="connsiteY17" fmla="*/ 3459370 h 6353890"/>
              <a:gd name="connsiteX18" fmla="*/ 0 w 3327399"/>
              <a:gd name="connsiteY18" fmla="*/ 0 h 6353890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3031810 w 3327399"/>
              <a:gd name="connsiteY9" fmla="*/ 5931190 h 6353890"/>
              <a:gd name="connsiteX10" fmla="*/ 2481841 w 3327399"/>
              <a:gd name="connsiteY10" fmla="*/ 6353890 h 6353890"/>
              <a:gd name="connsiteX11" fmla="*/ 2400978 w 3327399"/>
              <a:gd name="connsiteY11" fmla="*/ 5931192 h 6353890"/>
              <a:gd name="connsiteX12" fmla="*/ 1103230 w 3327399"/>
              <a:gd name="connsiteY12" fmla="*/ 5931190 h 6353890"/>
              <a:gd name="connsiteX13" fmla="*/ 227995 w 3327399"/>
              <a:gd name="connsiteY13" fmla="*/ 5930349 h 6353890"/>
              <a:gd name="connsiteX14" fmla="*/ 0 w 3327399"/>
              <a:gd name="connsiteY14" fmla="*/ 5930349 h 6353890"/>
              <a:gd name="connsiteX15" fmla="*/ 0 w 3327399"/>
              <a:gd name="connsiteY15" fmla="*/ 4941958 h 6353890"/>
              <a:gd name="connsiteX16" fmla="*/ 0 w 3327399"/>
              <a:gd name="connsiteY16" fmla="*/ 3459370 h 6353890"/>
              <a:gd name="connsiteX17" fmla="*/ 0 w 3327399"/>
              <a:gd name="connsiteY17" fmla="*/ 3459370 h 6353890"/>
              <a:gd name="connsiteX18" fmla="*/ 0 w 3327399"/>
              <a:gd name="connsiteY18" fmla="*/ 0 h 6353890"/>
              <a:gd name="connsiteX0" fmla="*/ 0 w 3327399"/>
              <a:gd name="connsiteY0" fmla="*/ 0 h 6335408"/>
              <a:gd name="connsiteX1" fmla="*/ 554567 w 3327399"/>
              <a:gd name="connsiteY1" fmla="*/ 0 h 6335408"/>
              <a:gd name="connsiteX2" fmla="*/ 554567 w 3327399"/>
              <a:gd name="connsiteY2" fmla="*/ 0 h 6335408"/>
              <a:gd name="connsiteX3" fmla="*/ 1386416 w 3327399"/>
              <a:gd name="connsiteY3" fmla="*/ 0 h 6335408"/>
              <a:gd name="connsiteX4" fmla="*/ 3327399 w 3327399"/>
              <a:gd name="connsiteY4" fmla="*/ 0 h 6335408"/>
              <a:gd name="connsiteX5" fmla="*/ 3327399 w 3327399"/>
              <a:gd name="connsiteY5" fmla="*/ 3459370 h 6335408"/>
              <a:gd name="connsiteX6" fmla="*/ 3327399 w 3327399"/>
              <a:gd name="connsiteY6" fmla="*/ 3459370 h 6335408"/>
              <a:gd name="connsiteX7" fmla="*/ 3327399 w 3327399"/>
              <a:gd name="connsiteY7" fmla="*/ 4941958 h 6335408"/>
              <a:gd name="connsiteX8" fmla="*/ 3327399 w 3327399"/>
              <a:gd name="connsiteY8" fmla="*/ 5930349 h 6335408"/>
              <a:gd name="connsiteX9" fmla="*/ 3031810 w 3327399"/>
              <a:gd name="connsiteY9" fmla="*/ 5931190 h 6335408"/>
              <a:gd name="connsiteX10" fmla="*/ 3012522 w 3327399"/>
              <a:gd name="connsiteY10" fmla="*/ 6335408 h 6335408"/>
              <a:gd name="connsiteX11" fmla="*/ 2400978 w 3327399"/>
              <a:gd name="connsiteY11" fmla="*/ 5931192 h 6335408"/>
              <a:gd name="connsiteX12" fmla="*/ 1103230 w 3327399"/>
              <a:gd name="connsiteY12" fmla="*/ 5931190 h 6335408"/>
              <a:gd name="connsiteX13" fmla="*/ 227995 w 3327399"/>
              <a:gd name="connsiteY13" fmla="*/ 5930349 h 6335408"/>
              <a:gd name="connsiteX14" fmla="*/ 0 w 3327399"/>
              <a:gd name="connsiteY14" fmla="*/ 5930349 h 6335408"/>
              <a:gd name="connsiteX15" fmla="*/ 0 w 3327399"/>
              <a:gd name="connsiteY15" fmla="*/ 4941958 h 6335408"/>
              <a:gd name="connsiteX16" fmla="*/ 0 w 3327399"/>
              <a:gd name="connsiteY16" fmla="*/ 3459370 h 6335408"/>
              <a:gd name="connsiteX17" fmla="*/ 0 w 3327399"/>
              <a:gd name="connsiteY17" fmla="*/ 3459370 h 6335408"/>
              <a:gd name="connsiteX18" fmla="*/ 0 w 3327399"/>
              <a:gd name="connsiteY18" fmla="*/ 0 h 6335408"/>
              <a:gd name="connsiteX0" fmla="*/ 0 w 3327399"/>
              <a:gd name="connsiteY0" fmla="*/ 0 h 6335408"/>
              <a:gd name="connsiteX1" fmla="*/ 554567 w 3327399"/>
              <a:gd name="connsiteY1" fmla="*/ 0 h 6335408"/>
              <a:gd name="connsiteX2" fmla="*/ 554567 w 3327399"/>
              <a:gd name="connsiteY2" fmla="*/ 0 h 6335408"/>
              <a:gd name="connsiteX3" fmla="*/ 1386416 w 3327399"/>
              <a:gd name="connsiteY3" fmla="*/ 0 h 6335408"/>
              <a:gd name="connsiteX4" fmla="*/ 3327399 w 3327399"/>
              <a:gd name="connsiteY4" fmla="*/ 0 h 6335408"/>
              <a:gd name="connsiteX5" fmla="*/ 3327399 w 3327399"/>
              <a:gd name="connsiteY5" fmla="*/ 3459370 h 6335408"/>
              <a:gd name="connsiteX6" fmla="*/ 3327399 w 3327399"/>
              <a:gd name="connsiteY6" fmla="*/ 3459370 h 6335408"/>
              <a:gd name="connsiteX7" fmla="*/ 3327399 w 3327399"/>
              <a:gd name="connsiteY7" fmla="*/ 4941958 h 6335408"/>
              <a:gd name="connsiteX8" fmla="*/ 3327399 w 3327399"/>
              <a:gd name="connsiteY8" fmla="*/ 5930349 h 6335408"/>
              <a:gd name="connsiteX9" fmla="*/ 3031810 w 3327399"/>
              <a:gd name="connsiteY9" fmla="*/ 5931190 h 6335408"/>
              <a:gd name="connsiteX10" fmla="*/ 3012522 w 3327399"/>
              <a:gd name="connsiteY10" fmla="*/ 6335408 h 6335408"/>
              <a:gd name="connsiteX11" fmla="*/ 2801316 w 3327399"/>
              <a:gd name="connsiteY11" fmla="*/ 5911281 h 6335408"/>
              <a:gd name="connsiteX12" fmla="*/ 1103230 w 3327399"/>
              <a:gd name="connsiteY12" fmla="*/ 5931190 h 6335408"/>
              <a:gd name="connsiteX13" fmla="*/ 227995 w 3327399"/>
              <a:gd name="connsiteY13" fmla="*/ 5930349 h 6335408"/>
              <a:gd name="connsiteX14" fmla="*/ 0 w 3327399"/>
              <a:gd name="connsiteY14" fmla="*/ 5930349 h 6335408"/>
              <a:gd name="connsiteX15" fmla="*/ 0 w 3327399"/>
              <a:gd name="connsiteY15" fmla="*/ 4941958 h 6335408"/>
              <a:gd name="connsiteX16" fmla="*/ 0 w 3327399"/>
              <a:gd name="connsiteY16" fmla="*/ 3459370 h 6335408"/>
              <a:gd name="connsiteX17" fmla="*/ 0 w 3327399"/>
              <a:gd name="connsiteY17" fmla="*/ 3459370 h 6335408"/>
              <a:gd name="connsiteX18" fmla="*/ 0 w 3327399"/>
              <a:gd name="connsiteY18" fmla="*/ 0 h 6335408"/>
              <a:gd name="connsiteX0" fmla="*/ 0 w 3327399"/>
              <a:gd name="connsiteY0" fmla="*/ 0 h 6335408"/>
              <a:gd name="connsiteX1" fmla="*/ 554567 w 3327399"/>
              <a:gd name="connsiteY1" fmla="*/ 0 h 6335408"/>
              <a:gd name="connsiteX2" fmla="*/ 554567 w 3327399"/>
              <a:gd name="connsiteY2" fmla="*/ 0 h 6335408"/>
              <a:gd name="connsiteX3" fmla="*/ 1386416 w 3327399"/>
              <a:gd name="connsiteY3" fmla="*/ 0 h 6335408"/>
              <a:gd name="connsiteX4" fmla="*/ 3327399 w 3327399"/>
              <a:gd name="connsiteY4" fmla="*/ 0 h 6335408"/>
              <a:gd name="connsiteX5" fmla="*/ 3327399 w 3327399"/>
              <a:gd name="connsiteY5" fmla="*/ 3459370 h 6335408"/>
              <a:gd name="connsiteX6" fmla="*/ 3327399 w 3327399"/>
              <a:gd name="connsiteY6" fmla="*/ 3459370 h 6335408"/>
              <a:gd name="connsiteX7" fmla="*/ 3327399 w 3327399"/>
              <a:gd name="connsiteY7" fmla="*/ 4941958 h 6335408"/>
              <a:gd name="connsiteX8" fmla="*/ 3327399 w 3327399"/>
              <a:gd name="connsiteY8" fmla="*/ 5930349 h 6335408"/>
              <a:gd name="connsiteX9" fmla="*/ 3031810 w 3327399"/>
              <a:gd name="connsiteY9" fmla="*/ 5931190 h 6335408"/>
              <a:gd name="connsiteX10" fmla="*/ 3012522 w 3327399"/>
              <a:gd name="connsiteY10" fmla="*/ 6335408 h 6335408"/>
              <a:gd name="connsiteX11" fmla="*/ 2066335 w 3327399"/>
              <a:gd name="connsiteY11" fmla="*/ 5886194 h 6335408"/>
              <a:gd name="connsiteX12" fmla="*/ 1103230 w 3327399"/>
              <a:gd name="connsiteY12" fmla="*/ 5931190 h 6335408"/>
              <a:gd name="connsiteX13" fmla="*/ 227995 w 3327399"/>
              <a:gd name="connsiteY13" fmla="*/ 5930349 h 6335408"/>
              <a:gd name="connsiteX14" fmla="*/ 0 w 3327399"/>
              <a:gd name="connsiteY14" fmla="*/ 5930349 h 6335408"/>
              <a:gd name="connsiteX15" fmla="*/ 0 w 3327399"/>
              <a:gd name="connsiteY15" fmla="*/ 4941958 h 6335408"/>
              <a:gd name="connsiteX16" fmla="*/ 0 w 3327399"/>
              <a:gd name="connsiteY16" fmla="*/ 3459370 h 6335408"/>
              <a:gd name="connsiteX17" fmla="*/ 0 w 3327399"/>
              <a:gd name="connsiteY17" fmla="*/ 3459370 h 6335408"/>
              <a:gd name="connsiteX18" fmla="*/ 0 w 3327399"/>
              <a:gd name="connsiteY18" fmla="*/ 0 h 6335408"/>
              <a:gd name="connsiteX0" fmla="*/ 0 w 3327399"/>
              <a:gd name="connsiteY0" fmla="*/ 0 h 5931190"/>
              <a:gd name="connsiteX1" fmla="*/ 554567 w 3327399"/>
              <a:gd name="connsiteY1" fmla="*/ 0 h 5931190"/>
              <a:gd name="connsiteX2" fmla="*/ 554567 w 3327399"/>
              <a:gd name="connsiteY2" fmla="*/ 0 h 5931190"/>
              <a:gd name="connsiteX3" fmla="*/ 1386416 w 3327399"/>
              <a:gd name="connsiteY3" fmla="*/ 0 h 5931190"/>
              <a:gd name="connsiteX4" fmla="*/ 3327399 w 3327399"/>
              <a:gd name="connsiteY4" fmla="*/ 0 h 5931190"/>
              <a:gd name="connsiteX5" fmla="*/ 3327399 w 3327399"/>
              <a:gd name="connsiteY5" fmla="*/ 3459370 h 5931190"/>
              <a:gd name="connsiteX6" fmla="*/ 3327399 w 3327399"/>
              <a:gd name="connsiteY6" fmla="*/ 3459370 h 5931190"/>
              <a:gd name="connsiteX7" fmla="*/ 3327399 w 3327399"/>
              <a:gd name="connsiteY7" fmla="*/ 4941958 h 5931190"/>
              <a:gd name="connsiteX8" fmla="*/ 3327399 w 3327399"/>
              <a:gd name="connsiteY8" fmla="*/ 5930349 h 5931190"/>
              <a:gd name="connsiteX9" fmla="*/ 3031810 w 3327399"/>
              <a:gd name="connsiteY9" fmla="*/ 5931190 h 5931190"/>
              <a:gd name="connsiteX10" fmla="*/ 2418444 w 3327399"/>
              <a:gd name="connsiteY10" fmla="*/ 5908928 h 5931190"/>
              <a:gd name="connsiteX11" fmla="*/ 2066335 w 3327399"/>
              <a:gd name="connsiteY11" fmla="*/ 5886194 h 5931190"/>
              <a:gd name="connsiteX12" fmla="*/ 1103230 w 3327399"/>
              <a:gd name="connsiteY12" fmla="*/ 5931190 h 5931190"/>
              <a:gd name="connsiteX13" fmla="*/ 227995 w 3327399"/>
              <a:gd name="connsiteY13" fmla="*/ 5930349 h 5931190"/>
              <a:gd name="connsiteX14" fmla="*/ 0 w 3327399"/>
              <a:gd name="connsiteY14" fmla="*/ 5930349 h 5931190"/>
              <a:gd name="connsiteX15" fmla="*/ 0 w 3327399"/>
              <a:gd name="connsiteY15" fmla="*/ 4941958 h 5931190"/>
              <a:gd name="connsiteX16" fmla="*/ 0 w 3327399"/>
              <a:gd name="connsiteY16" fmla="*/ 3459370 h 5931190"/>
              <a:gd name="connsiteX17" fmla="*/ 0 w 3327399"/>
              <a:gd name="connsiteY17" fmla="*/ 3459370 h 5931190"/>
              <a:gd name="connsiteX18" fmla="*/ 0 w 3327399"/>
              <a:gd name="connsiteY18" fmla="*/ 0 h 5931190"/>
              <a:gd name="connsiteX0" fmla="*/ 0 w 3327399"/>
              <a:gd name="connsiteY0" fmla="*/ 0 h 5931190"/>
              <a:gd name="connsiteX1" fmla="*/ 554567 w 3327399"/>
              <a:gd name="connsiteY1" fmla="*/ 0 h 5931190"/>
              <a:gd name="connsiteX2" fmla="*/ 554567 w 3327399"/>
              <a:gd name="connsiteY2" fmla="*/ 0 h 5931190"/>
              <a:gd name="connsiteX3" fmla="*/ 1386416 w 3327399"/>
              <a:gd name="connsiteY3" fmla="*/ 0 h 5931190"/>
              <a:gd name="connsiteX4" fmla="*/ 3327399 w 3327399"/>
              <a:gd name="connsiteY4" fmla="*/ 0 h 5931190"/>
              <a:gd name="connsiteX5" fmla="*/ 3327399 w 3327399"/>
              <a:gd name="connsiteY5" fmla="*/ 3459370 h 5931190"/>
              <a:gd name="connsiteX6" fmla="*/ 3327399 w 3327399"/>
              <a:gd name="connsiteY6" fmla="*/ 3459370 h 5931190"/>
              <a:gd name="connsiteX7" fmla="*/ 3327399 w 3327399"/>
              <a:gd name="connsiteY7" fmla="*/ 4941958 h 5931190"/>
              <a:gd name="connsiteX8" fmla="*/ 3327399 w 3327399"/>
              <a:gd name="connsiteY8" fmla="*/ 5930349 h 5931190"/>
              <a:gd name="connsiteX9" fmla="*/ 2559594 w 3327399"/>
              <a:gd name="connsiteY9" fmla="*/ 5906103 h 5931190"/>
              <a:gd name="connsiteX10" fmla="*/ 2418444 w 3327399"/>
              <a:gd name="connsiteY10" fmla="*/ 5908928 h 5931190"/>
              <a:gd name="connsiteX11" fmla="*/ 2066335 w 3327399"/>
              <a:gd name="connsiteY11" fmla="*/ 5886194 h 5931190"/>
              <a:gd name="connsiteX12" fmla="*/ 1103230 w 3327399"/>
              <a:gd name="connsiteY12" fmla="*/ 5931190 h 5931190"/>
              <a:gd name="connsiteX13" fmla="*/ 227995 w 3327399"/>
              <a:gd name="connsiteY13" fmla="*/ 5930349 h 5931190"/>
              <a:gd name="connsiteX14" fmla="*/ 0 w 3327399"/>
              <a:gd name="connsiteY14" fmla="*/ 5930349 h 5931190"/>
              <a:gd name="connsiteX15" fmla="*/ 0 w 3327399"/>
              <a:gd name="connsiteY15" fmla="*/ 4941958 h 5931190"/>
              <a:gd name="connsiteX16" fmla="*/ 0 w 3327399"/>
              <a:gd name="connsiteY16" fmla="*/ 3459370 h 5931190"/>
              <a:gd name="connsiteX17" fmla="*/ 0 w 3327399"/>
              <a:gd name="connsiteY17" fmla="*/ 3459370 h 5931190"/>
              <a:gd name="connsiteX18" fmla="*/ 0 w 3327399"/>
              <a:gd name="connsiteY18" fmla="*/ 0 h 5931190"/>
              <a:gd name="connsiteX0" fmla="*/ 0 w 3327399"/>
              <a:gd name="connsiteY0" fmla="*/ 0 h 6736798"/>
              <a:gd name="connsiteX1" fmla="*/ 554567 w 3327399"/>
              <a:gd name="connsiteY1" fmla="*/ 0 h 6736798"/>
              <a:gd name="connsiteX2" fmla="*/ 554567 w 3327399"/>
              <a:gd name="connsiteY2" fmla="*/ 0 h 6736798"/>
              <a:gd name="connsiteX3" fmla="*/ 1386416 w 3327399"/>
              <a:gd name="connsiteY3" fmla="*/ 0 h 6736798"/>
              <a:gd name="connsiteX4" fmla="*/ 3327399 w 3327399"/>
              <a:gd name="connsiteY4" fmla="*/ 0 h 6736798"/>
              <a:gd name="connsiteX5" fmla="*/ 3327399 w 3327399"/>
              <a:gd name="connsiteY5" fmla="*/ 3459370 h 6736798"/>
              <a:gd name="connsiteX6" fmla="*/ 3327399 w 3327399"/>
              <a:gd name="connsiteY6" fmla="*/ 3459370 h 6736798"/>
              <a:gd name="connsiteX7" fmla="*/ 3327399 w 3327399"/>
              <a:gd name="connsiteY7" fmla="*/ 4941958 h 6736798"/>
              <a:gd name="connsiteX8" fmla="*/ 3327399 w 3327399"/>
              <a:gd name="connsiteY8" fmla="*/ 5930349 h 6736798"/>
              <a:gd name="connsiteX9" fmla="*/ 2559594 w 3327399"/>
              <a:gd name="connsiteY9" fmla="*/ 5906103 h 6736798"/>
              <a:gd name="connsiteX10" fmla="*/ 2365129 w 3327399"/>
              <a:gd name="connsiteY10" fmla="*/ 6736798 h 6736798"/>
              <a:gd name="connsiteX11" fmla="*/ 2066335 w 3327399"/>
              <a:gd name="connsiteY11" fmla="*/ 5886194 h 6736798"/>
              <a:gd name="connsiteX12" fmla="*/ 1103230 w 3327399"/>
              <a:gd name="connsiteY12" fmla="*/ 5931190 h 6736798"/>
              <a:gd name="connsiteX13" fmla="*/ 227995 w 3327399"/>
              <a:gd name="connsiteY13" fmla="*/ 5930349 h 6736798"/>
              <a:gd name="connsiteX14" fmla="*/ 0 w 3327399"/>
              <a:gd name="connsiteY14" fmla="*/ 5930349 h 6736798"/>
              <a:gd name="connsiteX15" fmla="*/ 0 w 3327399"/>
              <a:gd name="connsiteY15" fmla="*/ 4941958 h 6736798"/>
              <a:gd name="connsiteX16" fmla="*/ 0 w 3327399"/>
              <a:gd name="connsiteY16" fmla="*/ 3459370 h 6736798"/>
              <a:gd name="connsiteX17" fmla="*/ 0 w 3327399"/>
              <a:gd name="connsiteY17" fmla="*/ 3459370 h 6736798"/>
              <a:gd name="connsiteX18" fmla="*/ 0 w 3327399"/>
              <a:gd name="connsiteY18" fmla="*/ 0 h 6736798"/>
              <a:gd name="connsiteX0" fmla="*/ 0 w 3327399"/>
              <a:gd name="connsiteY0" fmla="*/ 0 h 6736798"/>
              <a:gd name="connsiteX1" fmla="*/ 554567 w 3327399"/>
              <a:gd name="connsiteY1" fmla="*/ 0 h 6736798"/>
              <a:gd name="connsiteX2" fmla="*/ 554567 w 3327399"/>
              <a:gd name="connsiteY2" fmla="*/ 0 h 6736798"/>
              <a:gd name="connsiteX3" fmla="*/ 1386416 w 3327399"/>
              <a:gd name="connsiteY3" fmla="*/ 0 h 6736798"/>
              <a:gd name="connsiteX4" fmla="*/ 3327399 w 3327399"/>
              <a:gd name="connsiteY4" fmla="*/ 0 h 6736798"/>
              <a:gd name="connsiteX5" fmla="*/ 3327399 w 3327399"/>
              <a:gd name="connsiteY5" fmla="*/ 3459370 h 6736798"/>
              <a:gd name="connsiteX6" fmla="*/ 3327399 w 3327399"/>
              <a:gd name="connsiteY6" fmla="*/ 3459370 h 6736798"/>
              <a:gd name="connsiteX7" fmla="*/ 3327399 w 3327399"/>
              <a:gd name="connsiteY7" fmla="*/ 4941958 h 6736798"/>
              <a:gd name="connsiteX8" fmla="*/ 3327399 w 3327399"/>
              <a:gd name="connsiteY8" fmla="*/ 5930349 h 6736798"/>
              <a:gd name="connsiteX9" fmla="*/ 2559594 w 3327399"/>
              <a:gd name="connsiteY9" fmla="*/ 5906103 h 6736798"/>
              <a:gd name="connsiteX10" fmla="*/ 2365129 w 3327399"/>
              <a:gd name="connsiteY10" fmla="*/ 6736798 h 6736798"/>
              <a:gd name="connsiteX11" fmla="*/ 2275786 w 3327399"/>
              <a:gd name="connsiteY11" fmla="*/ 5961453 h 6736798"/>
              <a:gd name="connsiteX12" fmla="*/ 1103230 w 3327399"/>
              <a:gd name="connsiteY12" fmla="*/ 5931190 h 6736798"/>
              <a:gd name="connsiteX13" fmla="*/ 227995 w 3327399"/>
              <a:gd name="connsiteY13" fmla="*/ 5930349 h 6736798"/>
              <a:gd name="connsiteX14" fmla="*/ 0 w 3327399"/>
              <a:gd name="connsiteY14" fmla="*/ 5930349 h 6736798"/>
              <a:gd name="connsiteX15" fmla="*/ 0 w 3327399"/>
              <a:gd name="connsiteY15" fmla="*/ 4941958 h 6736798"/>
              <a:gd name="connsiteX16" fmla="*/ 0 w 3327399"/>
              <a:gd name="connsiteY16" fmla="*/ 3459370 h 6736798"/>
              <a:gd name="connsiteX17" fmla="*/ 0 w 3327399"/>
              <a:gd name="connsiteY17" fmla="*/ 3459370 h 6736798"/>
              <a:gd name="connsiteX18" fmla="*/ 0 w 3327399"/>
              <a:gd name="connsiteY18" fmla="*/ 0 h 673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27399" h="6736798">
                <a:moveTo>
                  <a:pt x="0" y="0"/>
                </a:moveTo>
                <a:lnTo>
                  <a:pt x="554567" y="0"/>
                </a:lnTo>
                <a:lnTo>
                  <a:pt x="554567" y="0"/>
                </a:lnTo>
                <a:lnTo>
                  <a:pt x="1386416" y="0"/>
                </a:lnTo>
                <a:lnTo>
                  <a:pt x="3327399" y="0"/>
                </a:lnTo>
                <a:lnTo>
                  <a:pt x="3327399" y="3459370"/>
                </a:lnTo>
                <a:lnTo>
                  <a:pt x="3327399" y="3459370"/>
                </a:lnTo>
                <a:lnTo>
                  <a:pt x="3327399" y="4941958"/>
                </a:lnTo>
                <a:lnTo>
                  <a:pt x="3327399" y="5930349"/>
                </a:lnTo>
                <a:lnTo>
                  <a:pt x="2559594" y="5906103"/>
                </a:lnTo>
                <a:lnTo>
                  <a:pt x="2365129" y="6736798"/>
                </a:lnTo>
                <a:lnTo>
                  <a:pt x="2275786" y="5961453"/>
                </a:lnTo>
                <a:lnTo>
                  <a:pt x="1103230" y="5931190"/>
                </a:lnTo>
                <a:lnTo>
                  <a:pt x="227995" y="5930349"/>
                </a:lnTo>
                <a:lnTo>
                  <a:pt x="0" y="5930349"/>
                </a:lnTo>
                <a:lnTo>
                  <a:pt x="0" y="4941958"/>
                </a:lnTo>
                <a:lnTo>
                  <a:pt x="0" y="3459370"/>
                </a:lnTo>
                <a:lnTo>
                  <a:pt x="0" y="345937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9AD7FA4-C05F-2D40-9831-1760F2C88BF8}"/>
              </a:ext>
            </a:extLst>
          </p:cNvPr>
          <p:cNvSpPr txBox="1">
            <a:spLocks/>
          </p:cNvSpPr>
          <p:nvPr/>
        </p:nvSpPr>
        <p:spPr>
          <a:xfrm>
            <a:off x="2231974" y="4100344"/>
            <a:ext cx="8104779" cy="16781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000"/>
              </a:spcBef>
            </a:pP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Transform a sequence of characters into a hierarchical/compositional structure</a:t>
            </a:r>
          </a:p>
          <a:p>
            <a:pPr algn="ctr">
              <a:spcBef>
                <a:spcPts val="2000"/>
              </a:spcBef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(e.g.,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students hate annoying professors; Mary saw the old man with a telescope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5176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Meek Mill's Conviction Overturned: What Happens Next?">
            <a:extLst>
              <a:ext uri="{FF2B5EF4-FFF2-40B4-BE49-F238E27FC236}">
                <a16:creationId xmlns:a16="http://schemas.microsoft.com/office/drawing/2014/main" id="{3F025B5C-9913-024A-9B31-A70741239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068" y="4488180"/>
            <a:ext cx="2152530" cy="214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 flipV="1">
            <a:off x="409626" y="748402"/>
            <a:ext cx="5118337" cy="90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6350D7-59AE-D34C-8A32-96DCA6D3DC50}"/>
              </a:ext>
            </a:extLst>
          </p:cNvPr>
          <p:cNvSpPr txBox="1">
            <a:spLocks/>
          </p:cNvSpPr>
          <p:nvPr/>
        </p:nvSpPr>
        <p:spPr>
          <a:xfrm>
            <a:off x="346836" y="168945"/>
            <a:ext cx="5549438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Multiple levels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*</a:t>
            </a:r>
            <a:r>
              <a:rPr lang="en-US" b="1" dirty="0">
                <a:latin typeface="Avenir Light" panose="020B0402020203020204" pitchFamily="34" charset="77"/>
              </a:rPr>
              <a:t> to a single 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98EBC9-0E88-F24D-BA6A-8EC4A11F3EF3}"/>
              </a:ext>
            </a:extLst>
          </p:cNvPr>
          <p:cNvSpPr/>
          <p:nvPr/>
        </p:nvSpPr>
        <p:spPr>
          <a:xfrm>
            <a:off x="8876409" y="3289778"/>
            <a:ext cx="262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venir Light" panose="020B0402020203020204" pitchFamily="34" charset="77"/>
              </a:rPr>
              <a:t>*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E952D7-C7B6-334A-AEE6-7CEC121E025D}"/>
              </a:ext>
            </a:extLst>
          </p:cNvPr>
          <p:cNvSpPr txBox="1">
            <a:spLocks/>
          </p:cNvSpPr>
          <p:nvPr/>
        </p:nvSpPr>
        <p:spPr>
          <a:xfrm>
            <a:off x="1157290" y="6066620"/>
            <a:ext cx="1557587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speech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CFA984-0914-E74F-AB45-A6A042D96B5F}"/>
              </a:ext>
            </a:extLst>
          </p:cNvPr>
          <p:cNvSpPr txBox="1">
            <a:spLocks/>
          </p:cNvSpPr>
          <p:nvPr/>
        </p:nvSpPr>
        <p:spPr>
          <a:xfrm>
            <a:off x="6096000" y="5721968"/>
            <a:ext cx="1557587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7D7967-BF6C-AB47-AFDF-8891D812D508}"/>
              </a:ext>
            </a:extLst>
          </p:cNvPr>
          <p:cNvSpPr txBox="1">
            <a:spLocks/>
          </p:cNvSpPr>
          <p:nvPr/>
        </p:nvSpPr>
        <p:spPr>
          <a:xfrm>
            <a:off x="953951" y="5436042"/>
            <a:ext cx="1964264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phonetics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713DFD-F76B-7E48-88BF-25755F8A49D2}"/>
              </a:ext>
            </a:extLst>
          </p:cNvPr>
          <p:cNvSpPr txBox="1">
            <a:spLocks/>
          </p:cNvSpPr>
          <p:nvPr/>
        </p:nvSpPr>
        <p:spPr>
          <a:xfrm>
            <a:off x="953951" y="4654962"/>
            <a:ext cx="2350899" cy="48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phonology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065C680-B503-874E-A8A0-B2FF9EAA5745}"/>
              </a:ext>
            </a:extLst>
          </p:cNvPr>
          <p:cNvSpPr txBox="1">
            <a:spLocks/>
          </p:cNvSpPr>
          <p:nvPr/>
        </p:nvSpPr>
        <p:spPr>
          <a:xfrm>
            <a:off x="5527963" y="4654961"/>
            <a:ext cx="2350908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orthography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0DE455-5DA6-A348-8314-260D209583DA}"/>
              </a:ext>
            </a:extLst>
          </p:cNvPr>
          <p:cNvCxnSpPr>
            <a:cxnSpLocks/>
          </p:cNvCxnSpPr>
          <p:nvPr/>
        </p:nvCxnSpPr>
        <p:spPr>
          <a:xfrm flipH="1" flipV="1">
            <a:off x="5563465" y="4357781"/>
            <a:ext cx="1031299" cy="28972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D1F268-175E-004F-9AE2-4CC20F8D777E}"/>
              </a:ext>
            </a:extLst>
          </p:cNvPr>
          <p:cNvCxnSpPr>
            <a:cxnSpLocks/>
          </p:cNvCxnSpPr>
          <p:nvPr/>
        </p:nvCxnSpPr>
        <p:spPr>
          <a:xfrm flipH="1">
            <a:off x="2330932" y="4351827"/>
            <a:ext cx="819558" cy="34408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743245-B9B8-1244-B1C5-817BC27E17FD}"/>
              </a:ext>
            </a:extLst>
          </p:cNvPr>
          <p:cNvCxnSpPr>
            <a:cxnSpLocks/>
          </p:cNvCxnSpPr>
          <p:nvPr/>
        </p:nvCxnSpPr>
        <p:spPr>
          <a:xfrm flipV="1">
            <a:off x="6874793" y="5241870"/>
            <a:ext cx="0" cy="50780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C2DCCDE-8CBC-0047-9A2D-BB4AB1368A74}"/>
              </a:ext>
            </a:extLst>
          </p:cNvPr>
          <p:cNvSpPr txBox="1">
            <a:spLocks/>
          </p:cNvSpPr>
          <p:nvPr/>
        </p:nvSpPr>
        <p:spPr>
          <a:xfrm>
            <a:off x="2968794" y="1055801"/>
            <a:ext cx="2771594" cy="2245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Discourse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Pragmatics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Semantics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Syntax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Lexemes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Morphology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b="1" dirty="0">
              <a:latin typeface="Avenir Light" panose="020B0402020203020204" pitchFamily="34" charset="77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6716D8-11DF-2140-BF6E-E4C60DC77CBD}"/>
              </a:ext>
            </a:extLst>
          </p:cNvPr>
          <p:cNvCxnSpPr>
            <a:cxnSpLocks/>
          </p:cNvCxnSpPr>
          <p:nvPr/>
        </p:nvCxnSpPr>
        <p:spPr>
          <a:xfrm flipV="1">
            <a:off x="1936083" y="5209847"/>
            <a:ext cx="0" cy="38796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5FF40F-25B9-BF43-AFB0-2D7BA3B67185}"/>
              </a:ext>
            </a:extLst>
          </p:cNvPr>
          <p:cNvCxnSpPr>
            <a:cxnSpLocks/>
          </p:cNvCxnSpPr>
          <p:nvPr/>
        </p:nvCxnSpPr>
        <p:spPr>
          <a:xfrm flipV="1">
            <a:off x="1918675" y="5889137"/>
            <a:ext cx="0" cy="28592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7AD5A4-8CEA-264D-BDB6-B10D8F9B15E1}"/>
              </a:ext>
            </a:extLst>
          </p:cNvPr>
          <p:cNvSpPr txBox="1">
            <a:spLocks/>
          </p:cNvSpPr>
          <p:nvPr/>
        </p:nvSpPr>
        <p:spPr>
          <a:xfrm>
            <a:off x="6996545" y="301392"/>
            <a:ext cx="4966855" cy="2999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Many ways to express the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same meaning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Infinite meanings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can be expressed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Languages widely differ in these complex interactions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F742C1-EE76-6D41-8343-A33EB92FF81A}"/>
              </a:ext>
            </a:extLst>
          </p:cNvPr>
          <p:cNvSpPr/>
          <p:nvPr/>
        </p:nvSpPr>
        <p:spPr>
          <a:xfrm>
            <a:off x="373983" y="270455"/>
            <a:ext cx="11589418" cy="2077332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4ABC43-BFA1-E64B-B2B8-B67E660E1A14}"/>
              </a:ext>
            </a:extLst>
          </p:cNvPr>
          <p:cNvSpPr/>
          <p:nvPr/>
        </p:nvSpPr>
        <p:spPr>
          <a:xfrm>
            <a:off x="5524883" y="2376578"/>
            <a:ext cx="6494646" cy="434489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FF7618-1645-9343-880E-47AED01FC75B}"/>
              </a:ext>
            </a:extLst>
          </p:cNvPr>
          <p:cNvSpPr/>
          <p:nvPr/>
        </p:nvSpPr>
        <p:spPr>
          <a:xfrm>
            <a:off x="437656" y="3048000"/>
            <a:ext cx="5031098" cy="3588021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ular Callout 9">
            <a:extLst>
              <a:ext uri="{FF2B5EF4-FFF2-40B4-BE49-F238E27FC236}">
                <a16:creationId xmlns:a16="http://schemas.microsoft.com/office/drawing/2014/main" id="{F7716727-24C9-A344-A71A-5AB1A3CE79F5}"/>
              </a:ext>
            </a:extLst>
          </p:cNvPr>
          <p:cNvSpPr/>
          <p:nvPr/>
        </p:nvSpPr>
        <p:spPr>
          <a:xfrm flipH="1" flipV="1">
            <a:off x="1852427" y="2881299"/>
            <a:ext cx="8877394" cy="2591732"/>
          </a:xfrm>
          <a:custGeom>
            <a:avLst/>
            <a:gdLst>
              <a:gd name="connsiteX0" fmla="*/ 0 w 3327399"/>
              <a:gd name="connsiteY0" fmla="*/ 0 h 5930349"/>
              <a:gd name="connsiteX1" fmla="*/ 554567 w 3327399"/>
              <a:gd name="connsiteY1" fmla="*/ 0 h 5930349"/>
              <a:gd name="connsiteX2" fmla="*/ 554567 w 3327399"/>
              <a:gd name="connsiteY2" fmla="*/ 0 h 5930349"/>
              <a:gd name="connsiteX3" fmla="*/ 1386416 w 3327399"/>
              <a:gd name="connsiteY3" fmla="*/ 0 h 5930349"/>
              <a:gd name="connsiteX4" fmla="*/ 3327399 w 3327399"/>
              <a:gd name="connsiteY4" fmla="*/ 0 h 5930349"/>
              <a:gd name="connsiteX5" fmla="*/ 3327399 w 3327399"/>
              <a:gd name="connsiteY5" fmla="*/ 3459370 h 5930349"/>
              <a:gd name="connsiteX6" fmla="*/ 3327399 w 3327399"/>
              <a:gd name="connsiteY6" fmla="*/ 3459370 h 5930349"/>
              <a:gd name="connsiteX7" fmla="*/ 3327399 w 3327399"/>
              <a:gd name="connsiteY7" fmla="*/ 4941958 h 5930349"/>
              <a:gd name="connsiteX8" fmla="*/ 3327399 w 3327399"/>
              <a:gd name="connsiteY8" fmla="*/ 5930349 h 5930349"/>
              <a:gd name="connsiteX9" fmla="*/ 1386416 w 3327399"/>
              <a:gd name="connsiteY9" fmla="*/ 5930349 h 5930349"/>
              <a:gd name="connsiteX10" fmla="*/ 325553 w 3327399"/>
              <a:gd name="connsiteY10" fmla="*/ 6612636 h 5930349"/>
              <a:gd name="connsiteX11" fmla="*/ 554567 w 3327399"/>
              <a:gd name="connsiteY11" fmla="*/ 5930349 h 5930349"/>
              <a:gd name="connsiteX12" fmla="*/ 0 w 3327399"/>
              <a:gd name="connsiteY12" fmla="*/ 5930349 h 5930349"/>
              <a:gd name="connsiteX13" fmla="*/ 0 w 3327399"/>
              <a:gd name="connsiteY13" fmla="*/ 4941958 h 5930349"/>
              <a:gd name="connsiteX14" fmla="*/ 0 w 3327399"/>
              <a:gd name="connsiteY14" fmla="*/ 3459370 h 5930349"/>
              <a:gd name="connsiteX15" fmla="*/ 0 w 3327399"/>
              <a:gd name="connsiteY15" fmla="*/ 3459370 h 5930349"/>
              <a:gd name="connsiteX16" fmla="*/ 0 w 3327399"/>
              <a:gd name="connsiteY16" fmla="*/ 0 h 5930349"/>
              <a:gd name="connsiteX0" fmla="*/ 0 w 3327399"/>
              <a:gd name="connsiteY0" fmla="*/ 0 h 6612636"/>
              <a:gd name="connsiteX1" fmla="*/ 554567 w 3327399"/>
              <a:gd name="connsiteY1" fmla="*/ 0 h 6612636"/>
              <a:gd name="connsiteX2" fmla="*/ 554567 w 3327399"/>
              <a:gd name="connsiteY2" fmla="*/ 0 h 6612636"/>
              <a:gd name="connsiteX3" fmla="*/ 1386416 w 3327399"/>
              <a:gd name="connsiteY3" fmla="*/ 0 h 6612636"/>
              <a:gd name="connsiteX4" fmla="*/ 3327399 w 3327399"/>
              <a:gd name="connsiteY4" fmla="*/ 0 h 6612636"/>
              <a:gd name="connsiteX5" fmla="*/ 3327399 w 3327399"/>
              <a:gd name="connsiteY5" fmla="*/ 3459370 h 6612636"/>
              <a:gd name="connsiteX6" fmla="*/ 3327399 w 3327399"/>
              <a:gd name="connsiteY6" fmla="*/ 3459370 h 6612636"/>
              <a:gd name="connsiteX7" fmla="*/ 3327399 w 3327399"/>
              <a:gd name="connsiteY7" fmla="*/ 4941958 h 6612636"/>
              <a:gd name="connsiteX8" fmla="*/ 3327399 w 3327399"/>
              <a:gd name="connsiteY8" fmla="*/ 5930349 h 6612636"/>
              <a:gd name="connsiteX9" fmla="*/ 1386416 w 3327399"/>
              <a:gd name="connsiteY9" fmla="*/ 5930349 h 6612636"/>
              <a:gd name="connsiteX10" fmla="*/ 325553 w 3327399"/>
              <a:gd name="connsiteY10" fmla="*/ 6612636 h 6612636"/>
              <a:gd name="connsiteX11" fmla="*/ 227995 w 3327399"/>
              <a:gd name="connsiteY11" fmla="*/ 5930349 h 6612636"/>
              <a:gd name="connsiteX12" fmla="*/ 0 w 3327399"/>
              <a:gd name="connsiteY12" fmla="*/ 5930349 h 6612636"/>
              <a:gd name="connsiteX13" fmla="*/ 0 w 3327399"/>
              <a:gd name="connsiteY13" fmla="*/ 4941958 h 6612636"/>
              <a:gd name="connsiteX14" fmla="*/ 0 w 3327399"/>
              <a:gd name="connsiteY14" fmla="*/ 3459370 h 6612636"/>
              <a:gd name="connsiteX15" fmla="*/ 0 w 3327399"/>
              <a:gd name="connsiteY15" fmla="*/ 3459370 h 6612636"/>
              <a:gd name="connsiteX16" fmla="*/ 0 w 3327399"/>
              <a:gd name="connsiteY16" fmla="*/ 0 h 6612636"/>
              <a:gd name="connsiteX0" fmla="*/ 0 w 3327399"/>
              <a:gd name="connsiteY0" fmla="*/ 0 h 6612636"/>
              <a:gd name="connsiteX1" fmla="*/ 554567 w 3327399"/>
              <a:gd name="connsiteY1" fmla="*/ 0 h 6612636"/>
              <a:gd name="connsiteX2" fmla="*/ 554567 w 3327399"/>
              <a:gd name="connsiteY2" fmla="*/ 0 h 6612636"/>
              <a:gd name="connsiteX3" fmla="*/ 1386416 w 3327399"/>
              <a:gd name="connsiteY3" fmla="*/ 0 h 6612636"/>
              <a:gd name="connsiteX4" fmla="*/ 3327399 w 3327399"/>
              <a:gd name="connsiteY4" fmla="*/ 0 h 6612636"/>
              <a:gd name="connsiteX5" fmla="*/ 3327399 w 3327399"/>
              <a:gd name="connsiteY5" fmla="*/ 3459370 h 6612636"/>
              <a:gd name="connsiteX6" fmla="*/ 3327399 w 3327399"/>
              <a:gd name="connsiteY6" fmla="*/ 3459370 h 6612636"/>
              <a:gd name="connsiteX7" fmla="*/ 3327399 w 3327399"/>
              <a:gd name="connsiteY7" fmla="*/ 4941958 h 6612636"/>
              <a:gd name="connsiteX8" fmla="*/ 3327399 w 3327399"/>
              <a:gd name="connsiteY8" fmla="*/ 5930349 h 6612636"/>
              <a:gd name="connsiteX9" fmla="*/ 667959 w 3327399"/>
              <a:gd name="connsiteY9" fmla="*/ 5930349 h 6612636"/>
              <a:gd name="connsiteX10" fmla="*/ 325553 w 3327399"/>
              <a:gd name="connsiteY10" fmla="*/ 6612636 h 6612636"/>
              <a:gd name="connsiteX11" fmla="*/ 227995 w 3327399"/>
              <a:gd name="connsiteY11" fmla="*/ 5930349 h 6612636"/>
              <a:gd name="connsiteX12" fmla="*/ 0 w 3327399"/>
              <a:gd name="connsiteY12" fmla="*/ 5930349 h 6612636"/>
              <a:gd name="connsiteX13" fmla="*/ 0 w 3327399"/>
              <a:gd name="connsiteY13" fmla="*/ 4941958 h 6612636"/>
              <a:gd name="connsiteX14" fmla="*/ 0 w 3327399"/>
              <a:gd name="connsiteY14" fmla="*/ 3459370 h 6612636"/>
              <a:gd name="connsiteX15" fmla="*/ 0 w 3327399"/>
              <a:gd name="connsiteY15" fmla="*/ 3459370 h 6612636"/>
              <a:gd name="connsiteX16" fmla="*/ 0 w 3327399"/>
              <a:gd name="connsiteY16" fmla="*/ 0 h 6612636"/>
              <a:gd name="connsiteX0" fmla="*/ 0 w 3327399"/>
              <a:gd name="connsiteY0" fmla="*/ 0 h 6612636"/>
              <a:gd name="connsiteX1" fmla="*/ 554567 w 3327399"/>
              <a:gd name="connsiteY1" fmla="*/ 0 h 6612636"/>
              <a:gd name="connsiteX2" fmla="*/ 554567 w 3327399"/>
              <a:gd name="connsiteY2" fmla="*/ 0 h 6612636"/>
              <a:gd name="connsiteX3" fmla="*/ 1386416 w 3327399"/>
              <a:gd name="connsiteY3" fmla="*/ 0 h 6612636"/>
              <a:gd name="connsiteX4" fmla="*/ 3327399 w 3327399"/>
              <a:gd name="connsiteY4" fmla="*/ 0 h 6612636"/>
              <a:gd name="connsiteX5" fmla="*/ 3327399 w 3327399"/>
              <a:gd name="connsiteY5" fmla="*/ 3459370 h 6612636"/>
              <a:gd name="connsiteX6" fmla="*/ 3327399 w 3327399"/>
              <a:gd name="connsiteY6" fmla="*/ 3459370 h 6612636"/>
              <a:gd name="connsiteX7" fmla="*/ 3327399 w 3327399"/>
              <a:gd name="connsiteY7" fmla="*/ 4941958 h 6612636"/>
              <a:gd name="connsiteX8" fmla="*/ 3327399 w 3327399"/>
              <a:gd name="connsiteY8" fmla="*/ 5930349 h 6612636"/>
              <a:gd name="connsiteX9" fmla="*/ 1672035 w 3327399"/>
              <a:gd name="connsiteY9" fmla="*/ 5911868 h 6612636"/>
              <a:gd name="connsiteX10" fmla="*/ 325553 w 3327399"/>
              <a:gd name="connsiteY10" fmla="*/ 6612636 h 6612636"/>
              <a:gd name="connsiteX11" fmla="*/ 227995 w 3327399"/>
              <a:gd name="connsiteY11" fmla="*/ 5930349 h 6612636"/>
              <a:gd name="connsiteX12" fmla="*/ 0 w 3327399"/>
              <a:gd name="connsiteY12" fmla="*/ 5930349 h 6612636"/>
              <a:gd name="connsiteX13" fmla="*/ 0 w 3327399"/>
              <a:gd name="connsiteY13" fmla="*/ 4941958 h 6612636"/>
              <a:gd name="connsiteX14" fmla="*/ 0 w 3327399"/>
              <a:gd name="connsiteY14" fmla="*/ 3459370 h 6612636"/>
              <a:gd name="connsiteX15" fmla="*/ 0 w 3327399"/>
              <a:gd name="connsiteY15" fmla="*/ 3459370 h 6612636"/>
              <a:gd name="connsiteX16" fmla="*/ 0 w 3327399"/>
              <a:gd name="connsiteY16" fmla="*/ 0 h 6612636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33629 w 3327399"/>
              <a:gd name="connsiteY10" fmla="*/ 6686564 h 6686564"/>
              <a:gd name="connsiteX11" fmla="*/ 227995 w 3327399"/>
              <a:gd name="connsiteY11" fmla="*/ 5930349 h 6686564"/>
              <a:gd name="connsiteX12" fmla="*/ 0 w 3327399"/>
              <a:gd name="connsiteY12" fmla="*/ 5930349 h 6686564"/>
              <a:gd name="connsiteX13" fmla="*/ 0 w 3327399"/>
              <a:gd name="connsiteY13" fmla="*/ 4941958 h 6686564"/>
              <a:gd name="connsiteX14" fmla="*/ 0 w 3327399"/>
              <a:gd name="connsiteY14" fmla="*/ 3459370 h 6686564"/>
              <a:gd name="connsiteX15" fmla="*/ 0 w 3327399"/>
              <a:gd name="connsiteY15" fmla="*/ 3459370 h 6686564"/>
              <a:gd name="connsiteX16" fmla="*/ 0 w 3327399"/>
              <a:gd name="connsiteY16" fmla="*/ 0 h 6686564"/>
              <a:gd name="connsiteX0" fmla="*/ 0 w 3327399"/>
              <a:gd name="connsiteY0" fmla="*/ 0 h 5930350"/>
              <a:gd name="connsiteX1" fmla="*/ 554567 w 3327399"/>
              <a:gd name="connsiteY1" fmla="*/ 0 h 5930350"/>
              <a:gd name="connsiteX2" fmla="*/ 554567 w 3327399"/>
              <a:gd name="connsiteY2" fmla="*/ 0 h 5930350"/>
              <a:gd name="connsiteX3" fmla="*/ 1386416 w 3327399"/>
              <a:gd name="connsiteY3" fmla="*/ 0 h 5930350"/>
              <a:gd name="connsiteX4" fmla="*/ 3327399 w 3327399"/>
              <a:gd name="connsiteY4" fmla="*/ 0 h 5930350"/>
              <a:gd name="connsiteX5" fmla="*/ 3327399 w 3327399"/>
              <a:gd name="connsiteY5" fmla="*/ 3459370 h 5930350"/>
              <a:gd name="connsiteX6" fmla="*/ 3327399 w 3327399"/>
              <a:gd name="connsiteY6" fmla="*/ 3459370 h 5930350"/>
              <a:gd name="connsiteX7" fmla="*/ 3327399 w 3327399"/>
              <a:gd name="connsiteY7" fmla="*/ 4941958 h 5930350"/>
              <a:gd name="connsiteX8" fmla="*/ 3327399 w 3327399"/>
              <a:gd name="connsiteY8" fmla="*/ 5930349 h 5930350"/>
              <a:gd name="connsiteX9" fmla="*/ 1672035 w 3327399"/>
              <a:gd name="connsiteY9" fmla="*/ 5911868 h 5930350"/>
              <a:gd name="connsiteX10" fmla="*/ 1225621 w 3327399"/>
              <a:gd name="connsiteY10" fmla="*/ 5910327 h 5930350"/>
              <a:gd name="connsiteX11" fmla="*/ 227995 w 3327399"/>
              <a:gd name="connsiteY11" fmla="*/ 5930349 h 5930350"/>
              <a:gd name="connsiteX12" fmla="*/ 0 w 3327399"/>
              <a:gd name="connsiteY12" fmla="*/ 5930349 h 5930350"/>
              <a:gd name="connsiteX13" fmla="*/ 0 w 3327399"/>
              <a:gd name="connsiteY13" fmla="*/ 4941958 h 5930350"/>
              <a:gd name="connsiteX14" fmla="*/ 0 w 3327399"/>
              <a:gd name="connsiteY14" fmla="*/ 3459370 h 5930350"/>
              <a:gd name="connsiteX15" fmla="*/ 0 w 3327399"/>
              <a:gd name="connsiteY15" fmla="*/ 3459370 h 5930350"/>
              <a:gd name="connsiteX16" fmla="*/ 0 w 3327399"/>
              <a:gd name="connsiteY16" fmla="*/ 0 h 5930350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229621 w 3327399"/>
              <a:gd name="connsiteY10" fmla="*/ 6686564 h 6686564"/>
              <a:gd name="connsiteX11" fmla="*/ 227995 w 3327399"/>
              <a:gd name="connsiteY11" fmla="*/ 5930349 h 6686564"/>
              <a:gd name="connsiteX12" fmla="*/ 0 w 3327399"/>
              <a:gd name="connsiteY12" fmla="*/ 5930349 h 6686564"/>
              <a:gd name="connsiteX13" fmla="*/ 0 w 3327399"/>
              <a:gd name="connsiteY13" fmla="*/ 4941958 h 6686564"/>
              <a:gd name="connsiteX14" fmla="*/ 0 w 3327399"/>
              <a:gd name="connsiteY14" fmla="*/ 3459370 h 6686564"/>
              <a:gd name="connsiteX15" fmla="*/ 0 w 3327399"/>
              <a:gd name="connsiteY15" fmla="*/ 3459370 h 6686564"/>
              <a:gd name="connsiteX16" fmla="*/ 0 w 3327399"/>
              <a:gd name="connsiteY16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229621 w 3327399"/>
              <a:gd name="connsiteY10" fmla="*/ 6686564 h 6686564"/>
              <a:gd name="connsiteX11" fmla="*/ 1223239 w 3327399"/>
              <a:gd name="connsiteY11" fmla="*/ 6651981 h 6686564"/>
              <a:gd name="connsiteX12" fmla="*/ 227995 w 3327399"/>
              <a:gd name="connsiteY12" fmla="*/ 5930349 h 6686564"/>
              <a:gd name="connsiteX13" fmla="*/ 0 w 3327399"/>
              <a:gd name="connsiteY13" fmla="*/ 5930349 h 6686564"/>
              <a:gd name="connsiteX14" fmla="*/ 0 w 3327399"/>
              <a:gd name="connsiteY14" fmla="*/ 4941958 h 6686564"/>
              <a:gd name="connsiteX15" fmla="*/ 0 w 3327399"/>
              <a:gd name="connsiteY15" fmla="*/ 3459370 h 6686564"/>
              <a:gd name="connsiteX16" fmla="*/ 0 w 3327399"/>
              <a:gd name="connsiteY16" fmla="*/ 3459370 h 6686564"/>
              <a:gd name="connsiteX17" fmla="*/ 0 w 3327399"/>
              <a:gd name="connsiteY17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229621 w 3327399"/>
              <a:gd name="connsiteY10" fmla="*/ 6686564 h 6686564"/>
              <a:gd name="connsiteX11" fmla="*/ 1223239 w 3327399"/>
              <a:gd name="connsiteY11" fmla="*/ 6651981 h 6686564"/>
              <a:gd name="connsiteX12" fmla="*/ 767205 w 3327399"/>
              <a:gd name="connsiteY12" fmla="*/ 6300826 h 6686564"/>
              <a:gd name="connsiteX13" fmla="*/ 227995 w 3327399"/>
              <a:gd name="connsiteY13" fmla="*/ 5930349 h 6686564"/>
              <a:gd name="connsiteX14" fmla="*/ 0 w 3327399"/>
              <a:gd name="connsiteY14" fmla="*/ 5930349 h 6686564"/>
              <a:gd name="connsiteX15" fmla="*/ 0 w 3327399"/>
              <a:gd name="connsiteY15" fmla="*/ 4941958 h 6686564"/>
              <a:gd name="connsiteX16" fmla="*/ 0 w 3327399"/>
              <a:gd name="connsiteY16" fmla="*/ 3459370 h 6686564"/>
              <a:gd name="connsiteX17" fmla="*/ 0 w 3327399"/>
              <a:gd name="connsiteY17" fmla="*/ 3459370 h 6686564"/>
              <a:gd name="connsiteX18" fmla="*/ 0 w 3327399"/>
              <a:gd name="connsiteY18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451257 w 3327399"/>
              <a:gd name="connsiteY10" fmla="*/ 6319309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767205 w 3327399"/>
              <a:gd name="connsiteY13" fmla="*/ 6300826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95253 w 3327399"/>
              <a:gd name="connsiteY10" fmla="*/ 6023600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767205 w 3327399"/>
              <a:gd name="connsiteY13" fmla="*/ 6300826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79252 w 3327399"/>
              <a:gd name="connsiteY10" fmla="*/ 5894227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767205 w 3327399"/>
              <a:gd name="connsiteY13" fmla="*/ 6300826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79252 w 3327399"/>
              <a:gd name="connsiteY10" fmla="*/ 5894227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500284 w 3327399"/>
              <a:gd name="connsiteY10" fmla="*/ 5857264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3003392 w 3327399"/>
              <a:gd name="connsiteY9" fmla="*/ 5967313 h 6686564"/>
              <a:gd name="connsiteX10" fmla="*/ 1500284 w 3327399"/>
              <a:gd name="connsiteY10" fmla="*/ 5857264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3003392 w 3327399"/>
              <a:gd name="connsiteY9" fmla="*/ 5967313 h 6686564"/>
              <a:gd name="connsiteX10" fmla="*/ 2775780 w 3327399"/>
              <a:gd name="connsiteY10" fmla="*/ 5968154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3003392 w 3327399"/>
              <a:gd name="connsiteY9" fmla="*/ 5967313 h 6686564"/>
              <a:gd name="connsiteX10" fmla="*/ 2775780 w 3327399"/>
              <a:gd name="connsiteY10" fmla="*/ 5968154 h 6686564"/>
              <a:gd name="connsiteX11" fmla="*/ 1229621 w 3327399"/>
              <a:gd name="connsiteY11" fmla="*/ 6686564 h 6686564"/>
              <a:gd name="connsiteX12" fmla="*/ 1986674 w 3327399"/>
              <a:gd name="connsiteY12" fmla="*/ 5968155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3003392 w 3327399"/>
              <a:gd name="connsiteY9" fmla="*/ 5967313 h 6353890"/>
              <a:gd name="connsiteX10" fmla="*/ 2775780 w 3327399"/>
              <a:gd name="connsiteY10" fmla="*/ 5968154 h 6353890"/>
              <a:gd name="connsiteX11" fmla="*/ 2481841 w 3327399"/>
              <a:gd name="connsiteY11" fmla="*/ 6353890 h 6353890"/>
              <a:gd name="connsiteX12" fmla="*/ 1986674 w 3327399"/>
              <a:gd name="connsiteY12" fmla="*/ 5968155 h 6353890"/>
              <a:gd name="connsiteX13" fmla="*/ 1103230 w 3327399"/>
              <a:gd name="connsiteY13" fmla="*/ 5931190 h 6353890"/>
              <a:gd name="connsiteX14" fmla="*/ 227995 w 3327399"/>
              <a:gd name="connsiteY14" fmla="*/ 5930349 h 6353890"/>
              <a:gd name="connsiteX15" fmla="*/ 0 w 3327399"/>
              <a:gd name="connsiteY15" fmla="*/ 5930349 h 6353890"/>
              <a:gd name="connsiteX16" fmla="*/ 0 w 3327399"/>
              <a:gd name="connsiteY16" fmla="*/ 4941958 h 6353890"/>
              <a:gd name="connsiteX17" fmla="*/ 0 w 3327399"/>
              <a:gd name="connsiteY17" fmla="*/ 3459370 h 6353890"/>
              <a:gd name="connsiteX18" fmla="*/ 0 w 3327399"/>
              <a:gd name="connsiteY18" fmla="*/ 3459370 h 6353890"/>
              <a:gd name="connsiteX19" fmla="*/ 0 w 3327399"/>
              <a:gd name="connsiteY19" fmla="*/ 0 h 6353890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3003392 w 3327399"/>
              <a:gd name="connsiteY9" fmla="*/ 5967313 h 6353890"/>
              <a:gd name="connsiteX10" fmla="*/ 2775780 w 3327399"/>
              <a:gd name="connsiteY10" fmla="*/ 5968154 h 6353890"/>
              <a:gd name="connsiteX11" fmla="*/ 2481841 w 3327399"/>
              <a:gd name="connsiteY11" fmla="*/ 6353890 h 6353890"/>
              <a:gd name="connsiteX12" fmla="*/ 2400978 w 3327399"/>
              <a:gd name="connsiteY12" fmla="*/ 5931192 h 6353890"/>
              <a:gd name="connsiteX13" fmla="*/ 1103230 w 3327399"/>
              <a:gd name="connsiteY13" fmla="*/ 5931190 h 6353890"/>
              <a:gd name="connsiteX14" fmla="*/ 227995 w 3327399"/>
              <a:gd name="connsiteY14" fmla="*/ 5930349 h 6353890"/>
              <a:gd name="connsiteX15" fmla="*/ 0 w 3327399"/>
              <a:gd name="connsiteY15" fmla="*/ 5930349 h 6353890"/>
              <a:gd name="connsiteX16" fmla="*/ 0 w 3327399"/>
              <a:gd name="connsiteY16" fmla="*/ 4941958 h 6353890"/>
              <a:gd name="connsiteX17" fmla="*/ 0 w 3327399"/>
              <a:gd name="connsiteY17" fmla="*/ 3459370 h 6353890"/>
              <a:gd name="connsiteX18" fmla="*/ 0 w 3327399"/>
              <a:gd name="connsiteY18" fmla="*/ 3459370 h 6353890"/>
              <a:gd name="connsiteX19" fmla="*/ 0 w 3327399"/>
              <a:gd name="connsiteY19" fmla="*/ 0 h 6353890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2775780 w 3327399"/>
              <a:gd name="connsiteY9" fmla="*/ 5968154 h 6353890"/>
              <a:gd name="connsiteX10" fmla="*/ 2481841 w 3327399"/>
              <a:gd name="connsiteY10" fmla="*/ 6353890 h 6353890"/>
              <a:gd name="connsiteX11" fmla="*/ 2400978 w 3327399"/>
              <a:gd name="connsiteY11" fmla="*/ 5931192 h 6353890"/>
              <a:gd name="connsiteX12" fmla="*/ 1103230 w 3327399"/>
              <a:gd name="connsiteY12" fmla="*/ 5931190 h 6353890"/>
              <a:gd name="connsiteX13" fmla="*/ 227995 w 3327399"/>
              <a:gd name="connsiteY13" fmla="*/ 5930349 h 6353890"/>
              <a:gd name="connsiteX14" fmla="*/ 0 w 3327399"/>
              <a:gd name="connsiteY14" fmla="*/ 5930349 h 6353890"/>
              <a:gd name="connsiteX15" fmla="*/ 0 w 3327399"/>
              <a:gd name="connsiteY15" fmla="*/ 4941958 h 6353890"/>
              <a:gd name="connsiteX16" fmla="*/ 0 w 3327399"/>
              <a:gd name="connsiteY16" fmla="*/ 3459370 h 6353890"/>
              <a:gd name="connsiteX17" fmla="*/ 0 w 3327399"/>
              <a:gd name="connsiteY17" fmla="*/ 3459370 h 6353890"/>
              <a:gd name="connsiteX18" fmla="*/ 0 w 3327399"/>
              <a:gd name="connsiteY18" fmla="*/ 0 h 6353890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3031810 w 3327399"/>
              <a:gd name="connsiteY9" fmla="*/ 5931190 h 6353890"/>
              <a:gd name="connsiteX10" fmla="*/ 2481841 w 3327399"/>
              <a:gd name="connsiteY10" fmla="*/ 6353890 h 6353890"/>
              <a:gd name="connsiteX11" fmla="*/ 2400978 w 3327399"/>
              <a:gd name="connsiteY11" fmla="*/ 5931192 h 6353890"/>
              <a:gd name="connsiteX12" fmla="*/ 1103230 w 3327399"/>
              <a:gd name="connsiteY12" fmla="*/ 5931190 h 6353890"/>
              <a:gd name="connsiteX13" fmla="*/ 227995 w 3327399"/>
              <a:gd name="connsiteY13" fmla="*/ 5930349 h 6353890"/>
              <a:gd name="connsiteX14" fmla="*/ 0 w 3327399"/>
              <a:gd name="connsiteY14" fmla="*/ 5930349 h 6353890"/>
              <a:gd name="connsiteX15" fmla="*/ 0 w 3327399"/>
              <a:gd name="connsiteY15" fmla="*/ 4941958 h 6353890"/>
              <a:gd name="connsiteX16" fmla="*/ 0 w 3327399"/>
              <a:gd name="connsiteY16" fmla="*/ 3459370 h 6353890"/>
              <a:gd name="connsiteX17" fmla="*/ 0 w 3327399"/>
              <a:gd name="connsiteY17" fmla="*/ 3459370 h 6353890"/>
              <a:gd name="connsiteX18" fmla="*/ 0 w 3327399"/>
              <a:gd name="connsiteY18" fmla="*/ 0 h 6353890"/>
              <a:gd name="connsiteX0" fmla="*/ 0 w 3327399"/>
              <a:gd name="connsiteY0" fmla="*/ 0 h 6335408"/>
              <a:gd name="connsiteX1" fmla="*/ 554567 w 3327399"/>
              <a:gd name="connsiteY1" fmla="*/ 0 h 6335408"/>
              <a:gd name="connsiteX2" fmla="*/ 554567 w 3327399"/>
              <a:gd name="connsiteY2" fmla="*/ 0 h 6335408"/>
              <a:gd name="connsiteX3" fmla="*/ 1386416 w 3327399"/>
              <a:gd name="connsiteY3" fmla="*/ 0 h 6335408"/>
              <a:gd name="connsiteX4" fmla="*/ 3327399 w 3327399"/>
              <a:gd name="connsiteY4" fmla="*/ 0 h 6335408"/>
              <a:gd name="connsiteX5" fmla="*/ 3327399 w 3327399"/>
              <a:gd name="connsiteY5" fmla="*/ 3459370 h 6335408"/>
              <a:gd name="connsiteX6" fmla="*/ 3327399 w 3327399"/>
              <a:gd name="connsiteY6" fmla="*/ 3459370 h 6335408"/>
              <a:gd name="connsiteX7" fmla="*/ 3327399 w 3327399"/>
              <a:gd name="connsiteY7" fmla="*/ 4941958 h 6335408"/>
              <a:gd name="connsiteX8" fmla="*/ 3327399 w 3327399"/>
              <a:gd name="connsiteY8" fmla="*/ 5930349 h 6335408"/>
              <a:gd name="connsiteX9" fmla="*/ 3031810 w 3327399"/>
              <a:gd name="connsiteY9" fmla="*/ 5931190 h 6335408"/>
              <a:gd name="connsiteX10" fmla="*/ 3012522 w 3327399"/>
              <a:gd name="connsiteY10" fmla="*/ 6335408 h 6335408"/>
              <a:gd name="connsiteX11" fmla="*/ 2400978 w 3327399"/>
              <a:gd name="connsiteY11" fmla="*/ 5931192 h 6335408"/>
              <a:gd name="connsiteX12" fmla="*/ 1103230 w 3327399"/>
              <a:gd name="connsiteY12" fmla="*/ 5931190 h 6335408"/>
              <a:gd name="connsiteX13" fmla="*/ 227995 w 3327399"/>
              <a:gd name="connsiteY13" fmla="*/ 5930349 h 6335408"/>
              <a:gd name="connsiteX14" fmla="*/ 0 w 3327399"/>
              <a:gd name="connsiteY14" fmla="*/ 5930349 h 6335408"/>
              <a:gd name="connsiteX15" fmla="*/ 0 w 3327399"/>
              <a:gd name="connsiteY15" fmla="*/ 4941958 h 6335408"/>
              <a:gd name="connsiteX16" fmla="*/ 0 w 3327399"/>
              <a:gd name="connsiteY16" fmla="*/ 3459370 h 6335408"/>
              <a:gd name="connsiteX17" fmla="*/ 0 w 3327399"/>
              <a:gd name="connsiteY17" fmla="*/ 3459370 h 6335408"/>
              <a:gd name="connsiteX18" fmla="*/ 0 w 3327399"/>
              <a:gd name="connsiteY18" fmla="*/ 0 h 6335408"/>
              <a:gd name="connsiteX0" fmla="*/ 0 w 3327399"/>
              <a:gd name="connsiteY0" fmla="*/ 0 h 6335408"/>
              <a:gd name="connsiteX1" fmla="*/ 554567 w 3327399"/>
              <a:gd name="connsiteY1" fmla="*/ 0 h 6335408"/>
              <a:gd name="connsiteX2" fmla="*/ 554567 w 3327399"/>
              <a:gd name="connsiteY2" fmla="*/ 0 h 6335408"/>
              <a:gd name="connsiteX3" fmla="*/ 1386416 w 3327399"/>
              <a:gd name="connsiteY3" fmla="*/ 0 h 6335408"/>
              <a:gd name="connsiteX4" fmla="*/ 3327399 w 3327399"/>
              <a:gd name="connsiteY4" fmla="*/ 0 h 6335408"/>
              <a:gd name="connsiteX5" fmla="*/ 3327399 w 3327399"/>
              <a:gd name="connsiteY5" fmla="*/ 3459370 h 6335408"/>
              <a:gd name="connsiteX6" fmla="*/ 3327399 w 3327399"/>
              <a:gd name="connsiteY6" fmla="*/ 3459370 h 6335408"/>
              <a:gd name="connsiteX7" fmla="*/ 3327399 w 3327399"/>
              <a:gd name="connsiteY7" fmla="*/ 4941958 h 6335408"/>
              <a:gd name="connsiteX8" fmla="*/ 3327399 w 3327399"/>
              <a:gd name="connsiteY8" fmla="*/ 5930349 h 6335408"/>
              <a:gd name="connsiteX9" fmla="*/ 3031810 w 3327399"/>
              <a:gd name="connsiteY9" fmla="*/ 5931190 h 6335408"/>
              <a:gd name="connsiteX10" fmla="*/ 3012522 w 3327399"/>
              <a:gd name="connsiteY10" fmla="*/ 6335408 h 6335408"/>
              <a:gd name="connsiteX11" fmla="*/ 2801316 w 3327399"/>
              <a:gd name="connsiteY11" fmla="*/ 5911281 h 6335408"/>
              <a:gd name="connsiteX12" fmla="*/ 1103230 w 3327399"/>
              <a:gd name="connsiteY12" fmla="*/ 5931190 h 6335408"/>
              <a:gd name="connsiteX13" fmla="*/ 227995 w 3327399"/>
              <a:gd name="connsiteY13" fmla="*/ 5930349 h 6335408"/>
              <a:gd name="connsiteX14" fmla="*/ 0 w 3327399"/>
              <a:gd name="connsiteY14" fmla="*/ 5930349 h 6335408"/>
              <a:gd name="connsiteX15" fmla="*/ 0 w 3327399"/>
              <a:gd name="connsiteY15" fmla="*/ 4941958 h 6335408"/>
              <a:gd name="connsiteX16" fmla="*/ 0 w 3327399"/>
              <a:gd name="connsiteY16" fmla="*/ 3459370 h 6335408"/>
              <a:gd name="connsiteX17" fmla="*/ 0 w 3327399"/>
              <a:gd name="connsiteY17" fmla="*/ 3459370 h 6335408"/>
              <a:gd name="connsiteX18" fmla="*/ 0 w 3327399"/>
              <a:gd name="connsiteY18" fmla="*/ 0 h 6335408"/>
              <a:gd name="connsiteX0" fmla="*/ 0 w 3327399"/>
              <a:gd name="connsiteY0" fmla="*/ 0 h 6335408"/>
              <a:gd name="connsiteX1" fmla="*/ 554567 w 3327399"/>
              <a:gd name="connsiteY1" fmla="*/ 0 h 6335408"/>
              <a:gd name="connsiteX2" fmla="*/ 554567 w 3327399"/>
              <a:gd name="connsiteY2" fmla="*/ 0 h 6335408"/>
              <a:gd name="connsiteX3" fmla="*/ 1386416 w 3327399"/>
              <a:gd name="connsiteY3" fmla="*/ 0 h 6335408"/>
              <a:gd name="connsiteX4" fmla="*/ 3327399 w 3327399"/>
              <a:gd name="connsiteY4" fmla="*/ 0 h 6335408"/>
              <a:gd name="connsiteX5" fmla="*/ 3327399 w 3327399"/>
              <a:gd name="connsiteY5" fmla="*/ 3459370 h 6335408"/>
              <a:gd name="connsiteX6" fmla="*/ 3327399 w 3327399"/>
              <a:gd name="connsiteY6" fmla="*/ 3459370 h 6335408"/>
              <a:gd name="connsiteX7" fmla="*/ 3327399 w 3327399"/>
              <a:gd name="connsiteY7" fmla="*/ 4941958 h 6335408"/>
              <a:gd name="connsiteX8" fmla="*/ 3327399 w 3327399"/>
              <a:gd name="connsiteY8" fmla="*/ 5930349 h 6335408"/>
              <a:gd name="connsiteX9" fmla="*/ 3031810 w 3327399"/>
              <a:gd name="connsiteY9" fmla="*/ 5931190 h 6335408"/>
              <a:gd name="connsiteX10" fmla="*/ 3012522 w 3327399"/>
              <a:gd name="connsiteY10" fmla="*/ 6335408 h 6335408"/>
              <a:gd name="connsiteX11" fmla="*/ 2066335 w 3327399"/>
              <a:gd name="connsiteY11" fmla="*/ 5886194 h 6335408"/>
              <a:gd name="connsiteX12" fmla="*/ 1103230 w 3327399"/>
              <a:gd name="connsiteY12" fmla="*/ 5931190 h 6335408"/>
              <a:gd name="connsiteX13" fmla="*/ 227995 w 3327399"/>
              <a:gd name="connsiteY13" fmla="*/ 5930349 h 6335408"/>
              <a:gd name="connsiteX14" fmla="*/ 0 w 3327399"/>
              <a:gd name="connsiteY14" fmla="*/ 5930349 h 6335408"/>
              <a:gd name="connsiteX15" fmla="*/ 0 w 3327399"/>
              <a:gd name="connsiteY15" fmla="*/ 4941958 h 6335408"/>
              <a:gd name="connsiteX16" fmla="*/ 0 w 3327399"/>
              <a:gd name="connsiteY16" fmla="*/ 3459370 h 6335408"/>
              <a:gd name="connsiteX17" fmla="*/ 0 w 3327399"/>
              <a:gd name="connsiteY17" fmla="*/ 3459370 h 6335408"/>
              <a:gd name="connsiteX18" fmla="*/ 0 w 3327399"/>
              <a:gd name="connsiteY18" fmla="*/ 0 h 6335408"/>
              <a:gd name="connsiteX0" fmla="*/ 0 w 3327399"/>
              <a:gd name="connsiteY0" fmla="*/ 0 h 5931190"/>
              <a:gd name="connsiteX1" fmla="*/ 554567 w 3327399"/>
              <a:gd name="connsiteY1" fmla="*/ 0 h 5931190"/>
              <a:gd name="connsiteX2" fmla="*/ 554567 w 3327399"/>
              <a:gd name="connsiteY2" fmla="*/ 0 h 5931190"/>
              <a:gd name="connsiteX3" fmla="*/ 1386416 w 3327399"/>
              <a:gd name="connsiteY3" fmla="*/ 0 h 5931190"/>
              <a:gd name="connsiteX4" fmla="*/ 3327399 w 3327399"/>
              <a:gd name="connsiteY4" fmla="*/ 0 h 5931190"/>
              <a:gd name="connsiteX5" fmla="*/ 3327399 w 3327399"/>
              <a:gd name="connsiteY5" fmla="*/ 3459370 h 5931190"/>
              <a:gd name="connsiteX6" fmla="*/ 3327399 w 3327399"/>
              <a:gd name="connsiteY6" fmla="*/ 3459370 h 5931190"/>
              <a:gd name="connsiteX7" fmla="*/ 3327399 w 3327399"/>
              <a:gd name="connsiteY7" fmla="*/ 4941958 h 5931190"/>
              <a:gd name="connsiteX8" fmla="*/ 3327399 w 3327399"/>
              <a:gd name="connsiteY8" fmla="*/ 5930349 h 5931190"/>
              <a:gd name="connsiteX9" fmla="*/ 3031810 w 3327399"/>
              <a:gd name="connsiteY9" fmla="*/ 5931190 h 5931190"/>
              <a:gd name="connsiteX10" fmla="*/ 2418444 w 3327399"/>
              <a:gd name="connsiteY10" fmla="*/ 5908928 h 5931190"/>
              <a:gd name="connsiteX11" fmla="*/ 2066335 w 3327399"/>
              <a:gd name="connsiteY11" fmla="*/ 5886194 h 5931190"/>
              <a:gd name="connsiteX12" fmla="*/ 1103230 w 3327399"/>
              <a:gd name="connsiteY12" fmla="*/ 5931190 h 5931190"/>
              <a:gd name="connsiteX13" fmla="*/ 227995 w 3327399"/>
              <a:gd name="connsiteY13" fmla="*/ 5930349 h 5931190"/>
              <a:gd name="connsiteX14" fmla="*/ 0 w 3327399"/>
              <a:gd name="connsiteY14" fmla="*/ 5930349 h 5931190"/>
              <a:gd name="connsiteX15" fmla="*/ 0 w 3327399"/>
              <a:gd name="connsiteY15" fmla="*/ 4941958 h 5931190"/>
              <a:gd name="connsiteX16" fmla="*/ 0 w 3327399"/>
              <a:gd name="connsiteY16" fmla="*/ 3459370 h 5931190"/>
              <a:gd name="connsiteX17" fmla="*/ 0 w 3327399"/>
              <a:gd name="connsiteY17" fmla="*/ 3459370 h 5931190"/>
              <a:gd name="connsiteX18" fmla="*/ 0 w 3327399"/>
              <a:gd name="connsiteY18" fmla="*/ 0 h 5931190"/>
              <a:gd name="connsiteX0" fmla="*/ 0 w 3327399"/>
              <a:gd name="connsiteY0" fmla="*/ 0 h 5931190"/>
              <a:gd name="connsiteX1" fmla="*/ 554567 w 3327399"/>
              <a:gd name="connsiteY1" fmla="*/ 0 h 5931190"/>
              <a:gd name="connsiteX2" fmla="*/ 554567 w 3327399"/>
              <a:gd name="connsiteY2" fmla="*/ 0 h 5931190"/>
              <a:gd name="connsiteX3" fmla="*/ 1386416 w 3327399"/>
              <a:gd name="connsiteY3" fmla="*/ 0 h 5931190"/>
              <a:gd name="connsiteX4" fmla="*/ 3327399 w 3327399"/>
              <a:gd name="connsiteY4" fmla="*/ 0 h 5931190"/>
              <a:gd name="connsiteX5" fmla="*/ 3327399 w 3327399"/>
              <a:gd name="connsiteY5" fmla="*/ 3459370 h 5931190"/>
              <a:gd name="connsiteX6" fmla="*/ 3327399 w 3327399"/>
              <a:gd name="connsiteY6" fmla="*/ 3459370 h 5931190"/>
              <a:gd name="connsiteX7" fmla="*/ 3327399 w 3327399"/>
              <a:gd name="connsiteY7" fmla="*/ 4941958 h 5931190"/>
              <a:gd name="connsiteX8" fmla="*/ 3327399 w 3327399"/>
              <a:gd name="connsiteY8" fmla="*/ 5930349 h 5931190"/>
              <a:gd name="connsiteX9" fmla="*/ 2559594 w 3327399"/>
              <a:gd name="connsiteY9" fmla="*/ 5906103 h 5931190"/>
              <a:gd name="connsiteX10" fmla="*/ 2418444 w 3327399"/>
              <a:gd name="connsiteY10" fmla="*/ 5908928 h 5931190"/>
              <a:gd name="connsiteX11" fmla="*/ 2066335 w 3327399"/>
              <a:gd name="connsiteY11" fmla="*/ 5886194 h 5931190"/>
              <a:gd name="connsiteX12" fmla="*/ 1103230 w 3327399"/>
              <a:gd name="connsiteY12" fmla="*/ 5931190 h 5931190"/>
              <a:gd name="connsiteX13" fmla="*/ 227995 w 3327399"/>
              <a:gd name="connsiteY13" fmla="*/ 5930349 h 5931190"/>
              <a:gd name="connsiteX14" fmla="*/ 0 w 3327399"/>
              <a:gd name="connsiteY14" fmla="*/ 5930349 h 5931190"/>
              <a:gd name="connsiteX15" fmla="*/ 0 w 3327399"/>
              <a:gd name="connsiteY15" fmla="*/ 4941958 h 5931190"/>
              <a:gd name="connsiteX16" fmla="*/ 0 w 3327399"/>
              <a:gd name="connsiteY16" fmla="*/ 3459370 h 5931190"/>
              <a:gd name="connsiteX17" fmla="*/ 0 w 3327399"/>
              <a:gd name="connsiteY17" fmla="*/ 3459370 h 5931190"/>
              <a:gd name="connsiteX18" fmla="*/ 0 w 3327399"/>
              <a:gd name="connsiteY18" fmla="*/ 0 h 5931190"/>
              <a:gd name="connsiteX0" fmla="*/ 0 w 3327399"/>
              <a:gd name="connsiteY0" fmla="*/ 0 h 6736798"/>
              <a:gd name="connsiteX1" fmla="*/ 554567 w 3327399"/>
              <a:gd name="connsiteY1" fmla="*/ 0 h 6736798"/>
              <a:gd name="connsiteX2" fmla="*/ 554567 w 3327399"/>
              <a:gd name="connsiteY2" fmla="*/ 0 h 6736798"/>
              <a:gd name="connsiteX3" fmla="*/ 1386416 w 3327399"/>
              <a:gd name="connsiteY3" fmla="*/ 0 h 6736798"/>
              <a:gd name="connsiteX4" fmla="*/ 3327399 w 3327399"/>
              <a:gd name="connsiteY4" fmla="*/ 0 h 6736798"/>
              <a:gd name="connsiteX5" fmla="*/ 3327399 w 3327399"/>
              <a:gd name="connsiteY5" fmla="*/ 3459370 h 6736798"/>
              <a:gd name="connsiteX6" fmla="*/ 3327399 w 3327399"/>
              <a:gd name="connsiteY6" fmla="*/ 3459370 h 6736798"/>
              <a:gd name="connsiteX7" fmla="*/ 3327399 w 3327399"/>
              <a:gd name="connsiteY7" fmla="*/ 4941958 h 6736798"/>
              <a:gd name="connsiteX8" fmla="*/ 3327399 w 3327399"/>
              <a:gd name="connsiteY8" fmla="*/ 5930349 h 6736798"/>
              <a:gd name="connsiteX9" fmla="*/ 2559594 w 3327399"/>
              <a:gd name="connsiteY9" fmla="*/ 5906103 h 6736798"/>
              <a:gd name="connsiteX10" fmla="*/ 2365129 w 3327399"/>
              <a:gd name="connsiteY10" fmla="*/ 6736798 h 6736798"/>
              <a:gd name="connsiteX11" fmla="*/ 2066335 w 3327399"/>
              <a:gd name="connsiteY11" fmla="*/ 5886194 h 6736798"/>
              <a:gd name="connsiteX12" fmla="*/ 1103230 w 3327399"/>
              <a:gd name="connsiteY12" fmla="*/ 5931190 h 6736798"/>
              <a:gd name="connsiteX13" fmla="*/ 227995 w 3327399"/>
              <a:gd name="connsiteY13" fmla="*/ 5930349 h 6736798"/>
              <a:gd name="connsiteX14" fmla="*/ 0 w 3327399"/>
              <a:gd name="connsiteY14" fmla="*/ 5930349 h 6736798"/>
              <a:gd name="connsiteX15" fmla="*/ 0 w 3327399"/>
              <a:gd name="connsiteY15" fmla="*/ 4941958 h 6736798"/>
              <a:gd name="connsiteX16" fmla="*/ 0 w 3327399"/>
              <a:gd name="connsiteY16" fmla="*/ 3459370 h 6736798"/>
              <a:gd name="connsiteX17" fmla="*/ 0 w 3327399"/>
              <a:gd name="connsiteY17" fmla="*/ 3459370 h 6736798"/>
              <a:gd name="connsiteX18" fmla="*/ 0 w 3327399"/>
              <a:gd name="connsiteY18" fmla="*/ 0 h 6736798"/>
              <a:gd name="connsiteX0" fmla="*/ 0 w 3327399"/>
              <a:gd name="connsiteY0" fmla="*/ 0 h 6736798"/>
              <a:gd name="connsiteX1" fmla="*/ 554567 w 3327399"/>
              <a:gd name="connsiteY1" fmla="*/ 0 h 6736798"/>
              <a:gd name="connsiteX2" fmla="*/ 554567 w 3327399"/>
              <a:gd name="connsiteY2" fmla="*/ 0 h 6736798"/>
              <a:gd name="connsiteX3" fmla="*/ 1386416 w 3327399"/>
              <a:gd name="connsiteY3" fmla="*/ 0 h 6736798"/>
              <a:gd name="connsiteX4" fmla="*/ 3327399 w 3327399"/>
              <a:gd name="connsiteY4" fmla="*/ 0 h 6736798"/>
              <a:gd name="connsiteX5" fmla="*/ 3327399 w 3327399"/>
              <a:gd name="connsiteY5" fmla="*/ 3459370 h 6736798"/>
              <a:gd name="connsiteX6" fmla="*/ 3327399 w 3327399"/>
              <a:gd name="connsiteY6" fmla="*/ 3459370 h 6736798"/>
              <a:gd name="connsiteX7" fmla="*/ 3327399 w 3327399"/>
              <a:gd name="connsiteY7" fmla="*/ 4941958 h 6736798"/>
              <a:gd name="connsiteX8" fmla="*/ 3327399 w 3327399"/>
              <a:gd name="connsiteY8" fmla="*/ 5930349 h 6736798"/>
              <a:gd name="connsiteX9" fmla="*/ 2559594 w 3327399"/>
              <a:gd name="connsiteY9" fmla="*/ 5906103 h 6736798"/>
              <a:gd name="connsiteX10" fmla="*/ 2365129 w 3327399"/>
              <a:gd name="connsiteY10" fmla="*/ 6736798 h 6736798"/>
              <a:gd name="connsiteX11" fmla="*/ 2275786 w 3327399"/>
              <a:gd name="connsiteY11" fmla="*/ 5961453 h 6736798"/>
              <a:gd name="connsiteX12" fmla="*/ 1103230 w 3327399"/>
              <a:gd name="connsiteY12" fmla="*/ 5931190 h 6736798"/>
              <a:gd name="connsiteX13" fmla="*/ 227995 w 3327399"/>
              <a:gd name="connsiteY13" fmla="*/ 5930349 h 6736798"/>
              <a:gd name="connsiteX14" fmla="*/ 0 w 3327399"/>
              <a:gd name="connsiteY14" fmla="*/ 5930349 h 6736798"/>
              <a:gd name="connsiteX15" fmla="*/ 0 w 3327399"/>
              <a:gd name="connsiteY15" fmla="*/ 4941958 h 6736798"/>
              <a:gd name="connsiteX16" fmla="*/ 0 w 3327399"/>
              <a:gd name="connsiteY16" fmla="*/ 3459370 h 6736798"/>
              <a:gd name="connsiteX17" fmla="*/ 0 w 3327399"/>
              <a:gd name="connsiteY17" fmla="*/ 3459370 h 6736798"/>
              <a:gd name="connsiteX18" fmla="*/ 0 w 3327399"/>
              <a:gd name="connsiteY18" fmla="*/ 0 h 673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27399" h="6736798">
                <a:moveTo>
                  <a:pt x="0" y="0"/>
                </a:moveTo>
                <a:lnTo>
                  <a:pt x="554567" y="0"/>
                </a:lnTo>
                <a:lnTo>
                  <a:pt x="554567" y="0"/>
                </a:lnTo>
                <a:lnTo>
                  <a:pt x="1386416" y="0"/>
                </a:lnTo>
                <a:lnTo>
                  <a:pt x="3327399" y="0"/>
                </a:lnTo>
                <a:lnTo>
                  <a:pt x="3327399" y="3459370"/>
                </a:lnTo>
                <a:lnTo>
                  <a:pt x="3327399" y="3459370"/>
                </a:lnTo>
                <a:lnTo>
                  <a:pt x="3327399" y="4941958"/>
                </a:lnTo>
                <a:lnTo>
                  <a:pt x="3327399" y="5930349"/>
                </a:lnTo>
                <a:lnTo>
                  <a:pt x="2559594" y="5906103"/>
                </a:lnTo>
                <a:lnTo>
                  <a:pt x="2365129" y="6736798"/>
                </a:lnTo>
                <a:lnTo>
                  <a:pt x="2275786" y="5961453"/>
                </a:lnTo>
                <a:lnTo>
                  <a:pt x="1103230" y="5931190"/>
                </a:lnTo>
                <a:lnTo>
                  <a:pt x="227995" y="5930349"/>
                </a:lnTo>
                <a:lnTo>
                  <a:pt x="0" y="5930349"/>
                </a:lnTo>
                <a:lnTo>
                  <a:pt x="0" y="4941958"/>
                </a:lnTo>
                <a:lnTo>
                  <a:pt x="0" y="3459370"/>
                </a:lnTo>
                <a:lnTo>
                  <a:pt x="0" y="345937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9AD7FA4-C05F-2D40-9831-1760F2C88BF8}"/>
              </a:ext>
            </a:extLst>
          </p:cNvPr>
          <p:cNvSpPr txBox="1">
            <a:spLocks/>
          </p:cNvSpPr>
          <p:nvPr/>
        </p:nvSpPr>
        <p:spPr>
          <a:xfrm>
            <a:off x="2229154" y="3463777"/>
            <a:ext cx="8104779" cy="16781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000"/>
              </a:spcBef>
            </a:pP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Determines meaning</a:t>
            </a:r>
          </a:p>
          <a:p>
            <a:pPr algn="ctr">
              <a:spcBef>
                <a:spcPts val="2000"/>
              </a:spcBef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(e.g.,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NLU / intent recognition; natural language inference; summarization; question-answering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3970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Meek Mill's Conviction Overturned: What Happens Next?">
            <a:extLst>
              <a:ext uri="{FF2B5EF4-FFF2-40B4-BE49-F238E27FC236}">
                <a16:creationId xmlns:a16="http://schemas.microsoft.com/office/drawing/2014/main" id="{3F025B5C-9913-024A-9B31-A70741239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068" y="4488180"/>
            <a:ext cx="2152530" cy="214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24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 flipV="1">
            <a:off x="409626" y="748402"/>
            <a:ext cx="5118337" cy="90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6350D7-59AE-D34C-8A32-96DCA6D3DC50}"/>
              </a:ext>
            </a:extLst>
          </p:cNvPr>
          <p:cNvSpPr txBox="1">
            <a:spLocks/>
          </p:cNvSpPr>
          <p:nvPr/>
        </p:nvSpPr>
        <p:spPr>
          <a:xfrm>
            <a:off x="346836" y="168945"/>
            <a:ext cx="5549438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Multiple levels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*</a:t>
            </a:r>
            <a:r>
              <a:rPr lang="en-US" b="1" dirty="0">
                <a:latin typeface="Avenir Light" panose="020B0402020203020204" pitchFamily="34" charset="77"/>
              </a:rPr>
              <a:t> to a single 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98EBC9-0E88-F24D-BA6A-8EC4A11F3EF3}"/>
              </a:ext>
            </a:extLst>
          </p:cNvPr>
          <p:cNvSpPr/>
          <p:nvPr/>
        </p:nvSpPr>
        <p:spPr>
          <a:xfrm>
            <a:off x="8876409" y="3289778"/>
            <a:ext cx="262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venir Light" panose="020B0402020203020204" pitchFamily="34" charset="77"/>
              </a:rPr>
              <a:t>*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E952D7-C7B6-334A-AEE6-7CEC121E025D}"/>
              </a:ext>
            </a:extLst>
          </p:cNvPr>
          <p:cNvSpPr txBox="1">
            <a:spLocks/>
          </p:cNvSpPr>
          <p:nvPr/>
        </p:nvSpPr>
        <p:spPr>
          <a:xfrm>
            <a:off x="1157290" y="6066620"/>
            <a:ext cx="1557587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speech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CFA984-0914-E74F-AB45-A6A042D96B5F}"/>
              </a:ext>
            </a:extLst>
          </p:cNvPr>
          <p:cNvSpPr txBox="1">
            <a:spLocks/>
          </p:cNvSpPr>
          <p:nvPr/>
        </p:nvSpPr>
        <p:spPr>
          <a:xfrm>
            <a:off x="6096000" y="5721968"/>
            <a:ext cx="1557587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7D7967-BF6C-AB47-AFDF-8891D812D508}"/>
              </a:ext>
            </a:extLst>
          </p:cNvPr>
          <p:cNvSpPr txBox="1">
            <a:spLocks/>
          </p:cNvSpPr>
          <p:nvPr/>
        </p:nvSpPr>
        <p:spPr>
          <a:xfrm>
            <a:off x="953951" y="5436042"/>
            <a:ext cx="1964264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phonetics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713DFD-F76B-7E48-88BF-25755F8A49D2}"/>
              </a:ext>
            </a:extLst>
          </p:cNvPr>
          <p:cNvSpPr txBox="1">
            <a:spLocks/>
          </p:cNvSpPr>
          <p:nvPr/>
        </p:nvSpPr>
        <p:spPr>
          <a:xfrm>
            <a:off x="953951" y="4654962"/>
            <a:ext cx="2350899" cy="48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phonology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065C680-B503-874E-A8A0-B2FF9EAA5745}"/>
              </a:ext>
            </a:extLst>
          </p:cNvPr>
          <p:cNvSpPr txBox="1">
            <a:spLocks/>
          </p:cNvSpPr>
          <p:nvPr/>
        </p:nvSpPr>
        <p:spPr>
          <a:xfrm>
            <a:off x="5527963" y="4654961"/>
            <a:ext cx="2350908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orthography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0DE455-5DA6-A348-8314-260D209583DA}"/>
              </a:ext>
            </a:extLst>
          </p:cNvPr>
          <p:cNvCxnSpPr>
            <a:cxnSpLocks/>
          </p:cNvCxnSpPr>
          <p:nvPr/>
        </p:nvCxnSpPr>
        <p:spPr>
          <a:xfrm flipH="1" flipV="1">
            <a:off x="5563465" y="4357781"/>
            <a:ext cx="1031299" cy="28972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D1F268-175E-004F-9AE2-4CC20F8D777E}"/>
              </a:ext>
            </a:extLst>
          </p:cNvPr>
          <p:cNvCxnSpPr>
            <a:cxnSpLocks/>
          </p:cNvCxnSpPr>
          <p:nvPr/>
        </p:nvCxnSpPr>
        <p:spPr>
          <a:xfrm flipH="1">
            <a:off x="2330932" y="4351827"/>
            <a:ext cx="819558" cy="34408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743245-B9B8-1244-B1C5-817BC27E17FD}"/>
              </a:ext>
            </a:extLst>
          </p:cNvPr>
          <p:cNvCxnSpPr>
            <a:cxnSpLocks/>
          </p:cNvCxnSpPr>
          <p:nvPr/>
        </p:nvCxnSpPr>
        <p:spPr>
          <a:xfrm flipV="1">
            <a:off x="6874793" y="5241870"/>
            <a:ext cx="0" cy="50780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C2DCCDE-8CBC-0047-9A2D-BB4AB1368A74}"/>
              </a:ext>
            </a:extLst>
          </p:cNvPr>
          <p:cNvSpPr txBox="1">
            <a:spLocks/>
          </p:cNvSpPr>
          <p:nvPr/>
        </p:nvSpPr>
        <p:spPr>
          <a:xfrm>
            <a:off x="2968794" y="1055801"/>
            <a:ext cx="2771594" cy="2245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Discourse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Pragmatics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Semantics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Syntax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Lexemes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Morphology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b="1" dirty="0">
              <a:latin typeface="Avenir Light" panose="020B0402020203020204" pitchFamily="34" charset="77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6716D8-11DF-2140-BF6E-E4C60DC77CBD}"/>
              </a:ext>
            </a:extLst>
          </p:cNvPr>
          <p:cNvCxnSpPr>
            <a:cxnSpLocks/>
          </p:cNvCxnSpPr>
          <p:nvPr/>
        </p:nvCxnSpPr>
        <p:spPr>
          <a:xfrm flipV="1">
            <a:off x="1936083" y="5209847"/>
            <a:ext cx="0" cy="38796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5FF40F-25B9-BF43-AFB0-2D7BA3B67185}"/>
              </a:ext>
            </a:extLst>
          </p:cNvPr>
          <p:cNvCxnSpPr>
            <a:cxnSpLocks/>
          </p:cNvCxnSpPr>
          <p:nvPr/>
        </p:nvCxnSpPr>
        <p:spPr>
          <a:xfrm flipV="1">
            <a:off x="1918675" y="5889137"/>
            <a:ext cx="0" cy="28592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7AD5A4-8CEA-264D-BDB6-B10D8F9B15E1}"/>
              </a:ext>
            </a:extLst>
          </p:cNvPr>
          <p:cNvSpPr txBox="1">
            <a:spLocks/>
          </p:cNvSpPr>
          <p:nvPr/>
        </p:nvSpPr>
        <p:spPr>
          <a:xfrm>
            <a:off x="6996545" y="301392"/>
            <a:ext cx="4966855" cy="2999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Many ways to express the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same meaning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Infinite meanings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can be expressed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Languages widely differ in these complex interactions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F742C1-EE76-6D41-8343-A33EB92FF81A}"/>
              </a:ext>
            </a:extLst>
          </p:cNvPr>
          <p:cNvSpPr/>
          <p:nvPr/>
        </p:nvSpPr>
        <p:spPr>
          <a:xfrm>
            <a:off x="373983" y="270455"/>
            <a:ext cx="11589418" cy="1554376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4ABC43-BFA1-E64B-B2B8-B67E660E1A14}"/>
              </a:ext>
            </a:extLst>
          </p:cNvPr>
          <p:cNvSpPr/>
          <p:nvPr/>
        </p:nvSpPr>
        <p:spPr>
          <a:xfrm>
            <a:off x="5524883" y="1824831"/>
            <a:ext cx="6494646" cy="489664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FF7618-1645-9343-880E-47AED01FC75B}"/>
              </a:ext>
            </a:extLst>
          </p:cNvPr>
          <p:cNvSpPr/>
          <p:nvPr/>
        </p:nvSpPr>
        <p:spPr>
          <a:xfrm>
            <a:off x="437656" y="2302778"/>
            <a:ext cx="5031098" cy="433324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ular Callout 9">
            <a:extLst>
              <a:ext uri="{FF2B5EF4-FFF2-40B4-BE49-F238E27FC236}">
                <a16:creationId xmlns:a16="http://schemas.microsoft.com/office/drawing/2014/main" id="{F7716727-24C9-A344-A71A-5AB1A3CE79F5}"/>
              </a:ext>
            </a:extLst>
          </p:cNvPr>
          <p:cNvSpPr/>
          <p:nvPr/>
        </p:nvSpPr>
        <p:spPr>
          <a:xfrm flipH="1" flipV="1">
            <a:off x="1842846" y="2383352"/>
            <a:ext cx="8877394" cy="2591732"/>
          </a:xfrm>
          <a:custGeom>
            <a:avLst/>
            <a:gdLst>
              <a:gd name="connsiteX0" fmla="*/ 0 w 3327399"/>
              <a:gd name="connsiteY0" fmla="*/ 0 h 5930349"/>
              <a:gd name="connsiteX1" fmla="*/ 554567 w 3327399"/>
              <a:gd name="connsiteY1" fmla="*/ 0 h 5930349"/>
              <a:gd name="connsiteX2" fmla="*/ 554567 w 3327399"/>
              <a:gd name="connsiteY2" fmla="*/ 0 h 5930349"/>
              <a:gd name="connsiteX3" fmla="*/ 1386416 w 3327399"/>
              <a:gd name="connsiteY3" fmla="*/ 0 h 5930349"/>
              <a:gd name="connsiteX4" fmla="*/ 3327399 w 3327399"/>
              <a:gd name="connsiteY4" fmla="*/ 0 h 5930349"/>
              <a:gd name="connsiteX5" fmla="*/ 3327399 w 3327399"/>
              <a:gd name="connsiteY5" fmla="*/ 3459370 h 5930349"/>
              <a:gd name="connsiteX6" fmla="*/ 3327399 w 3327399"/>
              <a:gd name="connsiteY6" fmla="*/ 3459370 h 5930349"/>
              <a:gd name="connsiteX7" fmla="*/ 3327399 w 3327399"/>
              <a:gd name="connsiteY7" fmla="*/ 4941958 h 5930349"/>
              <a:gd name="connsiteX8" fmla="*/ 3327399 w 3327399"/>
              <a:gd name="connsiteY8" fmla="*/ 5930349 h 5930349"/>
              <a:gd name="connsiteX9" fmla="*/ 1386416 w 3327399"/>
              <a:gd name="connsiteY9" fmla="*/ 5930349 h 5930349"/>
              <a:gd name="connsiteX10" fmla="*/ 325553 w 3327399"/>
              <a:gd name="connsiteY10" fmla="*/ 6612636 h 5930349"/>
              <a:gd name="connsiteX11" fmla="*/ 554567 w 3327399"/>
              <a:gd name="connsiteY11" fmla="*/ 5930349 h 5930349"/>
              <a:gd name="connsiteX12" fmla="*/ 0 w 3327399"/>
              <a:gd name="connsiteY12" fmla="*/ 5930349 h 5930349"/>
              <a:gd name="connsiteX13" fmla="*/ 0 w 3327399"/>
              <a:gd name="connsiteY13" fmla="*/ 4941958 h 5930349"/>
              <a:gd name="connsiteX14" fmla="*/ 0 w 3327399"/>
              <a:gd name="connsiteY14" fmla="*/ 3459370 h 5930349"/>
              <a:gd name="connsiteX15" fmla="*/ 0 w 3327399"/>
              <a:gd name="connsiteY15" fmla="*/ 3459370 h 5930349"/>
              <a:gd name="connsiteX16" fmla="*/ 0 w 3327399"/>
              <a:gd name="connsiteY16" fmla="*/ 0 h 5930349"/>
              <a:gd name="connsiteX0" fmla="*/ 0 w 3327399"/>
              <a:gd name="connsiteY0" fmla="*/ 0 h 6612636"/>
              <a:gd name="connsiteX1" fmla="*/ 554567 w 3327399"/>
              <a:gd name="connsiteY1" fmla="*/ 0 h 6612636"/>
              <a:gd name="connsiteX2" fmla="*/ 554567 w 3327399"/>
              <a:gd name="connsiteY2" fmla="*/ 0 h 6612636"/>
              <a:gd name="connsiteX3" fmla="*/ 1386416 w 3327399"/>
              <a:gd name="connsiteY3" fmla="*/ 0 h 6612636"/>
              <a:gd name="connsiteX4" fmla="*/ 3327399 w 3327399"/>
              <a:gd name="connsiteY4" fmla="*/ 0 h 6612636"/>
              <a:gd name="connsiteX5" fmla="*/ 3327399 w 3327399"/>
              <a:gd name="connsiteY5" fmla="*/ 3459370 h 6612636"/>
              <a:gd name="connsiteX6" fmla="*/ 3327399 w 3327399"/>
              <a:gd name="connsiteY6" fmla="*/ 3459370 h 6612636"/>
              <a:gd name="connsiteX7" fmla="*/ 3327399 w 3327399"/>
              <a:gd name="connsiteY7" fmla="*/ 4941958 h 6612636"/>
              <a:gd name="connsiteX8" fmla="*/ 3327399 w 3327399"/>
              <a:gd name="connsiteY8" fmla="*/ 5930349 h 6612636"/>
              <a:gd name="connsiteX9" fmla="*/ 1386416 w 3327399"/>
              <a:gd name="connsiteY9" fmla="*/ 5930349 h 6612636"/>
              <a:gd name="connsiteX10" fmla="*/ 325553 w 3327399"/>
              <a:gd name="connsiteY10" fmla="*/ 6612636 h 6612636"/>
              <a:gd name="connsiteX11" fmla="*/ 227995 w 3327399"/>
              <a:gd name="connsiteY11" fmla="*/ 5930349 h 6612636"/>
              <a:gd name="connsiteX12" fmla="*/ 0 w 3327399"/>
              <a:gd name="connsiteY12" fmla="*/ 5930349 h 6612636"/>
              <a:gd name="connsiteX13" fmla="*/ 0 w 3327399"/>
              <a:gd name="connsiteY13" fmla="*/ 4941958 h 6612636"/>
              <a:gd name="connsiteX14" fmla="*/ 0 w 3327399"/>
              <a:gd name="connsiteY14" fmla="*/ 3459370 h 6612636"/>
              <a:gd name="connsiteX15" fmla="*/ 0 w 3327399"/>
              <a:gd name="connsiteY15" fmla="*/ 3459370 h 6612636"/>
              <a:gd name="connsiteX16" fmla="*/ 0 w 3327399"/>
              <a:gd name="connsiteY16" fmla="*/ 0 h 6612636"/>
              <a:gd name="connsiteX0" fmla="*/ 0 w 3327399"/>
              <a:gd name="connsiteY0" fmla="*/ 0 h 6612636"/>
              <a:gd name="connsiteX1" fmla="*/ 554567 w 3327399"/>
              <a:gd name="connsiteY1" fmla="*/ 0 h 6612636"/>
              <a:gd name="connsiteX2" fmla="*/ 554567 w 3327399"/>
              <a:gd name="connsiteY2" fmla="*/ 0 h 6612636"/>
              <a:gd name="connsiteX3" fmla="*/ 1386416 w 3327399"/>
              <a:gd name="connsiteY3" fmla="*/ 0 h 6612636"/>
              <a:gd name="connsiteX4" fmla="*/ 3327399 w 3327399"/>
              <a:gd name="connsiteY4" fmla="*/ 0 h 6612636"/>
              <a:gd name="connsiteX5" fmla="*/ 3327399 w 3327399"/>
              <a:gd name="connsiteY5" fmla="*/ 3459370 h 6612636"/>
              <a:gd name="connsiteX6" fmla="*/ 3327399 w 3327399"/>
              <a:gd name="connsiteY6" fmla="*/ 3459370 h 6612636"/>
              <a:gd name="connsiteX7" fmla="*/ 3327399 w 3327399"/>
              <a:gd name="connsiteY7" fmla="*/ 4941958 h 6612636"/>
              <a:gd name="connsiteX8" fmla="*/ 3327399 w 3327399"/>
              <a:gd name="connsiteY8" fmla="*/ 5930349 h 6612636"/>
              <a:gd name="connsiteX9" fmla="*/ 667959 w 3327399"/>
              <a:gd name="connsiteY9" fmla="*/ 5930349 h 6612636"/>
              <a:gd name="connsiteX10" fmla="*/ 325553 w 3327399"/>
              <a:gd name="connsiteY10" fmla="*/ 6612636 h 6612636"/>
              <a:gd name="connsiteX11" fmla="*/ 227995 w 3327399"/>
              <a:gd name="connsiteY11" fmla="*/ 5930349 h 6612636"/>
              <a:gd name="connsiteX12" fmla="*/ 0 w 3327399"/>
              <a:gd name="connsiteY12" fmla="*/ 5930349 h 6612636"/>
              <a:gd name="connsiteX13" fmla="*/ 0 w 3327399"/>
              <a:gd name="connsiteY13" fmla="*/ 4941958 h 6612636"/>
              <a:gd name="connsiteX14" fmla="*/ 0 w 3327399"/>
              <a:gd name="connsiteY14" fmla="*/ 3459370 h 6612636"/>
              <a:gd name="connsiteX15" fmla="*/ 0 w 3327399"/>
              <a:gd name="connsiteY15" fmla="*/ 3459370 h 6612636"/>
              <a:gd name="connsiteX16" fmla="*/ 0 w 3327399"/>
              <a:gd name="connsiteY16" fmla="*/ 0 h 6612636"/>
              <a:gd name="connsiteX0" fmla="*/ 0 w 3327399"/>
              <a:gd name="connsiteY0" fmla="*/ 0 h 6612636"/>
              <a:gd name="connsiteX1" fmla="*/ 554567 w 3327399"/>
              <a:gd name="connsiteY1" fmla="*/ 0 h 6612636"/>
              <a:gd name="connsiteX2" fmla="*/ 554567 w 3327399"/>
              <a:gd name="connsiteY2" fmla="*/ 0 h 6612636"/>
              <a:gd name="connsiteX3" fmla="*/ 1386416 w 3327399"/>
              <a:gd name="connsiteY3" fmla="*/ 0 h 6612636"/>
              <a:gd name="connsiteX4" fmla="*/ 3327399 w 3327399"/>
              <a:gd name="connsiteY4" fmla="*/ 0 h 6612636"/>
              <a:gd name="connsiteX5" fmla="*/ 3327399 w 3327399"/>
              <a:gd name="connsiteY5" fmla="*/ 3459370 h 6612636"/>
              <a:gd name="connsiteX6" fmla="*/ 3327399 w 3327399"/>
              <a:gd name="connsiteY6" fmla="*/ 3459370 h 6612636"/>
              <a:gd name="connsiteX7" fmla="*/ 3327399 w 3327399"/>
              <a:gd name="connsiteY7" fmla="*/ 4941958 h 6612636"/>
              <a:gd name="connsiteX8" fmla="*/ 3327399 w 3327399"/>
              <a:gd name="connsiteY8" fmla="*/ 5930349 h 6612636"/>
              <a:gd name="connsiteX9" fmla="*/ 1672035 w 3327399"/>
              <a:gd name="connsiteY9" fmla="*/ 5911868 h 6612636"/>
              <a:gd name="connsiteX10" fmla="*/ 325553 w 3327399"/>
              <a:gd name="connsiteY10" fmla="*/ 6612636 h 6612636"/>
              <a:gd name="connsiteX11" fmla="*/ 227995 w 3327399"/>
              <a:gd name="connsiteY11" fmla="*/ 5930349 h 6612636"/>
              <a:gd name="connsiteX12" fmla="*/ 0 w 3327399"/>
              <a:gd name="connsiteY12" fmla="*/ 5930349 h 6612636"/>
              <a:gd name="connsiteX13" fmla="*/ 0 w 3327399"/>
              <a:gd name="connsiteY13" fmla="*/ 4941958 h 6612636"/>
              <a:gd name="connsiteX14" fmla="*/ 0 w 3327399"/>
              <a:gd name="connsiteY14" fmla="*/ 3459370 h 6612636"/>
              <a:gd name="connsiteX15" fmla="*/ 0 w 3327399"/>
              <a:gd name="connsiteY15" fmla="*/ 3459370 h 6612636"/>
              <a:gd name="connsiteX16" fmla="*/ 0 w 3327399"/>
              <a:gd name="connsiteY16" fmla="*/ 0 h 6612636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33629 w 3327399"/>
              <a:gd name="connsiteY10" fmla="*/ 6686564 h 6686564"/>
              <a:gd name="connsiteX11" fmla="*/ 227995 w 3327399"/>
              <a:gd name="connsiteY11" fmla="*/ 5930349 h 6686564"/>
              <a:gd name="connsiteX12" fmla="*/ 0 w 3327399"/>
              <a:gd name="connsiteY12" fmla="*/ 5930349 h 6686564"/>
              <a:gd name="connsiteX13" fmla="*/ 0 w 3327399"/>
              <a:gd name="connsiteY13" fmla="*/ 4941958 h 6686564"/>
              <a:gd name="connsiteX14" fmla="*/ 0 w 3327399"/>
              <a:gd name="connsiteY14" fmla="*/ 3459370 h 6686564"/>
              <a:gd name="connsiteX15" fmla="*/ 0 w 3327399"/>
              <a:gd name="connsiteY15" fmla="*/ 3459370 h 6686564"/>
              <a:gd name="connsiteX16" fmla="*/ 0 w 3327399"/>
              <a:gd name="connsiteY16" fmla="*/ 0 h 6686564"/>
              <a:gd name="connsiteX0" fmla="*/ 0 w 3327399"/>
              <a:gd name="connsiteY0" fmla="*/ 0 h 5930350"/>
              <a:gd name="connsiteX1" fmla="*/ 554567 w 3327399"/>
              <a:gd name="connsiteY1" fmla="*/ 0 h 5930350"/>
              <a:gd name="connsiteX2" fmla="*/ 554567 w 3327399"/>
              <a:gd name="connsiteY2" fmla="*/ 0 h 5930350"/>
              <a:gd name="connsiteX3" fmla="*/ 1386416 w 3327399"/>
              <a:gd name="connsiteY3" fmla="*/ 0 h 5930350"/>
              <a:gd name="connsiteX4" fmla="*/ 3327399 w 3327399"/>
              <a:gd name="connsiteY4" fmla="*/ 0 h 5930350"/>
              <a:gd name="connsiteX5" fmla="*/ 3327399 w 3327399"/>
              <a:gd name="connsiteY5" fmla="*/ 3459370 h 5930350"/>
              <a:gd name="connsiteX6" fmla="*/ 3327399 w 3327399"/>
              <a:gd name="connsiteY6" fmla="*/ 3459370 h 5930350"/>
              <a:gd name="connsiteX7" fmla="*/ 3327399 w 3327399"/>
              <a:gd name="connsiteY7" fmla="*/ 4941958 h 5930350"/>
              <a:gd name="connsiteX8" fmla="*/ 3327399 w 3327399"/>
              <a:gd name="connsiteY8" fmla="*/ 5930349 h 5930350"/>
              <a:gd name="connsiteX9" fmla="*/ 1672035 w 3327399"/>
              <a:gd name="connsiteY9" fmla="*/ 5911868 h 5930350"/>
              <a:gd name="connsiteX10" fmla="*/ 1225621 w 3327399"/>
              <a:gd name="connsiteY10" fmla="*/ 5910327 h 5930350"/>
              <a:gd name="connsiteX11" fmla="*/ 227995 w 3327399"/>
              <a:gd name="connsiteY11" fmla="*/ 5930349 h 5930350"/>
              <a:gd name="connsiteX12" fmla="*/ 0 w 3327399"/>
              <a:gd name="connsiteY12" fmla="*/ 5930349 h 5930350"/>
              <a:gd name="connsiteX13" fmla="*/ 0 w 3327399"/>
              <a:gd name="connsiteY13" fmla="*/ 4941958 h 5930350"/>
              <a:gd name="connsiteX14" fmla="*/ 0 w 3327399"/>
              <a:gd name="connsiteY14" fmla="*/ 3459370 h 5930350"/>
              <a:gd name="connsiteX15" fmla="*/ 0 w 3327399"/>
              <a:gd name="connsiteY15" fmla="*/ 3459370 h 5930350"/>
              <a:gd name="connsiteX16" fmla="*/ 0 w 3327399"/>
              <a:gd name="connsiteY16" fmla="*/ 0 h 5930350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229621 w 3327399"/>
              <a:gd name="connsiteY10" fmla="*/ 6686564 h 6686564"/>
              <a:gd name="connsiteX11" fmla="*/ 227995 w 3327399"/>
              <a:gd name="connsiteY11" fmla="*/ 5930349 h 6686564"/>
              <a:gd name="connsiteX12" fmla="*/ 0 w 3327399"/>
              <a:gd name="connsiteY12" fmla="*/ 5930349 h 6686564"/>
              <a:gd name="connsiteX13" fmla="*/ 0 w 3327399"/>
              <a:gd name="connsiteY13" fmla="*/ 4941958 h 6686564"/>
              <a:gd name="connsiteX14" fmla="*/ 0 w 3327399"/>
              <a:gd name="connsiteY14" fmla="*/ 3459370 h 6686564"/>
              <a:gd name="connsiteX15" fmla="*/ 0 w 3327399"/>
              <a:gd name="connsiteY15" fmla="*/ 3459370 h 6686564"/>
              <a:gd name="connsiteX16" fmla="*/ 0 w 3327399"/>
              <a:gd name="connsiteY16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229621 w 3327399"/>
              <a:gd name="connsiteY10" fmla="*/ 6686564 h 6686564"/>
              <a:gd name="connsiteX11" fmla="*/ 1223239 w 3327399"/>
              <a:gd name="connsiteY11" fmla="*/ 6651981 h 6686564"/>
              <a:gd name="connsiteX12" fmla="*/ 227995 w 3327399"/>
              <a:gd name="connsiteY12" fmla="*/ 5930349 h 6686564"/>
              <a:gd name="connsiteX13" fmla="*/ 0 w 3327399"/>
              <a:gd name="connsiteY13" fmla="*/ 5930349 h 6686564"/>
              <a:gd name="connsiteX14" fmla="*/ 0 w 3327399"/>
              <a:gd name="connsiteY14" fmla="*/ 4941958 h 6686564"/>
              <a:gd name="connsiteX15" fmla="*/ 0 w 3327399"/>
              <a:gd name="connsiteY15" fmla="*/ 3459370 h 6686564"/>
              <a:gd name="connsiteX16" fmla="*/ 0 w 3327399"/>
              <a:gd name="connsiteY16" fmla="*/ 3459370 h 6686564"/>
              <a:gd name="connsiteX17" fmla="*/ 0 w 3327399"/>
              <a:gd name="connsiteY17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229621 w 3327399"/>
              <a:gd name="connsiteY10" fmla="*/ 6686564 h 6686564"/>
              <a:gd name="connsiteX11" fmla="*/ 1223239 w 3327399"/>
              <a:gd name="connsiteY11" fmla="*/ 6651981 h 6686564"/>
              <a:gd name="connsiteX12" fmla="*/ 767205 w 3327399"/>
              <a:gd name="connsiteY12" fmla="*/ 6300826 h 6686564"/>
              <a:gd name="connsiteX13" fmla="*/ 227995 w 3327399"/>
              <a:gd name="connsiteY13" fmla="*/ 5930349 h 6686564"/>
              <a:gd name="connsiteX14" fmla="*/ 0 w 3327399"/>
              <a:gd name="connsiteY14" fmla="*/ 5930349 h 6686564"/>
              <a:gd name="connsiteX15" fmla="*/ 0 w 3327399"/>
              <a:gd name="connsiteY15" fmla="*/ 4941958 h 6686564"/>
              <a:gd name="connsiteX16" fmla="*/ 0 w 3327399"/>
              <a:gd name="connsiteY16" fmla="*/ 3459370 h 6686564"/>
              <a:gd name="connsiteX17" fmla="*/ 0 w 3327399"/>
              <a:gd name="connsiteY17" fmla="*/ 3459370 h 6686564"/>
              <a:gd name="connsiteX18" fmla="*/ 0 w 3327399"/>
              <a:gd name="connsiteY18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451257 w 3327399"/>
              <a:gd name="connsiteY10" fmla="*/ 6319309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767205 w 3327399"/>
              <a:gd name="connsiteY13" fmla="*/ 6300826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95253 w 3327399"/>
              <a:gd name="connsiteY10" fmla="*/ 6023600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767205 w 3327399"/>
              <a:gd name="connsiteY13" fmla="*/ 6300826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79252 w 3327399"/>
              <a:gd name="connsiteY10" fmla="*/ 5894227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767205 w 3327399"/>
              <a:gd name="connsiteY13" fmla="*/ 6300826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79252 w 3327399"/>
              <a:gd name="connsiteY10" fmla="*/ 5894227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500284 w 3327399"/>
              <a:gd name="connsiteY10" fmla="*/ 5857264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3003392 w 3327399"/>
              <a:gd name="connsiteY9" fmla="*/ 5967313 h 6686564"/>
              <a:gd name="connsiteX10" fmla="*/ 1500284 w 3327399"/>
              <a:gd name="connsiteY10" fmla="*/ 5857264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3003392 w 3327399"/>
              <a:gd name="connsiteY9" fmla="*/ 5967313 h 6686564"/>
              <a:gd name="connsiteX10" fmla="*/ 2775780 w 3327399"/>
              <a:gd name="connsiteY10" fmla="*/ 5968154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3003392 w 3327399"/>
              <a:gd name="connsiteY9" fmla="*/ 5967313 h 6686564"/>
              <a:gd name="connsiteX10" fmla="*/ 2775780 w 3327399"/>
              <a:gd name="connsiteY10" fmla="*/ 5968154 h 6686564"/>
              <a:gd name="connsiteX11" fmla="*/ 1229621 w 3327399"/>
              <a:gd name="connsiteY11" fmla="*/ 6686564 h 6686564"/>
              <a:gd name="connsiteX12" fmla="*/ 1986674 w 3327399"/>
              <a:gd name="connsiteY12" fmla="*/ 5968155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3003392 w 3327399"/>
              <a:gd name="connsiteY9" fmla="*/ 5967313 h 6353890"/>
              <a:gd name="connsiteX10" fmla="*/ 2775780 w 3327399"/>
              <a:gd name="connsiteY10" fmla="*/ 5968154 h 6353890"/>
              <a:gd name="connsiteX11" fmla="*/ 2481841 w 3327399"/>
              <a:gd name="connsiteY11" fmla="*/ 6353890 h 6353890"/>
              <a:gd name="connsiteX12" fmla="*/ 1986674 w 3327399"/>
              <a:gd name="connsiteY12" fmla="*/ 5968155 h 6353890"/>
              <a:gd name="connsiteX13" fmla="*/ 1103230 w 3327399"/>
              <a:gd name="connsiteY13" fmla="*/ 5931190 h 6353890"/>
              <a:gd name="connsiteX14" fmla="*/ 227995 w 3327399"/>
              <a:gd name="connsiteY14" fmla="*/ 5930349 h 6353890"/>
              <a:gd name="connsiteX15" fmla="*/ 0 w 3327399"/>
              <a:gd name="connsiteY15" fmla="*/ 5930349 h 6353890"/>
              <a:gd name="connsiteX16" fmla="*/ 0 w 3327399"/>
              <a:gd name="connsiteY16" fmla="*/ 4941958 h 6353890"/>
              <a:gd name="connsiteX17" fmla="*/ 0 w 3327399"/>
              <a:gd name="connsiteY17" fmla="*/ 3459370 h 6353890"/>
              <a:gd name="connsiteX18" fmla="*/ 0 w 3327399"/>
              <a:gd name="connsiteY18" fmla="*/ 3459370 h 6353890"/>
              <a:gd name="connsiteX19" fmla="*/ 0 w 3327399"/>
              <a:gd name="connsiteY19" fmla="*/ 0 h 6353890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3003392 w 3327399"/>
              <a:gd name="connsiteY9" fmla="*/ 5967313 h 6353890"/>
              <a:gd name="connsiteX10" fmla="*/ 2775780 w 3327399"/>
              <a:gd name="connsiteY10" fmla="*/ 5968154 h 6353890"/>
              <a:gd name="connsiteX11" fmla="*/ 2481841 w 3327399"/>
              <a:gd name="connsiteY11" fmla="*/ 6353890 h 6353890"/>
              <a:gd name="connsiteX12" fmla="*/ 2400978 w 3327399"/>
              <a:gd name="connsiteY12" fmla="*/ 5931192 h 6353890"/>
              <a:gd name="connsiteX13" fmla="*/ 1103230 w 3327399"/>
              <a:gd name="connsiteY13" fmla="*/ 5931190 h 6353890"/>
              <a:gd name="connsiteX14" fmla="*/ 227995 w 3327399"/>
              <a:gd name="connsiteY14" fmla="*/ 5930349 h 6353890"/>
              <a:gd name="connsiteX15" fmla="*/ 0 w 3327399"/>
              <a:gd name="connsiteY15" fmla="*/ 5930349 h 6353890"/>
              <a:gd name="connsiteX16" fmla="*/ 0 w 3327399"/>
              <a:gd name="connsiteY16" fmla="*/ 4941958 h 6353890"/>
              <a:gd name="connsiteX17" fmla="*/ 0 w 3327399"/>
              <a:gd name="connsiteY17" fmla="*/ 3459370 h 6353890"/>
              <a:gd name="connsiteX18" fmla="*/ 0 w 3327399"/>
              <a:gd name="connsiteY18" fmla="*/ 3459370 h 6353890"/>
              <a:gd name="connsiteX19" fmla="*/ 0 w 3327399"/>
              <a:gd name="connsiteY19" fmla="*/ 0 h 6353890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2775780 w 3327399"/>
              <a:gd name="connsiteY9" fmla="*/ 5968154 h 6353890"/>
              <a:gd name="connsiteX10" fmla="*/ 2481841 w 3327399"/>
              <a:gd name="connsiteY10" fmla="*/ 6353890 h 6353890"/>
              <a:gd name="connsiteX11" fmla="*/ 2400978 w 3327399"/>
              <a:gd name="connsiteY11" fmla="*/ 5931192 h 6353890"/>
              <a:gd name="connsiteX12" fmla="*/ 1103230 w 3327399"/>
              <a:gd name="connsiteY12" fmla="*/ 5931190 h 6353890"/>
              <a:gd name="connsiteX13" fmla="*/ 227995 w 3327399"/>
              <a:gd name="connsiteY13" fmla="*/ 5930349 h 6353890"/>
              <a:gd name="connsiteX14" fmla="*/ 0 w 3327399"/>
              <a:gd name="connsiteY14" fmla="*/ 5930349 h 6353890"/>
              <a:gd name="connsiteX15" fmla="*/ 0 w 3327399"/>
              <a:gd name="connsiteY15" fmla="*/ 4941958 h 6353890"/>
              <a:gd name="connsiteX16" fmla="*/ 0 w 3327399"/>
              <a:gd name="connsiteY16" fmla="*/ 3459370 h 6353890"/>
              <a:gd name="connsiteX17" fmla="*/ 0 w 3327399"/>
              <a:gd name="connsiteY17" fmla="*/ 3459370 h 6353890"/>
              <a:gd name="connsiteX18" fmla="*/ 0 w 3327399"/>
              <a:gd name="connsiteY18" fmla="*/ 0 h 6353890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3031810 w 3327399"/>
              <a:gd name="connsiteY9" fmla="*/ 5931190 h 6353890"/>
              <a:gd name="connsiteX10" fmla="*/ 2481841 w 3327399"/>
              <a:gd name="connsiteY10" fmla="*/ 6353890 h 6353890"/>
              <a:gd name="connsiteX11" fmla="*/ 2400978 w 3327399"/>
              <a:gd name="connsiteY11" fmla="*/ 5931192 h 6353890"/>
              <a:gd name="connsiteX12" fmla="*/ 1103230 w 3327399"/>
              <a:gd name="connsiteY12" fmla="*/ 5931190 h 6353890"/>
              <a:gd name="connsiteX13" fmla="*/ 227995 w 3327399"/>
              <a:gd name="connsiteY13" fmla="*/ 5930349 h 6353890"/>
              <a:gd name="connsiteX14" fmla="*/ 0 w 3327399"/>
              <a:gd name="connsiteY14" fmla="*/ 5930349 h 6353890"/>
              <a:gd name="connsiteX15" fmla="*/ 0 w 3327399"/>
              <a:gd name="connsiteY15" fmla="*/ 4941958 h 6353890"/>
              <a:gd name="connsiteX16" fmla="*/ 0 w 3327399"/>
              <a:gd name="connsiteY16" fmla="*/ 3459370 h 6353890"/>
              <a:gd name="connsiteX17" fmla="*/ 0 w 3327399"/>
              <a:gd name="connsiteY17" fmla="*/ 3459370 h 6353890"/>
              <a:gd name="connsiteX18" fmla="*/ 0 w 3327399"/>
              <a:gd name="connsiteY18" fmla="*/ 0 h 6353890"/>
              <a:gd name="connsiteX0" fmla="*/ 0 w 3327399"/>
              <a:gd name="connsiteY0" fmla="*/ 0 h 6335408"/>
              <a:gd name="connsiteX1" fmla="*/ 554567 w 3327399"/>
              <a:gd name="connsiteY1" fmla="*/ 0 h 6335408"/>
              <a:gd name="connsiteX2" fmla="*/ 554567 w 3327399"/>
              <a:gd name="connsiteY2" fmla="*/ 0 h 6335408"/>
              <a:gd name="connsiteX3" fmla="*/ 1386416 w 3327399"/>
              <a:gd name="connsiteY3" fmla="*/ 0 h 6335408"/>
              <a:gd name="connsiteX4" fmla="*/ 3327399 w 3327399"/>
              <a:gd name="connsiteY4" fmla="*/ 0 h 6335408"/>
              <a:gd name="connsiteX5" fmla="*/ 3327399 w 3327399"/>
              <a:gd name="connsiteY5" fmla="*/ 3459370 h 6335408"/>
              <a:gd name="connsiteX6" fmla="*/ 3327399 w 3327399"/>
              <a:gd name="connsiteY6" fmla="*/ 3459370 h 6335408"/>
              <a:gd name="connsiteX7" fmla="*/ 3327399 w 3327399"/>
              <a:gd name="connsiteY7" fmla="*/ 4941958 h 6335408"/>
              <a:gd name="connsiteX8" fmla="*/ 3327399 w 3327399"/>
              <a:gd name="connsiteY8" fmla="*/ 5930349 h 6335408"/>
              <a:gd name="connsiteX9" fmla="*/ 3031810 w 3327399"/>
              <a:gd name="connsiteY9" fmla="*/ 5931190 h 6335408"/>
              <a:gd name="connsiteX10" fmla="*/ 3012522 w 3327399"/>
              <a:gd name="connsiteY10" fmla="*/ 6335408 h 6335408"/>
              <a:gd name="connsiteX11" fmla="*/ 2400978 w 3327399"/>
              <a:gd name="connsiteY11" fmla="*/ 5931192 h 6335408"/>
              <a:gd name="connsiteX12" fmla="*/ 1103230 w 3327399"/>
              <a:gd name="connsiteY12" fmla="*/ 5931190 h 6335408"/>
              <a:gd name="connsiteX13" fmla="*/ 227995 w 3327399"/>
              <a:gd name="connsiteY13" fmla="*/ 5930349 h 6335408"/>
              <a:gd name="connsiteX14" fmla="*/ 0 w 3327399"/>
              <a:gd name="connsiteY14" fmla="*/ 5930349 h 6335408"/>
              <a:gd name="connsiteX15" fmla="*/ 0 w 3327399"/>
              <a:gd name="connsiteY15" fmla="*/ 4941958 h 6335408"/>
              <a:gd name="connsiteX16" fmla="*/ 0 w 3327399"/>
              <a:gd name="connsiteY16" fmla="*/ 3459370 h 6335408"/>
              <a:gd name="connsiteX17" fmla="*/ 0 w 3327399"/>
              <a:gd name="connsiteY17" fmla="*/ 3459370 h 6335408"/>
              <a:gd name="connsiteX18" fmla="*/ 0 w 3327399"/>
              <a:gd name="connsiteY18" fmla="*/ 0 h 6335408"/>
              <a:gd name="connsiteX0" fmla="*/ 0 w 3327399"/>
              <a:gd name="connsiteY0" fmla="*/ 0 h 6335408"/>
              <a:gd name="connsiteX1" fmla="*/ 554567 w 3327399"/>
              <a:gd name="connsiteY1" fmla="*/ 0 h 6335408"/>
              <a:gd name="connsiteX2" fmla="*/ 554567 w 3327399"/>
              <a:gd name="connsiteY2" fmla="*/ 0 h 6335408"/>
              <a:gd name="connsiteX3" fmla="*/ 1386416 w 3327399"/>
              <a:gd name="connsiteY3" fmla="*/ 0 h 6335408"/>
              <a:gd name="connsiteX4" fmla="*/ 3327399 w 3327399"/>
              <a:gd name="connsiteY4" fmla="*/ 0 h 6335408"/>
              <a:gd name="connsiteX5" fmla="*/ 3327399 w 3327399"/>
              <a:gd name="connsiteY5" fmla="*/ 3459370 h 6335408"/>
              <a:gd name="connsiteX6" fmla="*/ 3327399 w 3327399"/>
              <a:gd name="connsiteY6" fmla="*/ 3459370 h 6335408"/>
              <a:gd name="connsiteX7" fmla="*/ 3327399 w 3327399"/>
              <a:gd name="connsiteY7" fmla="*/ 4941958 h 6335408"/>
              <a:gd name="connsiteX8" fmla="*/ 3327399 w 3327399"/>
              <a:gd name="connsiteY8" fmla="*/ 5930349 h 6335408"/>
              <a:gd name="connsiteX9" fmla="*/ 3031810 w 3327399"/>
              <a:gd name="connsiteY9" fmla="*/ 5931190 h 6335408"/>
              <a:gd name="connsiteX10" fmla="*/ 3012522 w 3327399"/>
              <a:gd name="connsiteY10" fmla="*/ 6335408 h 6335408"/>
              <a:gd name="connsiteX11" fmla="*/ 2801316 w 3327399"/>
              <a:gd name="connsiteY11" fmla="*/ 5911281 h 6335408"/>
              <a:gd name="connsiteX12" fmla="*/ 1103230 w 3327399"/>
              <a:gd name="connsiteY12" fmla="*/ 5931190 h 6335408"/>
              <a:gd name="connsiteX13" fmla="*/ 227995 w 3327399"/>
              <a:gd name="connsiteY13" fmla="*/ 5930349 h 6335408"/>
              <a:gd name="connsiteX14" fmla="*/ 0 w 3327399"/>
              <a:gd name="connsiteY14" fmla="*/ 5930349 h 6335408"/>
              <a:gd name="connsiteX15" fmla="*/ 0 w 3327399"/>
              <a:gd name="connsiteY15" fmla="*/ 4941958 h 6335408"/>
              <a:gd name="connsiteX16" fmla="*/ 0 w 3327399"/>
              <a:gd name="connsiteY16" fmla="*/ 3459370 h 6335408"/>
              <a:gd name="connsiteX17" fmla="*/ 0 w 3327399"/>
              <a:gd name="connsiteY17" fmla="*/ 3459370 h 6335408"/>
              <a:gd name="connsiteX18" fmla="*/ 0 w 3327399"/>
              <a:gd name="connsiteY18" fmla="*/ 0 h 6335408"/>
              <a:gd name="connsiteX0" fmla="*/ 0 w 3327399"/>
              <a:gd name="connsiteY0" fmla="*/ 0 h 6335408"/>
              <a:gd name="connsiteX1" fmla="*/ 554567 w 3327399"/>
              <a:gd name="connsiteY1" fmla="*/ 0 h 6335408"/>
              <a:gd name="connsiteX2" fmla="*/ 554567 w 3327399"/>
              <a:gd name="connsiteY2" fmla="*/ 0 h 6335408"/>
              <a:gd name="connsiteX3" fmla="*/ 1386416 w 3327399"/>
              <a:gd name="connsiteY3" fmla="*/ 0 h 6335408"/>
              <a:gd name="connsiteX4" fmla="*/ 3327399 w 3327399"/>
              <a:gd name="connsiteY4" fmla="*/ 0 h 6335408"/>
              <a:gd name="connsiteX5" fmla="*/ 3327399 w 3327399"/>
              <a:gd name="connsiteY5" fmla="*/ 3459370 h 6335408"/>
              <a:gd name="connsiteX6" fmla="*/ 3327399 w 3327399"/>
              <a:gd name="connsiteY6" fmla="*/ 3459370 h 6335408"/>
              <a:gd name="connsiteX7" fmla="*/ 3327399 w 3327399"/>
              <a:gd name="connsiteY7" fmla="*/ 4941958 h 6335408"/>
              <a:gd name="connsiteX8" fmla="*/ 3327399 w 3327399"/>
              <a:gd name="connsiteY8" fmla="*/ 5930349 h 6335408"/>
              <a:gd name="connsiteX9" fmla="*/ 3031810 w 3327399"/>
              <a:gd name="connsiteY9" fmla="*/ 5931190 h 6335408"/>
              <a:gd name="connsiteX10" fmla="*/ 3012522 w 3327399"/>
              <a:gd name="connsiteY10" fmla="*/ 6335408 h 6335408"/>
              <a:gd name="connsiteX11" fmla="*/ 2066335 w 3327399"/>
              <a:gd name="connsiteY11" fmla="*/ 5886194 h 6335408"/>
              <a:gd name="connsiteX12" fmla="*/ 1103230 w 3327399"/>
              <a:gd name="connsiteY12" fmla="*/ 5931190 h 6335408"/>
              <a:gd name="connsiteX13" fmla="*/ 227995 w 3327399"/>
              <a:gd name="connsiteY13" fmla="*/ 5930349 h 6335408"/>
              <a:gd name="connsiteX14" fmla="*/ 0 w 3327399"/>
              <a:gd name="connsiteY14" fmla="*/ 5930349 h 6335408"/>
              <a:gd name="connsiteX15" fmla="*/ 0 w 3327399"/>
              <a:gd name="connsiteY15" fmla="*/ 4941958 h 6335408"/>
              <a:gd name="connsiteX16" fmla="*/ 0 w 3327399"/>
              <a:gd name="connsiteY16" fmla="*/ 3459370 h 6335408"/>
              <a:gd name="connsiteX17" fmla="*/ 0 w 3327399"/>
              <a:gd name="connsiteY17" fmla="*/ 3459370 h 6335408"/>
              <a:gd name="connsiteX18" fmla="*/ 0 w 3327399"/>
              <a:gd name="connsiteY18" fmla="*/ 0 h 6335408"/>
              <a:gd name="connsiteX0" fmla="*/ 0 w 3327399"/>
              <a:gd name="connsiteY0" fmla="*/ 0 h 5931190"/>
              <a:gd name="connsiteX1" fmla="*/ 554567 w 3327399"/>
              <a:gd name="connsiteY1" fmla="*/ 0 h 5931190"/>
              <a:gd name="connsiteX2" fmla="*/ 554567 w 3327399"/>
              <a:gd name="connsiteY2" fmla="*/ 0 h 5931190"/>
              <a:gd name="connsiteX3" fmla="*/ 1386416 w 3327399"/>
              <a:gd name="connsiteY3" fmla="*/ 0 h 5931190"/>
              <a:gd name="connsiteX4" fmla="*/ 3327399 w 3327399"/>
              <a:gd name="connsiteY4" fmla="*/ 0 h 5931190"/>
              <a:gd name="connsiteX5" fmla="*/ 3327399 w 3327399"/>
              <a:gd name="connsiteY5" fmla="*/ 3459370 h 5931190"/>
              <a:gd name="connsiteX6" fmla="*/ 3327399 w 3327399"/>
              <a:gd name="connsiteY6" fmla="*/ 3459370 h 5931190"/>
              <a:gd name="connsiteX7" fmla="*/ 3327399 w 3327399"/>
              <a:gd name="connsiteY7" fmla="*/ 4941958 h 5931190"/>
              <a:gd name="connsiteX8" fmla="*/ 3327399 w 3327399"/>
              <a:gd name="connsiteY8" fmla="*/ 5930349 h 5931190"/>
              <a:gd name="connsiteX9" fmla="*/ 3031810 w 3327399"/>
              <a:gd name="connsiteY9" fmla="*/ 5931190 h 5931190"/>
              <a:gd name="connsiteX10" fmla="*/ 2418444 w 3327399"/>
              <a:gd name="connsiteY10" fmla="*/ 5908928 h 5931190"/>
              <a:gd name="connsiteX11" fmla="*/ 2066335 w 3327399"/>
              <a:gd name="connsiteY11" fmla="*/ 5886194 h 5931190"/>
              <a:gd name="connsiteX12" fmla="*/ 1103230 w 3327399"/>
              <a:gd name="connsiteY12" fmla="*/ 5931190 h 5931190"/>
              <a:gd name="connsiteX13" fmla="*/ 227995 w 3327399"/>
              <a:gd name="connsiteY13" fmla="*/ 5930349 h 5931190"/>
              <a:gd name="connsiteX14" fmla="*/ 0 w 3327399"/>
              <a:gd name="connsiteY14" fmla="*/ 5930349 h 5931190"/>
              <a:gd name="connsiteX15" fmla="*/ 0 w 3327399"/>
              <a:gd name="connsiteY15" fmla="*/ 4941958 h 5931190"/>
              <a:gd name="connsiteX16" fmla="*/ 0 w 3327399"/>
              <a:gd name="connsiteY16" fmla="*/ 3459370 h 5931190"/>
              <a:gd name="connsiteX17" fmla="*/ 0 w 3327399"/>
              <a:gd name="connsiteY17" fmla="*/ 3459370 h 5931190"/>
              <a:gd name="connsiteX18" fmla="*/ 0 w 3327399"/>
              <a:gd name="connsiteY18" fmla="*/ 0 h 5931190"/>
              <a:gd name="connsiteX0" fmla="*/ 0 w 3327399"/>
              <a:gd name="connsiteY0" fmla="*/ 0 h 5931190"/>
              <a:gd name="connsiteX1" fmla="*/ 554567 w 3327399"/>
              <a:gd name="connsiteY1" fmla="*/ 0 h 5931190"/>
              <a:gd name="connsiteX2" fmla="*/ 554567 w 3327399"/>
              <a:gd name="connsiteY2" fmla="*/ 0 h 5931190"/>
              <a:gd name="connsiteX3" fmla="*/ 1386416 w 3327399"/>
              <a:gd name="connsiteY3" fmla="*/ 0 h 5931190"/>
              <a:gd name="connsiteX4" fmla="*/ 3327399 w 3327399"/>
              <a:gd name="connsiteY4" fmla="*/ 0 h 5931190"/>
              <a:gd name="connsiteX5" fmla="*/ 3327399 w 3327399"/>
              <a:gd name="connsiteY5" fmla="*/ 3459370 h 5931190"/>
              <a:gd name="connsiteX6" fmla="*/ 3327399 w 3327399"/>
              <a:gd name="connsiteY6" fmla="*/ 3459370 h 5931190"/>
              <a:gd name="connsiteX7" fmla="*/ 3327399 w 3327399"/>
              <a:gd name="connsiteY7" fmla="*/ 4941958 h 5931190"/>
              <a:gd name="connsiteX8" fmla="*/ 3327399 w 3327399"/>
              <a:gd name="connsiteY8" fmla="*/ 5930349 h 5931190"/>
              <a:gd name="connsiteX9" fmla="*/ 2559594 w 3327399"/>
              <a:gd name="connsiteY9" fmla="*/ 5906103 h 5931190"/>
              <a:gd name="connsiteX10" fmla="*/ 2418444 w 3327399"/>
              <a:gd name="connsiteY10" fmla="*/ 5908928 h 5931190"/>
              <a:gd name="connsiteX11" fmla="*/ 2066335 w 3327399"/>
              <a:gd name="connsiteY11" fmla="*/ 5886194 h 5931190"/>
              <a:gd name="connsiteX12" fmla="*/ 1103230 w 3327399"/>
              <a:gd name="connsiteY12" fmla="*/ 5931190 h 5931190"/>
              <a:gd name="connsiteX13" fmla="*/ 227995 w 3327399"/>
              <a:gd name="connsiteY13" fmla="*/ 5930349 h 5931190"/>
              <a:gd name="connsiteX14" fmla="*/ 0 w 3327399"/>
              <a:gd name="connsiteY14" fmla="*/ 5930349 h 5931190"/>
              <a:gd name="connsiteX15" fmla="*/ 0 w 3327399"/>
              <a:gd name="connsiteY15" fmla="*/ 4941958 h 5931190"/>
              <a:gd name="connsiteX16" fmla="*/ 0 w 3327399"/>
              <a:gd name="connsiteY16" fmla="*/ 3459370 h 5931190"/>
              <a:gd name="connsiteX17" fmla="*/ 0 w 3327399"/>
              <a:gd name="connsiteY17" fmla="*/ 3459370 h 5931190"/>
              <a:gd name="connsiteX18" fmla="*/ 0 w 3327399"/>
              <a:gd name="connsiteY18" fmla="*/ 0 h 5931190"/>
              <a:gd name="connsiteX0" fmla="*/ 0 w 3327399"/>
              <a:gd name="connsiteY0" fmla="*/ 0 h 6736798"/>
              <a:gd name="connsiteX1" fmla="*/ 554567 w 3327399"/>
              <a:gd name="connsiteY1" fmla="*/ 0 h 6736798"/>
              <a:gd name="connsiteX2" fmla="*/ 554567 w 3327399"/>
              <a:gd name="connsiteY2" fmla="*/ 0 h 6736798"/>
              <a:gd name="connsiteX3" fmla="*/ 1386416 w 3327399"/>
              <a:gd name="connsiteY3" fmla="*/ 0 h 6736798"/>
              <a:gd name="connsiteX4" fmla="*/ 3327399 w 3327399"/>
              <a:gd name="connsiteY4" fmla="*/ 0 h 6736798"/>
              <a:gd name="connsiteX5" fmla="*/ 3327399 w 3327399"/>
              <a:gd name="connsiteY5" fmla="*/ 3459370 h 6736798"/>
              <a:gd name="connsiteX6" fmla="*/ 3327399 w 3327399"/>
              <a:gd name="connsiteY6" fmla="*/ 3459370 h 6736798"/>
              <a:gd name="connsiteX7" fmla="*/ 3327399 w 3327399"/>
              <a:gd name="connsiteY7" fmla="*/ 4941958 h 6736798"/>
              <a:gd name="connsiteX8" fmla="*/ 3327399 w 3327399"/>
              <a:gd name="connsiteY8" fmla="*/ 5930349 h 6736798"/>
              <a:gd name="connsiteX9" fmla="*/ 2559594 w 3327399"/>
              <a:gd name="connsiteY9" fmla="*/ 5906103 h 6736798"/>
              <a:gd name="connsiteX10" fmla="*/ 2365129 w 3327399"/>
              <a:gd name="connsiteY10" fmla="*/ 6736798 h 6736798"/>
              <a:gd name="connsiteX11" fmla="*/ 2066335 w 3327399"/>
              <a:gd name="connsiteY11" fmla="*/ 5886194 h 6736798"/>
              <a:gd name="connsiteX12" fmla="*/ 1103230 w 3327399"/>
              <a:gd name="connsiteY12" fmla="*/ 5931190 h 6736798"/>
              <a:gd name="connsiteX13" fmla="*/ 227995 w 3327399"/>
              <a:gd name="connsiteY13" fmla="*/ 5930349 h 6736798"/>
              <a:gd name="connsiteX14" fmla="*/ 0 w 3327399"/>
              <a:gd name="connsiteY14" fmla="*/ 5930349 h 6736798"/>
              <a:gd name="connsiteX15" fmla="*/ 0 w 3327399"/>
              <a:gd name="connsiteY15" fmla="*/ 4941958 h 6736798"/>
              <a:gd name="connsiteX16" fmla="*/ 0 w 3327399"/>
              <a:gd name="connsiteY16" fmla="*/ 3459370 h 6736798"/>
              <a:gd name="connsiteX17" fmla="*/ 0 w 3327399"/>
              <a:gd name="connsiteY17" fmla="*/ 3459370 h 6736798"/>
              <a:gd name="connsiteX18" fmla="*/ 0 w 3327399"/>
              <a:gd name="connsiteY18" fmla="*/ 0 h 6736798"/>
              <a:gd name="connsiteX0" fmla="*/ 0 w 3327399"/>
              <a:gd name="connsiteY0" fmla="*/ 0 h 6736798"/>
              <a:gd name="connsiteX1" fmla="*/ 554567 w 3327399"/>
              <a:gd name="connsiteY1" fmla="*/ 0 h 6736798"/>
              <a:gd name="connsiteX2" fmla="*/ 554567 w 3327399"/>
              <a:gd name="connsiteY2" fmla="*/ 0 h 6736798"/>
              <a:gd name="connsiteX3" fmla="*/ 1386416 w 3327399"/>
              <a:gd name="connsiteY3" fmla="*/ 0 h 6736798"/>
              <a:gd name="connsiteX4" fmla="*/ 3327399 w 3327399"/>
              <a:gd name="connsiteY4" fmla="*/ 0 h 6736798"/>
              <a:gd name="connsiteX5" fmla="*/ 3327399 w 3327399"/>
              <a:gd name="connsiteY5" fmla="*/ 3459370 h 6736798"/>
              <a:gd name="connsiteX6" fmla="*/ 3327399 w 3327399"/>
              <a:gd name="connsiteY6" fmla="*/ 3459370 h 6736798"/>
              <a:gd name="connsiteX7" fmla="*/ 3327399 w 3327399"/>
              <a:gd name="connsiteY7" fmla="*/ 4941958 h 6736798"/>
              <a:gd name="connsiteX8" fmla="*/ 3327399 w 3327399"/>
              <a:gd name="connsiteY8" fmla="*/ 5930349 h 6736798"/>
              <a:gd name="connsiteX9" fmla="*/ 2559594 w 3327399"/>
              <a:gd name="connsiteY9" fmla="*/ 5906103 h 6736798"/>
              <a:gd name="connsiteX10" fmla="*/ 2365129 w 3327399"/>
              <a:gd name="connsiteY10" fmla="*/ 6736798 h 6736798"/>
              <a:gd name="connsiteX11" fmla="*/ 2275786 w 3327399"/>
              <a:gd name="connsiteY11" fmla="*/ 5961453 h 6736798"/>
              <a:gd name="connsiteX12" fmla="*/ 1103230 w 3327399"/>
              <a:gd name="connsiteY12" fmla="*/ 5931190 h 6736798"/>
              <a:gd name="connsiteX13" fmla="*/ 227995 w 3327399"/>
              <a:gd name="connsiteY13" fmla="*/ 5930349 h 6736798"/>
              <a:gd name="connsiteX14" fmla="*/ 0 w 3327399"/>
              <a:gd name="connsiteY14" fmla="*/ 5930349 h 6736798"/>
              <a:gd name="connsiteX15" fmla="*/ 0 w 3327399"/>
              <a:gd name="connsiteY15" fmla="*/ 4941958 h 6736798"/>
              <a:gd name="connsiteX16" fmla="*/ 0 w 3327399"/>
              <a:gd name="connsiteY16" fmla="*/ 3459370 h 6736798"/>
              <a:gd name="connsiteX17" fmla="*/ 0 w 3327399"/>
              <a:gd name="connsiteY17" fmla="*/ 3459370 h 6736798"/>
              <a:gd name="connsiteX18" fmla="*/ 0 w 3327399"/>
              <a:gd name="connsiteY18" fmla="*/ 0 h 673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27399" h="6736798">
                <a:moveTo>
                  <a:pt x="0" y="0"/>
                </a:moveTo>
                <a:lnTo>
                  <a:pt x="554567" y="0"/>
                </a:lnTo>
                <a:lnTo>
                  <a:pt x="554567" y="0"/>
                </a:lnTo>
                <a:lnTo>
                  <a:pt x="1386416" y="0"/>
                </a:lnTo>
                <a:lnTo>
                  <a:pt x="3327399" y="0"/>
                </a:lnTo>
                <a:lnTo>
                  <a:pt x="3327399" y="3459370"/>
                </a:lnTo>
                <a:lnTo>
                  <a:pt x="3327399" y="3459370"/>
                </a:lnTo>
                <a:lnTo>
                  <a:pt x="3327399" y="4941958"/>
                </a:lnTo>
                <a:lnTo>
                  <a:pt x="3327399" y="5930349"/>
                </a:lnTo>
                <a:lnTo>
                  <a:pt x="2559594" y="5906103"/>
                </a:lnTo>
                <a:lnTo>
                  <a:pt x="2365129" y="6736798"/>
                </a:lnTo>
                <a:lnTo>
                  <a:pt x="2275786" y="5961453"/>
                </a:lnTo>
                <a:lnTo>
                  <a:pt x="1103230" y="5931190"/>
                </a:lnTo>
                <a:lnTo>
                  <a:pt x="227995" y="5930349"/>
                </a:lnTo>
                <a:lnTo>
                  <a:pt x="0" y="5930349"/>
                </a:lnTo>
                <a:lnTo>
                  <a:pt x="0" y="4941958"/>
                </a:lnTo>
                <a:lnTo>
                  <a:pt x="0" y="3459370"/>
                </a:lnTo>
                <a:lnTo>
                  <a:pt x="0" y="345937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9AD7FA4-C05F-2D40-9831-1760F2C88BF8}"/>
              </a:ext>
            </a:extLst>
          </p:cNvPr>
          <p:cNvSpPr txBox="1">
            <a:spLocks/>
          </p:cNvSpPr>
          <p:nvPr/>
        </p:nvSpPr>
        <p:spPr>
          <a:xfrm>
            <a:off x="2209865" y="3077442"/>
            <a:ext cx="8104779" cy="16781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000"/>
              </a:spcBef>
            </a:pP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Understands how context affects meaning</a:t>
            </a:r>
          </a:p>
          <a:p>
            <a:pPr algn="ctr">
              <a:spcBef>
                <a:spcPts val="2000"/>
              </a:spcBef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(i.e.,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not only concerns how meaning depends on structural and linguistic knowledge (grammar) of the speaker, but on the context of the utterance, too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8937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Meek Mill's Conviction Overturned: What Happens Next?">
            <a:extLst>
              <a:ext uri="{FF2B5EF4-FFF2-40B4-BE49-F238E27FC236}">
                <a16:creationId xmlns:a16="http://schemas.microsoft.com/office/drawing/2014/main" id="{3F025B5C-9913-024A-9B31-A70741239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068" y="4488180"/>
            <a:ext cx="2152530" cy="214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 flipV="1">
            <a:off x="409626" y="748402"/>
            <a:ext cx="5118337" cy="90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6350D7-59AE-D34C-8A32-96DCA6D3DC50}"/>
              </a:ext>
            </a:extLst>
          </p:cNvPr>
          <p:cNvSpPr txBox="1">
            <a:spLocks/>
          </p:cNvSpPr>
          <p:nvPr/>
        </p:nvSpPr>
        <p:spPr>
          <a:xfrm>
            <a:off x="346836" y="168945"/>
            <a:ext cx="5549438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Multiple levels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*</a:t>
            </a:r>
            <a:r>
              <a:rPr lang="en-US" b="1" dirty="0">
                <a:latin typeface="Avenir Light" panose="020B0402020203020204" pitchFamily="34" charset="77"/>
              </a:rPr>
              <a:t> to a single 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98EBC9-0E88-F24D-BA6A-8EC4A11F3EF3}"/>
              </a:ext>
            </a:extLst>
          </p:cNvPr>
          <p:cNvSpPr/>
          <p:nvPr/>
        </p:nvSpPr>
        <p:spPr>
          <a:xfrm>
            <a:off x="8876409" y="3289778"/>
            <a:ext cx="262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venir Light" panose="020B0402020203020204" pitchFamily="34" charset="77"/>
              </a:rPr>
              <a:t>*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E952D7-C7B6-334A-AEE6-7CEC121E025D}"/>
              </a:ext>
            </a:extLst>
          </p:cNvPr>
          <p:cNvSpPr txBox="1">
            <a:spLocks/>
          </p:cNvSpPr>
          <p:nvPr/>
        </p:nvSpPr>
        <p:spPr>
          <a:xfrm>
            <a:off x="1157290" y="6066620"/>
            <a:ext cx="1557587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speech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CFA984-0914-E74F-AB45-A6A042D96B5F}"/>
              </a:ext>
            </a:extLst>
          </p:cNvPr>
          <p:cNvSpPr txBox="1">
            <a:spLocks/>
          </p:cNvSpPr>
          <p:nvPr/>
        </p:nvSpPr>
        <p:spPr>
          <a:xfrm>
            <a:off x="6096000" y="5721968"/>
            <a:ext cx="1557587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7D7967-BF6C-AB47-AFDF-8891D812D508}"/>
              </a:ext>
            </a:extLst>
          </p:cNvPr>
          <p:cNvSpPr txBox="1">
            <a:spLocks/>
          </p:cNvSpPr>
          <p:nvPr/>
        </p:nvSpPr>
        <p:spPr>
          <a:xfrm>
            <a:off x="953951" y="5436042"/>
            <a:ext cx="1964264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phonetics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713DFD-F76B-7E48-88BF-25755F8A49D2}"/>
              </a:ext>
            </a:extLst>
          </p:cNvPr>
          <p:cNvSpPr txBox="1">
            <a:spLocks/>
          </p:cNvSpPr>
          <p:nvPr/>
        </p:nvSpPr>
        <p:spPr>
          <a:xfrm>
            <a:off x="953951" y="4654962"/>
            <a:ext cx="2350899" cy="48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phonology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065C680-B503-874E-A8A0-B2FF9EAA5745}"/>
              </a:ext>
            </a:extLst>
          </p:cNvPr>
          <p:cNvSpPr txBox="1">
            <a:spLocks/>
          </p:cNvSpPr>
          <p:nvPr/>
        </p:nvSpPr>
        <p:spPr>
          <a:xfrm>
            <a:off x="5527963" y="4654961"/>
            <a:ext cx="2350908" cy="57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orthography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0DE455-5DA6-A348-8314-260D209583DA}"/>
              </a:ext>
            </a:extLst>
          </p:cNvPr>
          <p:cNvCxnSpPr>
            <a:cxnSpLocks/>
          </p:cNvCxnSpPr>
          <p:nvPr/>
        </p:nvCxnSpPr>
        <p:spPr>
          <a:xfrm flipH="1" flipV="1">
            <a:off x="5563465" y="4357781"/>
            <a:ext cx="1031299" cy="28972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D1F268-175E-004F-9AE2-4CC20F8D777E}"/>
              </a:ext>
            </a:extLst>
          </p:cNvPr>
          <p:cNvCxnSpPr>
            <a:cxnSpLocks/>
          </p:cNvCxnSpPr>
          <p:nvPr/>
        </p:nvCxnSpPr>
        <p:spPr>
          <a:xfrm flipH="1">
            <a:off x="2330932" y="4351827"/>
            <a:ext cx="819558" cy="34408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743245-B9B8-1244-B1C5-817BC27E17FD}"/>
              </a:ext>
            </a:extLst>
          </p:cNvPr>
          <p:cNvCxnSpPr>
            <a:cxnSpLocks/>
          </p:cNvCxnSpPr>
          <p:nvPr/>
        </p:nvCxnSpPr>
        <p:spPr>
          <a:xfrm flipV="1">
            <a:off x="6874793" y="5241870"/>
            <a:ext cx="0" cy="50780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C2DCCDE-8CBC-0047-9A2D-BB4AB1368A74}"/>
              </a:ext>
            </a:extLst>
          </p:cNvPr>
          <p:cNvSpPr txBox="1">
            <a:spLocks/>
          </p:cNvSpPr>
          <p:nvPr/>
        </p:nvSpPr>
        <p:spPr>
          <a:xfrm>
            <a:off x="2968794" y="1055801"/>
            <a:ext cx="2771594" cy="2245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Discourse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Pragmatics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Semantics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Syntax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Lexemes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Morphology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b="1" dirty="0">
              <a:latin typeface="Avenir Light" panose="020B0402020203020204" pitchFamily="34" charset="77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6716D8-11DF-2140-BF6E-E4C60DC77CBD}"/>
              </a:ext>
            </a:extLst>
          </p:cNvPr>
          <p:cNvCxnSpPr>
            <a:cxnSpLocks/>
          </p:cNvCxnSpPr>
          <p:nvPr/>
        </p:nvCxnSpPr>
        <p:spPr>
          <a:xfrm flipV="1">
            <a:off x="1936083" y="5209847"/>
            <a:ext cx="0" cy="38796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5FF40F-25B9-BF43-AFB0-2D7BA3B67185}"/>
              </a:ext>
            </a:extLst>
          </p:cNvPr>
          <p:cNvCxnSpPr>
            <a:cxnSpLocks/>
          </p:cNvCxnSpPr>
          <p:nvPr/>
        </p:nvCxnSpPr>
        <p:spPr>
          <a:xfrm flipV="1">
            <a:off x="1918675" y="5889137"/>
            <a:ext cx="0" cy="28592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7AD5A4-8CEA-264D-BDB6-B10D8F9B15E1}"/>
              </a:ext>
            </a:extLst>
          </p:cNvPr>
          <p:cNvSpPr txBox="1">
            <a:spLocks/>
          </p:cNvSpPr>
          <p:nvPr/>
        </p:nvSpPr>
        <p:spPr>
          <a:xfrm>
            <a:off x="6996545" y="301392"/>
            <a:ext cx="4966855" cy="2999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Many ways to express the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same meaning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Infinite meanings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can be expressed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Languages widely differ in these complex interactions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F742C1-EE76-6D41-8343-A33EB92FF81A}"/>
              </a:ext>
            </a:extLst>
          </p:cNvPr>
          <p:cNvSpPr/>
          <p:nvPr/>
        </p:nvSpPr>
        <p:spPr>
          <a:xfrm>
            <a:off x="373983" y="270455"/>
            <a:ext cx="11589418" cy="925719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4ABC43-BFA1-E64B-B2B8-B67E660E1A14}"/>
              </a:ext>
            </a:extLst>
          </p:cNvPr>
          <p:cNvSpPr/>
          <p:nvPr/>
        </p:nvSpPr>
        <p:spPr>
          <a:xfrm>
            <a:off x="5524883" y="1316885"/>
            <a:ext cx="6494646" cy="540459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FF7618-1645-9343-880E-47AED01FC75B}"/>
              </a:ext>
            </a:extLst>
          </p:cNvPr>
          <p:cNvSpPr/>
          <p:nvPr/>
        </p:nvSpPr>
        <p:spPr>
          <a:xfrm>
            <a:off x="437656" y="1773382"/>
            <a:ext cx="5031098" cy="4862639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ular Callout 9">
            <a:extLst>
              <a:ext uri="{FF2B5EF4-FFF2-40B4-BE49-F238E27FC236}">
                <a16:creationId xmlns:a16="http://schemas.microsoft.com/office/drawing/2014/main" id="{F7716727-24C9-A344-A71A-5AB1A3CE79F5}"/>
              </a:ext>
            </a:extLst>
          </p:cNvPr>
          <p:cNvSpPr/>
          <p:nvPr/>
        </p:nvSpPr>
        <p:spPr>
          <a:xfrm flipH="1" flipV="1">
            <a:off x="1853356" y="1758597"/>
            <a:ext cx="8877394" cy="2591732"/>
          </a:xfrm>
          <a:custGeom>
            <a:avLst/>
            <a:gdLst>
              <a:gd name="connsiteX0" fmla="*/ 0 w 3327399"/>
              <a:gd name="connsiteY0" fmla="*/ 0 h 5930349"/>
              <a:gd name="connsiteX1" fmla="*/ 554567 w 3327399"/>
              <a:gd name="connsiteY1" fmla="*/ 0 h 5930349"/>
              <a:gd name="connsiteX2" fmla="*/ 554567 w 3327399"/>
              <a:gd name="connsiteY2" fmla="*/ 0 h 5930349"/>
              <a:gd name="connsiteX3" fmla="*/ 1386416 w 3327399"/>
              <a:gd name="connsiteY3" fmla="*/ 0 h 5930349"/>
              <a:gd name="connsiteX4" fmla="*/ 3327399 w 3327399"/>
              <a:gd name="connsiteY4" fmla="*/ 0 h 5930349"/>
              <a:gd name="connsiteX5" fmla="*/ 3327399 w 3327399"/>
              <a:gd name="connsiteY5" fmla="*/ 3459370 h 5930349"/>
              <a:gd name="connsiteX6" fmla="*/ 3327399 w 3327399"/>
              <a:gd name="connsiteY6" fmla="*/ 3459370 h 5930349"/>
              <a:gd name="connsiteX7" fmla="*/ 3327399 w 3327399"/>
              <a:gd name="connsiteY7" fmla="*/ 4941958 h 5930349"/>
              <a:gd name="connsiteX8" fmla="*/ 3327399 w 3327399"/>
              <a:gd name="connsiteY8" fmla="*/ 5930349 h 5930349"/>
              <a:gd name="connsiteX9" fmla="*/ 1386416 w 3327399"/>
              <a:gd name="connsiteY9" fmla="*/ 5930349 h 5930349"/>
              <a:gd name="connsiteX10" fmla="*/ 325553 w 3327399"/>
              <a:gd name="connsiteY10" fmla="*/ 6612636 h 5930349"/>
              <a:gd name="connsiteX11" fmla="*/ 554567 w 3327399"/>
              <a:gd name="connsiteY11" fmla="*/ 5930349 h 5930349"/>
              <a:gd name="connsiteX12" fmla="*/ 0 w 3327399"/>
              <a:gd name="connsiteY12" fmla="*/ 5930349 h 5930349"/>
              <a:gd name="connsiteX13" fmla="*/ 0 w 3327399"/>
              <a:gd name="connsiteY13" fmla="*/ 4941958 h 5930349"/>
              <a:gd name="connsiteX14" fmla="*/ 0 w 3327399"/>
              <a:gd name="connsiteY14" fmla="*/ 3459370 h 5930349"/>
              <a:gd name="connsiteX15" fmla="*/ 0 w 3327399"/>
              <a:gd name="connsiteY15" fmla="*/ 3459370 h 5930349"/>
              <a:gd name="connsiteX16" fmla="*/ 0 w 3327399"/>
              <a:gd name="connsiteY16" fmla="*/ 0 h 5930349"/>
              <a:gd name="connsiteX0" fmla="*/ 0 w 3327399"/>
              <a:gd name="connsiteY0" fmla="*/ 0 h 6612636"/>
              <a:gd name="connsiteX1" fmla="*/ 554567 w 3327399"/>
              <a:gd name="connsiteY1" fmla="*/ 0 h 6612636"/>
              <a:gd name="connsiteX2" fmla="*/ 554567 w 3327399"/>
              <a:gd name="connsiteY2" fmla="*/ 0 h 6612636"/>
              <a:gd name="connsiteX3" fmla="*/ 1386416 w 3327399"/>
              <a:gd name="connsiteY3" fmla="*/ 0 h 6612636"/>
              <a:gd name="connsiteX4" fmla="*/ 3327399 w 3327399"/>
              <a:gd name="connsiteY4" fmla="*/ 0 h 6612636"/>
              <a:gd name="connsiteX5" fmla="*/ 3327399 w 3327399"/>
              <a:gd name="connsiteY5" fmla="*/ 3459370 h 6612636"/>
              <a:gd name="connsiteX6" fmla="*/ 3327399 w 3327399"/>
              <a:gd name="connsiteY6" fmla="*/ 3459370 h 6612636"/>
              <a:gd name="connsiteX7" fmla="*/ 3327399 w 3327399"/>
              <a:gd name="connsiteY7" fmla="*/ 4941958 h 6612636"/>
              <a:gd name="connsiteX8" fmla="*/ 3327399 w 3327399"/>
              <a:gd name="connsiteY8" fmla="*/ 5930349 h 6612636"/>
              <a:gd name="connsiteX9" fmla="*/ 1386416 w 3327399"/>
              <a:gd name="connsiteY9" fmla="*/ 5930349 h 6612636"/>
              <a:gd name="connsiteX10" fmla="*/ 325553 w 3327399"/>
              <a:gd name="connsiteY10" fmla="*/ 6612636 h 6612636"/>
              <a:gd name="connsiteX11" fmla="*/ 227995 w 3327399"/>
              <a:gd name="connsiteY11" fmla="*/ 5930349 h 6612636"/>
              <a:gd name="connsiteX12" fmla="*/ 0 w 3327399"/>
              <a:gd name="connsiteY12" fmla="*/ 5930349 h 6612636"/>
              <a:gd name="connsiteX13" fmla="*/ 0 w 3327399"/>
              <a:gd name="connsiteY13" fmla="*/ 4941958 h 6612636"/>
              <a:gd name="connsiteX14" fmla="*/ 0 w 3327399"/>
              <a:gd name="connsiteY14" fmla="*/ 3459370 h 6612636"/>
              <a:gd name="connsiteX15" fmla="*/ 0 w 3327399"/>
              <a:gd name="connsiteY15" fmla="*/ 3459370 h 6612636"/>
              <a:gd name="connsiteX16" fmla="*/ 0 w 3327399"/>
              <a:gd name="connsiteY16" fmla="*/ 0 h 6612636"/>
              <a:gd name="connsiteX0" fmla="*/ 0 w 3327399"/>
              <a:gd name="connsiteY0" fmla="*/ 0 h 6612636"/>
              <a:gd name="connsiteX1" fmla="*/ 554567 w 3327399"/>
              <a:gd name="connsiteY1" fmla="*/ 0 h 6612636"/>
              <a:gd name="connsiteX2" fmla="*/ 554567 w 3327399"/>
              <a:gd name="connsiteY2" fmla="*/ 0 h 6612636"/>
              <a:gd name="connsiteX3" fmla="*/ 1386416 w 3327399"/>
              <a:gd name="connsiteY3" fmla="*/ 0 h 6612636"/>
              <a:gd name="connsiteX4" fmla="*/ 3327399 w 3327399"/>
              <a:gd name="connsiteY4" fmla="*/ 0 h 6612636"/>
              <a:gd name="connsiteX5" fmla="*/ 3327399 w 3327399"/>
              <a:gd name="connsiteY5" fmla="*/ 3459370 h 6612636"/>
              <a:gd name="connsiteX6" fmla="*/ 3327399 w 3327399"/>
              <a:gd name="connsiteY6" fmla="*/ 3459370 h 6612636"/>
              <a:gd name="connsiteX7" fmla="*/ 3327399 w 3327399"/>
              <a:gd name="connsiteY7" fmla="*/ 4941958 h 6612636"/>
              <a:gd name="connsiteX8" fmla="*/ 3327399 w 3327399"/>
              <a:gd name="connsiteY8" fmla="*/ 5930349 h 6612636"/>
              <a:gd name="connsiteX9" fmla="*/ 667959 w 3327399"/>
              <a:gd name="connsiteY9" fmla="*/ 5930349 h 6612636"/>
              <a:gd name="connsiteX10" fmla="*/ 325553 w 3327399"/>
              <a:gd name="connsiteY10" fmla="*/ 6612636 h 6612636"/>
              <a:gd name="connsiteX11" fmla="*/ 227995 w 3327399"/>
              <a:gd name="connsiteY11" fmla="*/ 5930349 h 6612636"/>
              <a:gd name="connsiteX12" fmla="*/ 0 w 3327399"/>
              <a:gd name="connsiteY12" fmla="*/ 5930349 h 6612636"/>
              <a:gd name="connsiteX13" fmla="*/ 0 w 3327399"/>
              <a:gd name="connsiteY13" fmla="*/ 4941958 h 6612636"/>
              <a:gd name="connsiteX14" fmla="*/ 0 w 3327399"/>
              <a:gd name="connsiteY14" fmla="*/ 3459370 h 6612636"/>
              <a:gd name="connsiteX15" fmla="*/ 0 w 3327399"/>
              <a:gd name="connsiteY15" fmla="*/ 3459370 h 6612636"/>
              <a:gd name="connsiteX16" fmla="*/ 0 w 3327399"/>
              <a:gd name="connsiteY16" fmla="*/ 0 h 6612636"/>
              <a:gd name="connsiteX0" fmla="*/ 0 w 3327399"/>
              <a:gd name="connsiteY0" fmla="*/ 0 h 6612636"/>
              <a:gd name="connsiteX1" fmla="*/ 554567 w 3327399"/>
              <a:gd name="connsiteY1" fmla="*/ 0 h 6612636"/>
              <a:gd name="connsiteX2" fmla="*/ 554567 w 3327399"/>
              <a:gd name="connsiteY2" fmla="*/ 0 h 6612636"/>
              <a:gd name="connsiteX3" fmla="*/ 1386416 w 3327399"/>
              <a:gd name="connsiteY3" fmla="*/ 0 h 6612636"/>
              <a:gd name="connsiteX4" fmla="*/ 3327399 w 3327399"/>
              <a:gd name="connsiteY4" fmla="*/ 0 h 6612636"/>
              <a:gd name="connsiteX5" fmla="*/ 3327399 w 3327399"/>
              <a:gd name="connsiteY5" fmla="*/ 3459370 h 6612636"/>
              <a:gd name="connsiteX6" fmla="*/ 3327399 w 3327399"/>
              <a:gd name="connsiteY6" fmla="*/ 3459370 h 6612636"/>
              <a:gd name="connsiteX7" fmla="*/ 3327399 w 3327399"/>
              <a:gd name="connsiteY7" fmla="*/ 4941958 h 6612636"/>
              <a:gd name="connsiteX8" fmla="*/ 3327399 w 3327399"/>
              <a:gd name="connsiteY8" fmla="*/ 5930349 h 6612636"/>
              <a:gd name="connsiteX9" fmla="*/ 1672035 w 3327399"/>
              <a:gd name="connsiteY9" fmla="*/ 5911868 h 6612636"/>
              <a:gd name="connsiteX10" fmla="*/ 325553 w 3327399"/>
              <a:gd name="connsiteY10" fmla="*/ 6612636 h 6612636"/>
              <a:gd name="connsiteX11" fmla="*/ 227995 w 3327399"/>
              <a:gd name="connsiteY11" fmla="*/ 5930349 h 6612636"/>
              <a:gd name="connsiteX12" fmla="*/ 0 w 3327399"/>
              <a:gd name="connsiteY12" fmla="*/ 5930349 h 6612636"/>
              <a:gd name="connsiteX13" fmla="*/ 0 w 3327399"/>
              <a:gd name="connsiteY13" fmla="*/ 4941958 h 6612636"/>
              <a:gd name="connsiteX14" fmla="*/ 0 w 3327399"/>
              <a:gd name="connsiteY14" fmla="*/ 3459370 h 6612636"/>
              <a:gd name="connsiteX15" fmla="*/ 0 w 3327399"/>
              <a:gd name="connsiteY15" fmla="*/ 3459370 h 6612636"/>
              <a:gd name="connsiteX16" fmla="*/ 0 w 3327399"/>
              <a:gd name="connsiteY16" fmla="*/ 0 h 6612636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33629 w 3327399"/>
              <a:gd name="connsiteY10" fmla="*/ 6686564 h 6686564"/>
              <a:gd name="connsiteX11" fmla="*/ 227995 w 3327399"/>
              <a:gd name="connsiteY11" fmla="*/ 5930349 h 6686564"/>
              <a:gd name="connsiteX12" fmla="*/ 0 w 3327399"/>
              <a:gd name="connsiteY12" fmla="*/ 5930349 h 6686564"/>
              <a:gd name="connsiteX13" fmla="*/ 0 w 3327399"/>
              <a:gd name="connsiteY13" fmla="*/ 4941958 h 6686564"/>
              <a:gd name="connsiteX14" fmla="*/ 0 w 3327399"/>
              <a:gd name="connsiteY14" fmla="*/ 3459370 h 6686564"/>
              <a:gd name="connsiteX15" fmla="*/ 0 w 3327399"/>
              <a:gd name="connsiteY15" fmla="*/ 3459370 h 6686564"/>
              <a:gd name="connsiteX16" fmla="*/ 0 w 3327399"/>
              <a:gd name="connsiteY16" fmla="*/ 0 h 6686564"/>
              <a:gd name="connsiteX0" fmla="*/ 0 w 3327399"/>
              <a:gd name="connsiteY0" fmla="*/ 0 h 5930350"/>
              <a:gd name="connsiteX1" fmla="*/ 554567 w 3327399"/>
              <a:gd name="connsiteY1" fmla="*/ 0 h 5930350"/>
              <a:gd name="connsiteX2" fmla="*/ 554567 w 3327399"/>
              <a:gd name="connsiteY2" fmla="*/ 0 h 5930350"/>
              <a:gd name="connsiteX3" fmla="*/ 1386416 w 3327399"/>
              <a:gd name="connsiteY3" fmla="*/ 0 h 5930350"/>
              <a:gd name="connsiteX4" fmla="*/ 3327399 w 3327399"/>
              <a:gd name="connsiteY4" fmla="*/ 0 h 5930350"/>
              <a:gd name="connsiteX5" fmla="*/ 3327399 w 3327399"/>
              <a:gd name="connsiteY5" fmla="*/ 3459370 h 5930350"/>
              <a:gd name="connsiteX6" fmla="*/ 3327399 w 3327399"/>
              <a:gd name="connsiteY6" fmla="*/ 3459370 h 5930350"/>
              <a:gd name="connsiteX7" fmla="*/ 3327399 w 3327399"/>
              <a:gd name="connsiteY7" fmla="*/ 4941958 h 5930350"/>
              <a:gd name="connsiteX8" fmla="*/ 3327399 w 3327399"/>
              <a:gd name="connsiteY8" fmla="*/ 5930349 h 5930350"/>
              <a:gd name="connsiteX9" fmla="*/ 1672035 w 3327399"/>
              <a:gd name="connsiteY9" fmla="*/ 5911868 h 5930350"/>
              <a:gd name="connsiteX10" fmla="*/ 1225621 w 3327399"/>
              <a:gd name="connsiteY10" fmla="*/ 5910327 h 5930350"/>
              <a:gd name="connsiteX11" fmla="*/ 227995 w 3327399"/>
              <a:gd name="connsiteY11" fmla="*/ 5930349 h 5930350"/>
              <a:gd name="connsiteX12" fmla="*/ 0 w 3327399"/>
              <a:gd name="connsiteY12" fmla="*/ 5930349 h 5930350"/>
              <a:gd name="connsiteX13" fmla="*/ 0 w 3327399"/>
              <a:gd name="connsiteY13" fmla="*/ 4941958 h 5930350"/>
              <a:gd name="connsiteX14" fmla="*/ 0 w 3327399"/>
              <a:gd name="connsiteY14" fmla="*/ 3459370 h 5930350"/>
              <a:gd name="connsiteX15" fmla="*/ 0 w 3327399"/>
              <a:gd name="connsiteY15" fmla="*/ 3459370 h 5930350"/>
              <a:gd name="connsiteX16" fmla="*/ 0 w 3327399"/>
              <a:gd name="connsiteY16" fmla="*/ 0 h 5930350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229621 w 3327399"/>
              <a:gd name="connsiteY10" fmla="*/ 6686564 h 6686564"/>
              <a:gd name="connsiteX11" fmla="*/ 227995 w 3327399"/>
              <a:gd name="connsiteY11" fmla="*/ 5930349 h 6686564"/>
              <a:gd name="connsiteX12" fmla="*/ 0 w 3327399"/>
              <a:gd name="connsiteY12" fmla="*/ 5930349 h 6686564"/>
              <a:gd name="connsiteX13" fmla="*/ 0 w 3327399"/>
              <a:gd name="connsiteY13" fmla="*/ 4941958 h 6686564"/>
              <a:gd name="connsiteX14" fmla="*/ 0 w 3327399"/>
              <a:gd name="connsiteY14" fmla="*/ 3459370 h 6686564"/>
              <a:gd name="connsiteX15" fmla="*/ 0 w 3327399"/>
              <a:gd name="connsiteY15" fmla="*/ 3459370 h 6686564"/>
              <a:gd name="connsiteX16" fmla="*/ 0 w 3327399"/>
              <a:gd name="connsiteY16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229621 w 3327399"/>
              <a:gd name="connsiteY10" fmla="*/ 6686564 h 6686564"/>
              <a:gd name="connsiteX11" fmla="*/ 1223239 w 3327399"/>
              <a:gd name="connsiteY11" fmla="*/ 6651981 h 6686564"/>
              <a:gd name="connsiteX12" fmla="*/ 227995 w 3327399"/>
              <a:gd name="connsiteY12" fmla="*/ 5930349 h 6686564"/>
              <a:gd name="connsiteX13" fmla="*/ 0 w 3327399"/>
              <a:gd name="connsiteY13" fmla="*/ 5930349 h 6686564"/>
              <a:gd name="connsiteX14" fmla="*/ 0 w 3327399"/>
              <a:gd name="connsiteY14" fmla="*/ 4941958 h 6686564"/>
              <a:gd name="connsiteX15" fmla="*/ 0 w 3327399"/>
              <a:gd name="connsiteY15" fmla="*/ 3459370 h 6686564"/>
              <a:gd name="connsiteX16" fmla="*/ 0 w 3327399"/>
              <a:gd name="connsiteY16" fmla="*/ 3459370 h 6686564"/>
              <a:gd name="connsiteX17" fmla="*/ 0 w 3327399"/>
              <a:gd name="connsiteY17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229621 w 3327399"/>
              <a:gd name="connsiteY10" fmla="*/ 6686564 h 6686564"/>
              <a:gd name="connsiteX11" fmla="*/ 1223239 w 3327399"/>
              <a:gd name="connsiteY11" fmla="*/ 6651981 h 6686564"/>
              <a:gd name="connsiteX12" fmla="*/ 767205 w 3327399"/>
              <a:gd name="connsiteY12" fmla="*/ 6300826 h 6686564"/>
              <a:gd name="connsiteX13" fmla="*/ 227995 w 3327399"/>
              <a:gd name="connsiteY13" fmla="*/ 5930349 h 6686564"/>
              <a:gd name="connsiteX14" fmla="*/ 0 w 3327399"/>
              <a:gd name="connsiteY14" fmla="*/ 5930349 h 6686564"/>
              <a:gd name="connsiteX15" fmla="*/ 0 w 3327399"/>
              <a:gd name="connsiteY15" fmla="*/ 4941958 h 6686564"/>
              <a:gd name="connsiteX16" fmla="*/ 0 w 3327399"/>
              <a:gd name="connsiteY16" fmla="*/ 3459370 h 6686564"/>
              <a:gd name="connsiteX17" fmla="*/ 0 w 3327399"/>
              <a:gd name="connsiteY17" fmla="*/ 3459370 h 6686564"/>
              <a:gd name="connsiteX18" fmla="*/ 0 w 3327399"/>
              <a:gd name="connsiteY18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451257 w 3327399"/>
              <a:gd name="connsiteY10" fmla="*/ 6319309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767205 w 3327399"/>
              <a:gd name="connsiteY13" fmla="*/ 6300826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95253 w 3327399"/>
              <a:gd name="connsiteY10" fmla="*/ 6023600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767205 w 3327399"/>
              <a:gd name="connsiteY13" fmla="*/ 6300826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79252 w 3327399"/>
              <a:gd name="connsiteY10" fmla="*/ 5894227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767205 w 3327399"/>
              <a:gd name="connsiteY13" fmla="*/ 6300826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79252 w 3327399"/>
              <a:gd name="connsiteY10" fmla="*/ 5894227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500284 w 3327399"/>
              <a:gd name="connsiteY10" fmla="*/ 5857264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3003392 w 3327399"/>
              <a:gd name="connsiteY9" fmla="*/ 5967313 h 6686564"/>
              <a:gd name="connsiteX10" fmla="*/ 1500284 w 3327399"/>
              <a:gd name="connsiteY10" fmla="*/ 5857264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3003392 w 3327399"/>
              <a:gd name="connsiteY9" fmla="*/ 5967313 h 6686564"/>
              <a:gd name="connsiteX10" fmla="*/ 2775780 w 3327399"/>
              <a:gd name="connsiteY10" fmla="*/ 5968154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3003392 w 3327399"/>
              <a:gd name="connsiteY9" fmla="*/ 5967313 h 6686564"/>
              <a:gd name="connsiteX10" fmla="*/ 2775780 w 3327399"/>
              <a:gd name="connsiteY10" fmla="*/ 5968154 h 6686564"/>
              <a:gd name="connsiteX11" fmla="*/ 1229621 w 3327399"/>
              <a:gd name="connsiteY11" fmla="*/ 6686564 h 6686564"/>
              <a:gd name="connsiteX12" fmla="*/ 1986674 w 3327399"/>
              <a:gd name="connsiteY12" fmla="*/ 5968155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3003392 w 3327399"/>
              <a:gd name="connsiteY9" fmla="*/ 5967313 h 6353890"/>
              <a:gd name="connsiteX10" fmla="*/ 2775780 w 3327399"/>
              <a:gd name="connsiteY10" fmla="*/ 5968154 h 6353890"/>
              <a:gd name="connsiteX11" fmla="*/ 2481841 w 3327399"/>
              <a:gd name="connsiteY11" fmla="*/ 6353890 h 6353890"/>
              <a:gd name="connsiteX12" fmla="*/ 1986674 w 3327399"/>
              <a:gd name="connsiteY12" fmla="*/ 5968155 h 6353890"/>
              <a:gd name="connsiteX13" fmla="*/ 1103230 w 3327399"/>
              <a:gd name="connsiteY13" fmla="*/ 5931190 h 6353890"/>
              <a:gd name="connsiteX14" fmla="*/ 227995 w 3327399"/>
              <a:gd name="connsiteY14" fmla="*/ 5930349 h 6353890"/>
              <a:gd name="connsiteX15" fmla="*/ 0 w 3327399"/>
              <a:gd name="connsiteY15" fmla="*/ 5930349 h 6353890"/>
              <a:gd name="connsiteX16" fmla="*/ 0 w 3327399"/>
              <a:gd name="connsiteY16" fmla="*/ 4941958 h 6353890"/>
              <a:gd name="connsiteX17" fmla="*/ 0 w 3327399"/>
              <a:gd name="connsiteY17" fmla="*/ 3459370 h 6353890"/>
              <a:gd name="connsiteX18" fmla="*/ 0 w 3327399"/>
              <a:gd name="connsiteY18" fmla="*/ 3459370 h 6353890"/>
              <a:gd name="connsiteX19" fmla="*/ 0 w 3327399"/>
              <a:gd name="connsiteY19" fmla="*/ 0 h 6353890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3003392 w 3327399"/>
              <a:gd name="connsiteY9" fmla="*/ 5967313 h 6353890"/>
              <a:gd name="connsiteX10" fmla="*/ 2775780 w 3327399"/>
              <a:gd name="connsiteY10" fmla="*/ 5968154 h 6353890"/>
              <a:gd name="connsiteX11" fmla="*/ 2481841 w 3327399"/>
              <a:gd name="connsiteY11" fmla="*/ 6353890 h 6353890"/>
              <a:gd name="connsiteX12" fmla="*/ 2400978 w 3327399"/>
              <a:gd name="connsiteY12" fmla="*/ 5931192 h 6353890"/>
              <a:gd name="connsiteX13" fmla="*/ 1103230 w 3327399"/>
              <a:gd name="connsiteY13" fmla="*/ 5931190 h 6353890"/>
              <a:gd name="connsiteX14" fmla="*/ 227995 w 3327399"/>
              <a:gd name="connsiteY14" fmla="*/ 5930349 h 6353890"/>
              <a:gd name="connsiteX15" fmla="*/ 0 w 3327399"/>
              <a:gd name="connsiteY15" fmla="*/ 5930349 h 6353890"/>
              <a:gd name="connsiteX16" fmla="*/ 0 w 3327399"/>
              <a:gd name="connsiteY16" fmla="*/ 4941958 h 6353890"/>
              <a:gd name="connsiteX17" fmla="*/ 0 w 3327399"/>
              <a:gd name="connsiteY17" fmla="*/ 3459370 h 6353890"/>
              <a:gd name="connsiteX18" fmla="*/ 0 w 3327399"/>
              <a:gd name="connsiteY18" fmla="*/ 3459370 h 6353890"/>
              <a:gd name="connsiteX19" fmla="*/ 0 w 3327399"/>
              <a:gd name="connsiteY19" fmla="*/ 0 h 6353890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2775780 w 3327399"/>
              <a:gd name="connsiteY9" fmla="*/ 5968154 h 6353890"/>
              <a:gd name="connsiteX10" fmla="*/ 2481841 w 3327399"/>
              <a:gd name="connsiteY10" fmla="*/ 6353890 h 6353890"/>
              <a:gd name="connsiteX11" fmla="*/ 2400978 w 3327399"/>
              <a:gd name="connsiteY11" fmla="*/ 5931192 h 6353890"/>
              <a:gd name="connsiteX12" fmla="*/ 1103230 w 3327399"/>
              <a:gd name="connsiteY12" fmla="*/ 5931190 h 6353890"/>
              <a:gd name="connsiteX13" fmla="*/ 227995 w 3327399"/>
              <a:gd name="connsiteY13" fmla="*/ 5930349 h 6353890"/>
              <a:gd name="connsiteX14" fmla="*/ 0 w 3327399"/>
              <a:gd name="connsiteY14" fmla="*/ 5930349 h 6353890"/>
              <a:gd name="connsiteX15" fmla="*/ 0 w 3327399"/>
              <a:gd name="connsiteY15" fmla="*/ 4941958 h 6353890"/>
              <a:gd name="connsiteX16" fmla="*/ 0 w 3327399"/>
              <a:gd name="connsiteY16" fmla="*/ 3459370 h 6353890"/>
              <a:gd name="connsiteX17" fmla="*/ 0 w 3327399"/>
              <a:gd name="connsiteY17" fmla="*/ 3459370 h 6353890"/>
              <a:gd name="connsiteX18" fmla="*/ 0 w 3327399"/>
              <a:gd name="connsiteY18" fmla="*/ 0 h 6353890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3031810 w 3327399"/>
              <a:gd name="connsiteY9" fmla="*/ 5931190 h 6353890"/>
              <a:gd name="connsiteX10" fmla="*/ 2481841 w 3327399"/>
              <a:gd name="connsiteY10" fmla="*/ 6353890 h 6353890"/>
              <a:gd name="connsiteX11" fmla="*/ 2400978 w 3327399"/>
              <a:gd name="connsiteY11" fmla="*/ 5931192 h 6353890"/>
              <a:gd name="connsiteX12" fmla="*/ 1103230 w 3327399"/>
              <a:gd name="connsiteY12" fmla="*/ 5931190 h 6353890"/>
              <a:gd name="connsiteX13" fmla="*/ 227995 w 3327399"/>
              <a:gd name="connsiteY13" fmla="*/ 5930349 h 6353890"/>
              <a:gd name="connsiteX14" fmla="*/ 0 w 3327399"/>
              <a:gd name="connsiteY14" fmla="*/ 5930349 h 6353890"/>
              <a:gd name="connsiteX15" fmla="*/ 0 w 3327399"/>
              <a:gd name="connsiteY15" fmla="*/ 4941958 h 6353890"/>
              <a:gd name="connsiteX16" fmla="*/ 0 w 3327399"/>
              <a:gd name="connsiteY16" fmla="*/ 3459370 h 6353890"/>
              <a:gd name="connsiteX17" fmla="*/ 0 w 3327399"/>
              <a:gd name="connsiteY17" fmla="*/ 3459370 h 6353890"/>
              <a:gd name="connsiteX18" fmla="*/ 0 w 3327399"/>
              <a:gd name="connsiteY18" fmla="*/ 0 h 6353890"/>
              <a:gd name="connsiteX0" fmla="*/ 0 w 3327399"/>
              <a:gd name="connsiteY0" fmla="*/ 0 h 6335408"/>
              <a:gd name="connsiteX1" fmla="*/ 554567 w 3327399"/>
              <a:gd name="connsiteY1" fmla="*/ 0 h 6335408"/>
              <a:gd name="connsiteX2" fmla="*/ 554567 w 3327399"/>
              <a:gd name="connsiteY2" fmla="*/ 0 h 6335408"/>
              <a:gd name="connsiteX3" fmla="*/ 1386416 w 3327399"/>
              <a:gd name="connsiteY3" fmla="*/ 0 h 6335408"/>
              <a:gd name="connsiteX4" fmla="*/ 3327399 w 3327399"/>
              <a:gd name="connsiteY4" fmla="*/ 0 h 6335408"/>
              <a:gd name="connsiteX5" fmla="*/ 3327399 w 3327399"/>
              <a:gd name="connsiteY5" fmla="*/ 3459370 h 6335408"/>
              <a:gd name="connsiteX6" fmla="*/ 3327399 w 3327399"/>
              <a:gd name="connsiteY6" fmla="*/ 3459370 h 6335408"/>
              <a:gd name="connsiteX7" fmla="*/ 3327399 w 3327399"/>
              <a:gd name="connsiteY7" fmla="*/ 4941958 h 6335408"/>
              <a:gd name="connsiteX8" fmla="*/ 3327399 w 3327399"/>
              <a:gd name="connsiteY8" fmla="*/ 5930349 h 6335408"/>
              <a:gd name="connsiteX9" fmla="*/ 3031810 w 3327399"/>
              <a:gd name="connsiteY9" fmla="*/ 5931190 h 6335408"/>
              <a:gd name="connsiteX10" fmla="*/ 3012522 w 3327399"/>
              <a:gd name="connsiteY10" fmla="*/ 6335408 h 6335408"/>
              <a:gd name="connsiteX11" fmla="*/ 2400978 w 3327399"/>
              <a:gd name="connsiteY11" fmla="*/ 5931192 h 6335408"/>
              <a:gd name="connsiteX12" fmla="*/ 1103230 w 3327399"/>
              <a:gd name="connsiteY12" fmla="*/ 5931190 h 6335408"/>
              <a:gd name="connsiteX13" fmla="*/ 227995 w 3327399"/>
              <a:gd name="connsiteY13" fmla="*/ 5930349 h 6335408"/>
              <a:gd name="connsiteX14" fmla="*/ 0 w 3327399"/>
              <a:gd name="connsiteY14" fmla="*/ 5930349 h 6335408"/>
              <a:gd name="connsiteX15" fmla="*/ 0 w 3327399"/>
              <a:gd name="connsiteY15" fmla="*/ 4941958 h 6335408"/>
              <a:gd name="connsiteX16" fmla="*/ 0 w 3327399"/>
              <a:gd name="connsiteY16" fmla="*/ 3459370 h 6335408"/>
              <a:gd name="connsiteX17" fmla="*/ 0 w 3327399"/>
              <a:gd name="connsiteY17" fmla="*/ 3459370 h 6335408"/>
              <a:gd name="connsiteX18" fmla="*/ 0 w 3327399"/>
              <a:gd name="connsiteY18" fmla="*/ 0 h 6335408"/>
              <a:gd name="connsiteX0" fmla="*/ 0 w 3327399"/>
              <a:gd name="connsiteY0" fmla="*/ 0 h 6335408"/>
              <a:gd name="connsiteX1" fmla="*/ 554567 w 3327399"/>
              <a:gd name="connsiteY1" fmla="*/ 0 h 6335408"/>
              <a:gd name="connsiteX2" fmla="*/ 554567 w 3327399"/>
              <a:gd name="connsiteY2" fmla="*/ 0 h 6335408"/>
              <a:gd name="connsiteX3" fmla="*/ 1386416 w 3327399"/>
              <a:gd name="connsiteY3" fmla="*/ 0 h 6335408"/>
              <a:gd name="connsiteX4" fmla="*/ 3327399 w 3327399"/>
              <a:gd name="connsiteY4" fmla="*/ 0 h 6335408"/>
              <a:gd name="connsiteX5" fmla="*/ 3327399 w 3327399"/>
              <a:gd name="connsiteY5" fmla="*/ 3459370 h 6335408"/>
              <a:gd name="connsiteX6" fmla="*/ 3327399 w 3327399"/>
              <a:gd name="connsiteY6" fmla="*/ 3459370 h 6335408"/>
              <a:gd name="connsiteX7" fmla="*/ 3327399 w 3327399"/>
              <a:gd name="connsiteY7" fmla="*/ 4941958 h 6335408"/>
              <a:gd name="connsiteX8" fmla="*/ 3327399 w 3327399"/>
              <a:gd name="connsiteY8" fmla="*/ 5930349 h 6335408"/>
              <a:gd name="connsiteX9" fmla="*/ 3031810 w 3327399"/>
              <a:gd name="connsiteY9" fmla="*/ 5931190 h 6335408"/>
              <a:gd name="connsiteX10" fmla="*/ 3012522 w 3327399"/>
              <a:gd name="connsiteY10" fmla="*/ 6335408 h 6335408"/>
              <a:gd name="connsiteX11" fmla="*/ 2801316 w 3327399"/>
              <a:gd name="connsiteY11" fmla="*/ 5911281 h 6335408"/>
              <a:gd name="connsiteX12" fmla="*/ 1103230 w 3327399"/>
              <a:gd name="connsiteY12" fmla="*/ 5931190 h 6335408"/>
              <a:gd name="connsiteX13" fmla="*/ 227995 w 3327399"/>
              <a:gd name="connsiteY13" fmla="*/ 5930349 h 6335408"/>
              <a:gd name="connsiteX14" fmla="*/ 0 w 3327399"/>
              <a:gd name="connsiteY14" fmla="*/ 5930349 h 6335408"/>
              <a:gd name="connsiteX15" fmla="*/ 0 w 3327399"/>
              <a:gd name="connsiteY15" fmla="*/ 4941958 h 6335408"/>
              <a:gd name="connsiteX16" fmla="*/ 0 w 3327399"/>
              <a:gd name="connsiteY16" fmla="*/ 3459370 h 6335408"/>
              <a:gd name="connsiteX17" fmla="*/ 0 w 3327399"/>
              <a:gd name="connsiteY17" fmla="*/ 3459370 h 6335408"/>
              <a:gd name="connsiteX18" fmla="*/ 0 w 3327399"/>
              <a:gd name="connsiteY18" fmla="*/ 0 h 6335408"/>
              <a:gd name="connsiteX0" fmla="*/ 0 w 3327399"/>
              <a:gd name="connsiteY0" fmla="*/ 0 h 6335408"/>
              <a:gd name="connsiteX1" fmla="*/ 554567 w 3327399"/>
              <a:gd name="connsiteY1" fmla="*/ 0 h 6335408"/>
              <a:gd name="connsiteX2" fmla="*/ 554567 w 3327399"/>
              <a:gd name="connsiteY2" fmla="*/ 0 h 6335408"/>
              <a:gd name="connsiteX3" fmla="*/ 1386416 w 3327399"/>
              <a:gd name="connsiteY3" fmla="*/ 0 h 6335408"/>
              <a:gd name="connsiteX4" fmla="*/ 3327399 w 3327399"/>
              <a:gd name="connsiteY4" fmla="*/ 0 h 6335408"/>
              <a:gd name="connsiteX5" fmla="*/ 3327399 w 3327399"/>
              <a:gd name="connsiteY5" fmla="*/ 3459370 h 6335408"/>
              <a:gd name="connsiteX6" fmla="*/ 3327399 w 3327399"/>
              <a:gd name="connsiteY6" fmla="*/ 3459370 h 6335408"/>
              <a:gd name="connsiteX7" fmla="*/ 3327399 w 3327399"/>
              <a:gd name="connsiteY7" fmla="*/ 4941958 h 6335408"/>
              <a:gd name="connsiteX8" fmla="*/ 3327399 w 3327399"/>
              <a:gd name="connsiteY8" fmla="*/ 5930349 h 6335408"/>
              <a:gd name="connsiteX9" fmla="*/ 3031810 w 3327399"/>
              <a:gd name="connsiteY9" fmla="*/ 5931190 h 6335408"/>
              <a:gd name="connsiteX10" fmla="*/ 3012522 w 3327399"/>
              <a:gd name="connsiteY10" fmla="*/ 6335408 h 6335408"/>
              <a:gd name="connsiteX11" fmla="*/ 2066335 w 3327399"/>
              <a:gd name="connsiteY11" fmla="*/ 5886194 h 6335408"/>
              <a:gd name="connsiteX12" fmla="*/ 1103230 w 3327399"/>
              <a:gd name="connsiteY12" fmla="*/ 5931190 h 6335408"/>
              <a:gd name="connsiteX13" fmla="*/ 227995 w 3327399"/>
              <a:gd name="connsiteY13" fmla="*/ 5930349 h 6335408"/>
              <a:gd name="connsiteX14" fmla="*/ 0 w 3327399"/>
              <a:gd name="connsiteY14" fmla="*/ 5930349 h 6335408"/>
              <a:gd name="connsiteX15" fmla="*/ 0 w 3327399"/>
              <a:gd name="connsiteY15" fmla="*/ 4941958 h 6335408"/>
              <a:gd name="connsiteX16" fmla="*/ 0 w 3327399"/>
              <a:gd name="connsiteY16" fmla="*/ 3459370 h 6335408"/>
              <a:gd name="connsiteX17" fmla="*/ 0 w 3327399"/>
              <a:gd name="connsiteY17" fmla="*/ 3459370 h 6335408"/>
              <a:gd name="connsiteX18" fmla="*/ 0 w 3327399"/>
              <a:gd name="connsiteY18" fmla="*/ 0 h 6335408"/>
              <a:gd name="connsiteX0" fmla="*/ 0 w 3327399"/>
              <a:gd name="connsiteY0" fmla="*/ 0 h 5931190"/>
              <a:gd name="connsiteX1" fmla="*/ 554567 w 3327399"/>
              <a:gd name="connsiteY1" fmla="*/ 0 h 5931190"/>
              <a:gd name="connsiteX2" fmla="*/ 554567 w 3327399"/>
              <a:gd name="connsiteY2" fmla="*/ 0 h 5931190"/>
              <a:gd name="connsiteX3" fmla="*/ 1386416 w 3327399"/>
              <a:gd name="connsiteY3" fmla="*/ 0 h 5931190"/>
              <a:gd name="connsiteX4" fmla="*/ 3327399 w 3327399"/>
              <a:gd name="connsiteY4" fmla="*/ 0 h 5931190"/>
              <a:gd name="connsiteX5" fmla="*/ 3327399 w 3327399"/>
              <a:gd name="connsiteY5" fmla="*/ 3459370 h 5931190"/>
              <a:gd name="connsiteX6" fmla="*/ 3327399 w 3327399"/>
              <a:gd name="connsiteY6" fmla="*/ 3459370 h 5931190"/>
              <a:gd name="connsiteX7" fmla="*/ 3327399 w 3327399"/>
              <a:gd name="connsiteY7" fmla="*/ 4941958 h 5931190"/>
              <a:gd name="connsiteX8" fmla="*/ 3327399 w 3327399"/>
              <a:gd name="connsiteY8" fmla="*/ 5930349 h 5931190"/>
              <a:gd name="connsiteX9" fmla="*/ 3031810 w 3327399"/>
              <a:gd name="connsiteY9" fmla="*/ 5931190 h 5931190"/>
              <a:gd name="connsiteX10" fmla="*/ 2418444 w 3327399"/>
              <a:gd name="connsiteY10" fmla="*/ 5908928 h 5931190"/>
              <a:gd name="connsiteX11" fmla="*/ 2066335 w 3327399"/>
              <a:gd name="connsiteY11" fmla="*/ 5886194 h 5931190"/>
              <a:gd name="connsiteX12" fmla="*/ 1103230 w 3327399"/>
              <a:gd name="connsiteY12" fmla="*/ 5931190 h 5931190"/>
              <a:gd name="connsiteX13" fmla="*/ 227995 w 3327399"/>
              <a:gd name="connsiteY13" fmla="*/ 5930349 h 5931190"/>
              <a:gd name="connsiteX14" fmla="*/ 0 w 3327399"/>
              <a:gd name="connsiteY14" fmla="*/ 5930349 h 5931190"/>
              <a:gd name="connsiteX15" fmla="*/ 0 w 3327399"/>
              <a:gd name="connsiteY15" fmla="*/ 4941958 h 5931190"/>
              <a:gd name="connsiteX16" fmla="*/ 0 w 3327399"/>
              <a:gd name="connsiteY16" fmla="*/ 3459370 h 5931190"/>
              <a:gd name="connsiteX17" fmla="*/ 0 w 3327399"/>
              <a:gd name="connsiteY17" fmla="*/ 3459370 h 5931190"/>
              <a:gd name="connsiteX18" fmla="*/ 0 w 3327399"/>
              <a:gd name="connsiteY18" fmla="*/ 0 h 5931190"/>
              <a:gd name="connsiteX0" fmla="*/ 0 w 3327399"/>
              <a:gd name="connsiteY0" fmla="*/ 0 h 5931190"/>
              <a:gd name="connsiteX1" fmla="*/ 554567 w 3327399"/>
              <a:gd name="connsiteY1" fmla="*/ 0 h 5931190"/>
              <a:gd name="connsiteX2" fmla="*/ 554567 w 3327399"/>
              <a:gd name="connsiteY2" fmla="*/ 0 h 5931190"/>
              <a:gd name="connsiteX3" fmla="*/ 1386416 w 3327399"/>
              <a:gd name="connsiteY3" fmla="*/ 0 h 5931190"/>
              <a:gd name="connsiteX4" fmla="*/ 3327399 w 3327399"/>
              <a:gd name="connsiteY4" fmla="*/ 0 h 5931190"/>
              <a:gd name="connsiteX5" fmla="*/ 3327399 w 3327399"/>
              <a:gd name="connsiteY5" fmla="*/ 3459370 h 5931190"/>
              <a:gd name="connsiteX6" fmla="*/ 3327399 w 3327399"/>
              <a:gd name="connsiteY6" fmla="*/ 3459370 h 5931190"/>
              <a:gd name="connsiteX7" fmla="*/ 3327399 w 3327399"/>
              <a:gd name="connsiteY7" fmla="*/ 4941958 h 5931190"/>
              <a:gd name="connsiteX8" fmla="*/ 3327399 w 3327399"/>
              <a:gd name="connsiteY8" fmla="*/ 5930349 h 5931190"/>
              <a:gd name="connsiteX9" fmla="*/ 2559594 w 3327399"/>
              <a:gd name="connsiteY9" fmla="*/ 5906103 h 5931190"/>
              <a:gd name="connsiteX10" fmla="*/ 2418444 w 3327399"/>
              <a:gd name="connsiteY10" fmla="*/ 5908928 h 5931190"/>
              <a:gd name="connsiteX11" fmla="*/ 2066335 w 3327399"/>
              <a:gd name="connsiteY11" fmla="*/ 5886194 h 5931190"/>
              <a:gd name="connsiteX12" fmla="*/ 1103230 w 3327399"/>
              <a:gd name="connsiteY12" fmla="*/ 5931190 h 5931190"/>
              <a:gd name="connsiteX13" fmla="*/ 227995 w 3327399"/>
              <a:gd name="connsiteY13" fmla="*/ 5930349 h 5931190"/>
              <a:gd name="connsiteX14" fmla="*/ 0 w 3327399"/>
              <a:gd name="connsiteY14" fmla="*/ 5930349 h 5931190"/>
              <a:gd name="connsiteX15" fmla="*/ 0 w 3327399"/>
              <a:gd name="connsiteY15" fmla="*/ 4941958 h 5931190"/>
              <a:gd name="connsiteX16" fmla="*/ 0 w 3327399"/>
              <a:gd name="connsiteY16" fmla="*/ 3459370 h 5931190"/>
              <a:gd name="connsiteX17" fmla="*/ 0 w 3327399"/>
              <a:gd name="connsiteY17" fmla="*/ 3459370 h 5931190"/>
              <a:gd name="connsiteX18" fmla="*/ 0 w 3327399"/>
              <a:gd name="connsiteY18" fmla="*/ 0 h 5931190"/>
              <a:gd name="connsiteX0" fmla="*/ 0 w 3327399"/>
              <a:gd name="connsiteY0" fmla="*/ 0 h 6736798"/>
              <a:gd name="connsiteX1" fmla="*/ 554567 w 3327399"/>
              <a:gd name="connsiteY1" fmla="*/ 0 h 6736798"/>
              <a:gd name="connsiteX2" fmla="*/ 554567 w 3327399"/>
              <a:gd name="connsiteY2" fmla="*/ 0 h 6736798"/>
              <a:gd name="connsiteX3" fmla="*/ 1386416 w 3327399"/>
              <a:gd name="connsiteY3" fmla="*/ 0 h 6736798"/>
              <a:gd name="connsiteX4" fmla="*/ 3327399 w 3327399"/>
              <a:gd name="connsiteY4" fmla="*/ 0 h 6736798"/>
              <a:gd name="connsiteX5" fmla="*/ 3327399 w 3327399"/>
              <a:gd name="connsiteY5" fmla="*/ 3459370 h 6736798"/>
              <a:gd name="connsiteX6" fmla="*/ 3327399 w 3327399"/>
              <a:gd name="connsiteY6" fmla="*/ 3459370 h 6736798"/>
              <a:gd name="connsiteX7" fmla="*/ 3327399 w 3327399"/>
              <a:gd name="connsiteY7" fmla="*/ 4941958 h 6736798"/>
              <a:gd name="connsiteX8" fmla="*/ 3327399 w 3327399"/>
              <a:gd name="connsiteY8" fmla="*/ 5930349 h 6736798"/>
              <a:gd name="connsiteX9" fmla="*/ 2559594 w 3327399"/>
              <a:gd name="connsiteY9" fmla="*/ 5906103 h 6736798"/>
              <a:gd name="connsiteX10" fmla="*/ 2365129 w 3327399"/>
              <a:gd name="connsiteY10" fmla="*/ 6736798 h 6736798"/>
              <a:gd name="connsiteX11" fmla="*/ 2066335 w 3327399"/>
              <a:gd name="connsiteY11" fmla="*/ 5886194 h 6736798"/>
              <a:gd name="connsiteX12" fmla="*/ 1103230 w 3327399"/>
              <a:gd name="connsiteY12" fmla="*/ 5931190 h 6736798"/>
              <a:gd name="connsiteX13" fmla="*/ 227995 w 3327399"/>
              <a:gd name="connsiteY13" fmla="*/ 5930349 h 6736798"/>
              <a:gd name="connsiteX14" fmla="*/ 0 w 3327399"/>
              <a:gd name="connsiteY14" fmla="*/ 5930349 h 6736798"/>
              <a:gd name="connsiteX15" fmla="*/ 0 w 3327399"/>
              <a:gd name="connsiteY15" fmla="*/ 4941958 h 6736798"/>
              <a:gd name="connsiteX16" fmla="*/ 0 w 3327399"/>
              <a:gd name="connsiteY16" fmla="*/ 3459370 h 6736798"/>
              <a:gd name="connsiteX17" fmla="*/ 0 w 3327399"/>
              <a:gd name="connsiteY17" fmla="*/ 3459370 h 6736798"/>
              <a:gd name="connsiteX18" fmla="*/ 0 w 3327399"/>
              <a:gd name="connsiteY18" fmla="*/ 0 h 6736798"/>
              <a:gd name="connsiteX0" fmla="*/ 0 w 3327399"/>
              <a:gd name="connsiteY0" fmla="*/ 0 h 6736798"/>
              <a:gd name="connsiteX1" fmla="*/ 554567 w 3327399"/>
              <a:gd name="connsiteY1" fmla="*/ 0 h 6736798"/>
              <a:gd name="connsiteX2" fmla="*/ 554567 w 3327399"/>
              <a:gd name="connsiteY2" fmla="*/ 0 h 6736798"/>
              <a:gd name="connsiteX3" fmla="*/ 1386416 w 3327399"/>
              <a:gd name="connsiteY3" fmla="*/ 0 h 6736798"/>
              <a:gd name="connsiteX4" fmla="*/ 3327399 w 3327399"/>
              <a:gd name="connsiteY4" fmla="*/ 0 h 6736798"/>
              <a:gd name="connsiteX5" fmla="*/ 3327399 w 3327399"/>
              <a:gd name="connsiteY5" fmla="*/ 3459370 h 6736798"/>
              <a:gd name="connsiteX6" fmla="*/ 3327399 w 3327399"/>
              <a:gd name="connsiteY6" fmla="*/ 3459370 h 6736798"/>
              <a:gd name="connsiteX7" fmla="*/ 3327399 w 3327399"/>
              <a:gd name="connsiteY7" fmla="*/ 4941958 h 6736798"/>
              <a:gd name="connsiteX8" fmla="*/ 3327399 w 3327399"/>
              <a:gd name="connsiteY8" fmla="*/ 5930349 h 6736798"/>
              <a:gd name="connsiteX9" fmla="*/ 2559594 w 3327399"/>
              <a:gd name="connsiteY9" fmla="*/ 5906103 h 6736798"/>
              <a:gd name="connsiteX10" fmla="*/ 2365129 w 3327399"/>
              <a:gd name="connsiteY10" fmla="*/ 6736798 h 6736798"/>
              <a:gd name="connsiteX11" fmla="*/ 2275786 w 3327399"/>
              <a:gd name="connsiteY11" fmla="*/ 5961453 h 6736798"/>
              <a:gd name="connsiteX12" fmla="*/ 1103230 w 3327399"/>
              <a:gd name="connsiteY12" fmla="*/ 5931190 h 6736798"/>
              <a:gd name="connsiteX13" fmla="*/ 227995 w 3327399"/>
              <a:gd name="connsiteY13" fmla="*/ 5930349 h 6736798"/>
              <a:gd name="connsiteX14" fmla="*/ 0 w 3327399"/>
              <a:gd name="connsiteY14" fmla="*/ 5930349 h 6736798"/>
              <a:gd name="connsiteX15" fmla="*/ 0 w 3327399"/>
              <a:gd name="connsiteY15" fmla="*/ 4941958 h 6736798"/>
              <a:gd name="connsiteX16" fmla="*/ 0 w 3327399"/>
              <a:gd name="connsiteY16" fmla="*/ 3459370 h 6736798"/>
              <a:gd name="connsiteX17" fmla="*/ 0 w 3327399"/>
              <a:gd name="connsiteY17" fmla="*/ 3459370 h 6736798"/>
              <a:gd name="connsiteX18" fmla="*/ 0 w 3327399"/>
              <a:gd name="connsiteY18" fmla="*/ 0 h 673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27399" h="6736798">
                <a:moveTo>
                  <a:pt x="0" y="0"/>
                </a:moveTo>
                <a:lnTo>
                  <a:pt x="554567" y="0"/>
                </a:lnTo>
                <a:lnTo>
                  <a:pt x="554567" y="0"/>
                </a:lnTo>
                <a:lnTo>
                  <a:pt x="1386416" y="0"/>
                </a:lnTo>
                <a:lnTo>
                  <a:pt x="3327399" y="0"/>
                </a:lnTo>
                <a:lnTo>
                  <a:pt x="3327399" y="3459370"/>
                </a:lnTo>
                <a:lnTo>
                  <a:pt x="3327399" y="3459370"/>
                </a:lnTo>
                <a:lnTo>
                  <a:pt x="3327399" y="4941958"/>
                </a:lnTo>
                <a:lnTo>
                  <a:pt x="3327399" y="5930349"/>
                </a:lnTo>
                <a:lnTo>
                  <a:pt x="2559594" y="5906103"/>
                </a:lnTo>
                <a:lnTo>
                  <a:pt x="2365129" y="6736798"/>
                </a:lnTo>
                <a:lnTo>
                  <a:pt x="2275786" y="5961453"/>
                </a:lnTo>
                <a:lnTo>
                  <a:pt x="1103230" y="5931190"/>
                </a:lnTo>
                <a:lnTo>
                  <a:pt x="227995" y="5930349"/>
                </a:lnTo>
                <a:lnTo>
                  <a:pt x="0" y="5930349"/>
                </a:lnTo>
                <a:lnTo>
                  <a:pt x="0" y="4941958"/>
                </a:lnTo>
                <a:lnTo>
                  <a:pt x="0" y="3459370"/>
                </a:lnTo>
                <a:lnTo>
                  <a:pt x="0" y="345937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9AD7FA4-C05F-2D40-9831-1760F2C88BF8}"/>
              </a:ext>
            </a:extLst>
          </p:cNvPr>
          <p:cNvSpPr txBox="1">
            <a:spLocks/>
          </p:cNvSpPr>
          <p:nvPr/>
        </p:nvSpPr>
        <p:spPr>
          <a:xfrm>
            <a:off x="2209865" y="2202267"/>
            <a:ext cx="8104779" cy="16781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000"/>
              </a:spcBef>
            </a:pP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Understands structures and effects of interweaving dialog</a:t>
            </a:r>
          </a:p>
          <a:p>
            <a:pPr algn="ctr">
              <a:spcBef>
                <a:spcPts val="2000"/>
              </a:spcBef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(i.e.,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Jhene tried to put the trophy in the suitcase but 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it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 was too big. She finally got 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it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 to close.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3951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26</a:t>
            </a:fld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9AD7FA4-C05F-2D40-9831-1760F2C88BF8}"/>
              </a:ext>
            </a:extLst>
          </p:cNvPr>
          <p:cNvSpPr txBox="1">
            <a:spLocks/>
          </p:cNvSpPr>
          <p:nvPr/>
        </p:nvSpPr>
        <p:spPr>
          <a:xfrm>
            <a:off x="2043610" y="1011382"/>
            <a:ext cx="8104779" cy="167812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000"/>
              </a:spcBef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Language is complex.</a:t>
            </a:r>
          </a:p>
          <a:p>
            <a:pPr algn="ctr">
              <a:spcBef>
                <a:spcPts val="2000"/>
              </a:spcBef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Humans operate on language.</a:t>
            </a:r>
          </a:p>
          <a:p>
            <a:pPr algn="ctr">
              <a:spcBef>
                <a:spcPts val="2000"/>
              </a:spcBef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Computers do not.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686750C-51AB-A247-BBC4-732EDB07D90B}"/>
              </a:ext>
            </a:extLst>
          </p:cNvPr>
          <p:cNvSpPr txBox="1">
            <a:spLocks/>
          </p:cNvSpPr>
          <p:nvPr/>
        </p:nvSpPr>
        <p:spPr>
          <a:xfrm>
            <a:off x="1295463" y="4279035"/>
            <a:ext cx="10009845" cy="156758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000"/>
              </a:spcBef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We need computers to understand the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meaning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of language, and that starts with how we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represent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language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6451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9527EE3-9215-B84B-A54D-739B0120676E}"/>
              </a:ext>
            </a:extLst>
          </p:cNvPr>
          <p:cNvSpPr/>
          <p:nvPr/>
        </p:nvSpPr>
        <p:spPr>
          <a:xfrm>
            <a:off x="1969616" y="1872628"/>
            <a:ext cx="4302837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22655" y="1153411"/>
            <a:ext cx="771242" cy="907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22655" y="1244126"/>
            <a:ext cx="771242" cy="1003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CB2847-0F6D-EA4A-9C75-CAB26E4B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4960" y="6291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22655" y="2017011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22655" y="2107726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F2B3B0-6F56-2B4C-B360-67C0A24C3FB1}"/>
              </a:ext>
            </a:extLst>
          </p:cNvPr>
          <p:cNvSpPr/>
          <p:nvPr/>
        </p:nvSpPr>
        <p:spPr>
          <a:xfrm>
            <a:off x="2291568" y="2785534"/>
            <a:ext cx="360257" cy="90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9B88A-E41F-AC41-82C8-21AEAE777AE1}"/>
              </a:ext>
            </a:extLst>
          </p:cNvPr>
          <p:cNvSpPr/>
          <p:nvPr/>
        </p:nvSpPr>
        <p:spPr>
          <a:xfrm>
            <a:off x="2291568" y="2876249"/>
            <a:ext cx="360257" cy="907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68C59-0CF5-574E-BBF1-FB6E34268F40}"/>
              </a:ext>
            </a:extLst>
          </p:cNvPr>
          <p:cNvSpPr/>
          <p:nvPr/>
        </p:nvSpPr>
        <p:spPr>
          <a:xfrm>
            <a:off x="2291568" y="3719935"/>
            <a:ext cx="360257" cy="90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B868B-5124-D247-A59E-5D7FC8D809A8}"/>
              </a:ext>
            </a:extLst>
          </p:cNvPr>
          <p:cNvSpPr/>
          <p:nvPr/>
        </p:nvSpPr>
        <p:spPr>
          <a:xfrm>
            <a:off x="2291568" y="3810652"/>
            <a:ext cx="360257" cy="90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FD8D12-181B-D243-B6D0-AB85274E9D4D}"/>
              </a:ext>
            </a:extLst>
          </p:cNvPr>
          <p:cNvSpPr/>
          <p:nvPr/>
        </p:nvSpPr>
        <p:spPr>
          <a:xfrm>
            <a:off x="2291568" y="4563621"/>
            <a:ext cx="360257" cy="90715"/>
          </a:xfrm>
          <a:prstGeom prst="rect">
            <a:avLst/>
          </a:prstGeom>
          <a:solidFill>
            <a:srgbClr val="FF7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90123-E7CF-AD49-BF5B-68961810FA49}"/>
              </a:ext>
            </a:extLst>
          </p:cNvPr>
          <p:cNvSpPr/>
          <p:nvPr/>
        </p:nvSpPr>
        <p:spPr>
          <a:xfrm>
            <a:off x="2291568" y="4654336"/>
            <a:ext cx="360257" cy="9071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351191" y="171000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68DC7-6817-B34C-A156-457418092E55}"/>
              </a:ext>
            </a:extLst>
          </p:cNvPr>
          <p:cNvSpPr/>
          <p:nvPr/>
        </p:nvSpPr>
        <p:spPr>
          <a:xfrm>
            <a:off x="2815581" y="2333790"/>
            <a:ext cx="4256834" cy="256788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What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How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Modern Breakthroughs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2E3F639-0A22-6245-896B-9C961D92D0BC}"/>
              </a:ext>
            </a:extLst>
          </p:cNvPr>
          <p:cNvSpPr txBox="1">
            <a:spLocks/>
          </p:cNvSpPr>
          <p:nvPr/>
        </p:nvSpPr>
        <p:spPr>
          <a:xfrm>
            <a:off x="2130592" y="696649"/>
            <a:ext cx="4780847" cy="1904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Recap where we are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Representing Language</a:t>
            </a:r>
          </a:p>
        </p:txBody>
      </p:sp>
    </p:spTree>
    <p:extLst>
      <p:ext uri="{BB962C8B-B14F-4D97-AF65-F5344CB8AC3E}">
        <p14:creationId xmlns:p14="http://schemas.microsoft.com/office/powerpoint/2010/main" val="920568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9527EE3-9215-B84B-A54D-739B0120676E}"/>
              </a:ext>
            </a:extLst>
          </p:cNvPr>
          <p:cNvSpPr/>
          <p:nvPr/>
        </p:nvSpPr>
        <p:spPr>
          <a:xfrm>
            <a:off x="2715065" y="2632092"/>
            <a:ext cx="1243498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22655" y="1153411"/>
            <a:ext cx="771242" cy="907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22655" y="1244126"/>
            <a:ext cx="771242" cy="1003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CB2847-0F6D-EA4A-9C75-CAB26E4B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4960" y="6291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22655" y="2017011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22655" y="2107726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F2B3B0-6F56-2B4C-B360-67C0A24C3FB1}"/>
              </a:ext>
            </a:extLst>
          </p:cNvPr>
          <p:cNvSpPr/>
          <p:nvPr/>
        </p:nvSpPr>
        <p:spPr>
          <a:xfrm>
            <a:off x="2291568" y="2785534"/>
            <a:ext cx="360257" cy="90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9B88A-E41F-AC41-82C8-21AEAE777AE1}"/>
              </a:ext>
            </a:extLst>
          </p:cNvPr>
          <p:cNvSpPr/>
          <p:nvPr/>
        </p:nvSpPr>
        <p:spPr>
          <a:xfrm>
            <a:off x="2291568" y="2876249"/>
            <a:ext cx="360257" cy="907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68C59-0CF5-574E-BBF1-FB6E34268F40}"/>
              </a:ext>
            </a:extLst>
          </p:cNvPr>
          <p:cNvSpPr/>
          <p:nvPr/>
        </p:nvSpPr>
        <p:spPr>
          <a:xfrm>
            <a:off x="2291568" y="3719935"/>
            <a:ext cx="360257" cy="90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B868B-5124-D247-A59E-5D7FC8D809A8}"/>
              </a:ext>
            </a:extLst>
          </p:cNvPr>
          <p:cNvSpPr/>
          <p:nvPr/>
        </p:nvSpPr>
        <p:spPr>
          <a:xfrm>
            <a:off x="2291568" y="3810652"/>
            <a:ext cx="360257" cy="90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FD8D12-181B-D243-B6D0-AB85274E9D4D}"/>
              </a:ext>
            </a:extLst>
          </p:cNvPr>
          <p:cNvSpPr/>
          <p:nvPr/>
        </p:nvSpPr>
        <p:spPr>
          <a:xfrm>
            <a:off x="2291568" y="4563621"/>
            <a:ext cx="360257" cy="90715"/>
          </a:xfrm>
          <a:prstGeom prst="rect">
            <a:avLst/>
          </a:prstGeom>
          <a:solidFill>
            <a:srgbClr val="FF7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90123-E7CF-AD49-BF5B-68961810FA49}"/>
              </a:ext>
            </a:extLst>
          </p:cNvPr>
          <p:cNvSpPr/>
          <p:nvPr/>
        </p:nvSpPr>
        <p:spPr>
          <a:xfrm>
            <a:off x="2291568" y="4654336"/>
            <a:ext cx="360257" cy="9071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351191" y="171000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68DC7-6817-B34C-A156-457418092E55}"/>
              </a:ext>
            </a:extLst>
          </p:cNvPr>
          <p:cNvSpPr/>
          <p:nvPr/>
        </p:nvSpPr>
        <p:spPr>
          <a:xfrm>
            <a:off x="2815581" y="2333790"/>
            <a:ext cx="4256834" cy="256788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What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How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Modern Breakthroughs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19176333-0192-484A-9161-56D692CE9F72}"/>
              </a:ext>
            </a:extLst>
          </p:cNvPr>
          <p:cNvSpPr txBox="1">
            <a:spLocks/>
          </p:cNvSpPr>
          <p:nvPr/>
        </p:nvSpPr>
        <p:spPr>
          <a:xfrm>
            <a:off x="2130592" y="696649"/>
            <a:ext cx="4780847" cy="1904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Recap where we are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Representing Language</a:t>
            </a:r>
          </a:p>
        </p:txBody>
      </p:sp>
    </p:spTree>
    <p:extLst>
      <p:ext uri="{BB962C8B-B14F-4D97-AF65-F5344CB8AC3E}">
        <p14:creationId xmlns:p14="http://schemas.microsoft.com/office/powerpoint/2010/main" val="295126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91786"/>
            <a:ext cx="1780308" cy="597214"/>
          </a:xfrm>
        </p:spPr>
        <p:txBody>
          <a:bodyPr/>
          <a:lstStyle/>
          <a:p>
            <a:r>
              <a:rPr lang="en-US" dirty="0"/>
              <a:t>Meaning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1181099" y="1614220"/>
            <a:ext cx="9829801" cy="734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What does meaning even </a:t>
            </a:r>
            <a:r>
              <a:rPr lang="en-US" b="1" i="1" dirty="0">
                <a:latin typeface="Avenir Light" panose="020B0402020203020204" pitchFamily="34" charset="77"/>
              </a:rPr>
              <a:t>mean</a:t>
            </a:r>
            <a:r>
              <a:rPr lang="en-US" b="1" dirty="0">
                <a:latin typeface="Avenir Light" panose="020B0402020203020204" pitchFamily="34" charset="77"/>
              </a:rPr>
              <a:t>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409627" y="838937"/>
            <a:ext cx="1433028" cy="1031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83DB55-A190-8646-A3E1-63265363E229}"/>
              </a:ext>
            </a:extLst>
          </p:cNvPr>
          <p:cNvSpPr txBox="1">
            <a:spLocks/>
          </p:cNvSpPr>
          <p:nvPr/>
        </p:nvSpPr>
        <p:spPr>
          <a:xfrm>
            <a:off x="1676399" y="2632893"/>
            <a:ext cx="9829801" cy="2938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3000"/>
              </a:spcBef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Def</a:t>
            </a:r>
            <a:r>
              <a:rPr lang="en-US" b="1" baseline="-25000" dirty="0">
                <a:solidFill>
                  <a:srgbClr val="C00000"/>
                </a:solidFill>
                <a:latin typeface="Avenir Light" panose="020B0402020203020204" pitchFamily="34" charset="77"/>
              </a:rPr>
              <a:t>1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 The idea that is represented by a word, phrase,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etc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Avenir Light" panose="020B0402020203020204" pitchFamily="34" charset="77"/>
            </a:endParaRPr>
          </a:p>
          <a:p>
            <a:pPr marL="0" indent="0">
              <a:lnSpc>
                <a:spcPct val="120000"/>
              </a:lnSpc>
              <a:spcBef>
                <a:spcPts val="3000"/>
              </a:spcBef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Def</a:t>
            </a:r>
            <a:r>
              <a:rPr lang="en-US" b="1" baseline="-25000" dirty="0">
                <a:solidFill>
                  <a:srgbClr val="C00000"/>
                </a:solidFill>
                <a:latin typeface="Avenir Light" panose="020B0402020203020204" pitchFamily="34" charset="77"/>
              </a:rPr>
              <a:t>2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 The idea that is expressed</a:t>
            </a:r>
          </a:p>
          <a:p>
            <a:pPr marL="0" indent="0">
              <a:lnSpc>
                <a:spcPct val="120000"/>
              </a:lnSpc>
              <a:spcBef>
                <a:spcPts val="3000"/>
              </a:spcBef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Def</a:t>
            </a:r>
            <a:r>
              <a:rPr lang="en-US" b="1" baseline="-25000" dirty="0">
                <a:solidFill>
                  <a:srgbClr val="C00000"/>
                </a:solidFill>
                <a:latin typeface="Avenir Light" panose="020B0402020203020204" pitchFamily="34" charset="77"/>
              </a:rPr>
              <a:t>3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 The idea that a person aims to express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Avenir Light" panose="020B0402020203020204" pitchFamily="34" charset="77"/>
            </a:endParaRPr>
          </a:p>
          <a:p>
            <a:pPr>
              <a:lnSpc>
                <a:spcPct val="120000"/>
              </a:lnSpc>
              <a:spcBef>
                <a:spcPts val="3000"/>
              </a:spcBef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Avenir Light" panose="020B0402020203020204" pitchFamily="34" charset="7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A05036-4773-2C44-A47E-86C5492F9DFF}"/>
              </a:ext>
            </a:extLst>
          </p:cNvPr>
          <p:cNvSpPr txBox="1">
            <a:spLocks/>
          </p:cNvSpPr>
          <p:nvPr/>
        </p:nvSpPr>
        <p:spPr>
          <a:xfrm>
            <a:off x="1408276" y="6490386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Chris Manning and Richard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Socher</a:t>
            </a:r>
            <a:endParaRPr lang="en-US" sz="1400" dirty="0">
              <a:solidFill>
                <a:srgbClr val="FF0000"/>
              </a:solidFill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3372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9527EE3-9215-B84B-A54D-739B0120676E}"/>
              </a:ext>
            </a:extLst>
          </p:cNvPr>
          <p:cNvSpPr/>
          <p:nvPr/>
        </p:nvSpPr>
        <p:spPr>
          <a:xfrm>
            <a:off x="2130592" y="1016966"/>
            <a:ext cx="3652691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22655" y="1153411"/>
            <a:ext cx="771242" cy="907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22655" y="1244126"/>
            <a:ext cx="771242" cy="1003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CB2847-0F6D-EA4A-9C75-CAB26E4B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22655" y="2017011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22655" y="2107726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F2B3B0-6F56-2B4C-B360-67C0A24C3FB1}"/>
              </a:ext>
            </a:extLst>
          </p:cNvPr>
          <p:cNvSpPr/>
          <p:nvPr/>
        </p:nvSpPr>
        <p:spPr>
          <a:xfrm>
            <a:off x="2291568" y="2785534"/>
            <a:ext cx="360257" cy="90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9B88A-E41F-AC41-82C8-21AEAE777AE1}"/>
              </a:ext>
            </a:extLst>
          </p:cNvPr>
          <p:cNvSpPr/>
          <p:nvPr/>
        </p:nvSpPr>
        <p:spPr>
          <a:xfrm>
            <a:off x="2291568" y="2876249"/>
            <a:ext cx="360257" cy="907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68C59-0CF5-574E-BBF1-FB6E34268F40}"/>
              </a:ext>
            </a:extLst>
          </p:cNvPr>
          <p:cNvSpPr/>
          <p:nvPr/>
        </p:nvSpPr>
        <p:spPr>
          <a:xfrm>
            <a:off x="2291568" y="3719935"/>
            <a:ext cx="360257" cy="90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B868B-5124-D247-A59E-5D7FC8D809A8}"/>
              </a:ext>
            </a:extLst>
          </p:cNvPr>
          <p:cNvSpPr/>
          <p:nvPr/>
        </p:nvSpPr>
        <p:spPr>
          <a:xfrm>
            <a:off x="2291568" y="3810652"/>
            <a:ext cx="360257" cy="90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FD8D12-181B-D243-B6D0-AB85274E9D4D}"/>
              </a:ext>
            </a:extLst>
          </p:cNvPr>
          <p:cNvSpPr/>
          <p:nvPr/>
        </p:nvSpPr>
        <p:spPr>
          <a:xfrm>
            <a:off x="2291568" y="4563621"/>
            <a:ext cx="360257" cy="90715"/>
          </a:xfrm>
          <a:prstGeom prst="rect">
            <a:avLst/>
          </a:prstGeom>
          <a:solidFill>
            <a:srgbClr val="FF7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90123-E7CF-AD49-BF5B-68961810FA49}"/>
              </a:ext>
            </a:extLst>
          </p:cNvPr>
          <p:cNvSpPr/>
          <p:nvPr/>
        </p:nvSpPr>
        <p:spPr>
          <a:xfrm>
            <a:off x="2291568" y="4654336"/>
            <a:ext cx="360257" cy="9071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351191" y="171000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68DC7-6817-B34C-A156-457418092E55}"/>
              </a:ext>
            </a:extLst>
          </p:cNvPr>
          <p:cNvSpPr/>
          <p:nvPr/>
        </p:nvSpPr>
        <p:spPr>
          <a:xfrm>
            <a:off x="2815581" y="2333790"/>
            <a:ext cx="4256834" cy="256788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What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How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Modern Breakthroughs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AB0366A-5361-BE44-B5E9-741ADC5E6DA8}"/>
              </a:ext>
            </a:extLst>
          </p:cNvPr>
          <p:cNvSpPr txBox="1">
            <a:spLocks/>
          </p:cNvSpPr>
          <p:nvPr/>
        </p:nvSpPr>
        <p:spPr>
          <a:xfrm>
            <a:off x="2130592" y="696649"/>
            <a:ext cx="4780847" cy="1904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Recap where we are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Representing Language</a:t>
            </a:r>
          </a:p>
        </p:txBody>
      </p:sp>
    </p:spTree>
    <p:extLst>
      <p:ext uri="{BB962C8B-B14F-4D97-AF65-F5344CB8AC3E}">
        <p14:creationId xmlns:p14="http://schemas.microsoft.com/office/powerpoint/2010/main" val="1824452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91786"/>
            <a:ext cx="1780308" cy="597214"/>
          </a:xfrm>
        </p:spPr>
        <p:txBody>
          <a:bodyPr/>
          <a:lstStyle/>
          <a:p>
            <a:r>
              <a:rPr lang="en-US" dirty="0"/>
              <a:t>Meaning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1181099" y="1614220"/>
            <a:ext cx="9829801" cy="2320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Our goal:</a:t>
            </a:r>
            <a:br>
              <a:rPr lang="en-US" b="1" dirty="0">
                <a:latin typeface="Avenir Light" panose="020B0402020203020204" pitchFamily="34" charset="77"/>
              </a:rPr>
            </a:br>
            <a:r>
              <a:rPr lang="en-US" b="1" dirty="0">
                <a:latin typeface="Avenir Light" panose="020B0402020203020204" pitchFamily="34" charset="77"/>
              </a:rPr>
              <a:t>Create a fixed representation (an embedding, aka vector) that somehow approximates “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meaning</a:t>
            </a:r>
            <a:r>
              <a:rPr lang="en-US" b="1" dirty="0">
                <a:latin typeface="Avenir Light" panose="020B0402020203020204" pitchFamily="34" charset="77"/>
              </a:rPr>
              <a:t>”, insofar as being useful for downstream language task(s).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30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409627" y="838937"/>
            <a:ext cx="1433028" cy="1031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3E5068-AEF3-D24F-9C9B-F839CC5C27B3}"/>
              </a:ext>
            </a:extLst>
          </p:cNvPr>
          <p:cNvSpPr txBox="1">
            <a:spLocks/>
          </p:cNvSpPr>
          <p:nvPr/>
        </p:nvSpPr>
        <p:spPr>
          <a:xfrm>
            <a:off x="1395846" y="3934691"/>
            <a:ext cx="9615054" cy="94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Avenir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(i.e., NLP isn’t too picky in terms of which type of meaning; just want it to help us do stuff)</a:t>
            </a:r>
          </a:p>
        </p:txBody>
      </p:sp>
    </p:spTree>
    <p:extLst>
      <p:ext uri="{BB962C8B-B14F-4D97-AF65-F5344CB8AC3E}">
        <p14:creationId xmlns:p14="http://schemas.microsoft.com/office/powerpoint/2010/main" val="3034589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91786"/>
            <a:ext cx="1780308" cy="597214"/>
          </a:xfrm>
        </p:spPr>
        <p:txBody>
          <a:bodyPr/>
          <a:lstStyle/>
          <a:p>
            <a:r>
              <a:rPr lang="en-US" dirty="0"/>
              <a:t>Meaning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1181099" y="1614220"/>
            <a:ext cx="10318174" cy="707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Two distinct forms of representation that NLP is interested in:</a:t>
            </a:r>
            <a:br>
              <a:rPr lang="en-US" b="1" dirty="0">
                <a:latin typeface="Avenir Light" panose="020B0402020203020204" pitchFamily="34" charset="77"/>
              </a:rPr>
            </a:br>
            <a:endParaRPr lang="en-US" b="1" dirty="0">
              <a:latin typeface="Avenir Light" panose="020B0402020203020204" pitchFamily="34" charset="77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31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409627" y="838937"/>
            <a:ext cx="1433028" cy="1031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271155" y="2756482"/>
            <a:ext cx="3633354" cy="2896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Type-based:</a:t>
            </a:r>
            <a:b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</a:br>
            <a:r>
              <a:rPr lang="en-US" b="1" dirty="0">
                <a:latin typeface="Avenir Light" panose="020B0402020203020204" pitchFamily="34" charset="77"/>
              </a:rPr>
              <a:t>a single, </a:t>
            </a:r>
            <a:r>
              <a:rPr lang="en-US" b="1" u="sng" dirty="0">
                <a:latin typeface="Avenir Light" panose="020B0402020203020204" pitchFamily="34" charset="77"/>
              </a:rPr>
              <a:t>global</a:t>
            </a:r>
            <a:r>
              <a:rPr lang="en-US" b="1" dirty="0">
                <a:latin typeface="Avenir Light" panose="020B0402020203020204" pitchFamily="34" charset="77"/>
              </a:rPr>
              <a:t> embedding for each word, independent of its context.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6A8F46-8B46-8345-A44D-5A90F94C6848}"/>
              </a:ext>
            </a:extLst>
          </p:cNvPr>
          <p:cNvSpPr txBox="1">
            <a:spLocks/>
          </p:cNvSpPr>
          <p:nvPr/>
        </p:nvSpPr>
        <p:spPr>
          <a:xfrm>
            <a:off x="6771409" y="2728200"/>
            <a:ext cx="4935682" cy="3628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Token-based</a:t>
            </a:r>
            <a:b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</a:br>
            <a:r>
              <a:rPr lang="en-US" b="1" dirty="0">
                <a:latin typeface="Avenir Light" panose="020B0402020203020204" pitchFamily="34" charset="77"/>
              </a:rPr>
              <a:t>(aka </a:t>
            </a: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contextualized word representations</a:t>
            </a:r>
            <a:r>
              <a:rPr lang="en-US" b="1" dirty="0">
                <a:latin typeface="Avenir Light" panose="020B0402020203020204" pitchFamily="34" charset="77"/>
              </a:rPr>
              <a:t>):</a:t>
            </a:r>
            <a:b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</a:br>
            <a:r>
              <a:rPr lang="en-US" b="1" dirty="0">
                <a:latin typeface="Avenir Light" panose="020B0402020203020204" pitchFamily="34" charset="77"/>
              </a:rPr>
              <a:t>a distinct embedding for </a:t>
            </a:r>
            <a:r>
              <a:rPr lang="en-US" b="1" u="sng" dirty="0">
                <a:latin typeface="Avenir Light" panose="020B0402020203020204" pitchFamily="34" charset="77"/>
              </a:rPr>
              <a:t>every occurrence</a:t>
            </a:r>
            <a:r>
              <a:rPr lang="en-US" b="1" dirty="0">
                <a:latin typeface="Avenir Light" panose="020B0402020203020204" pitchFamily="34" charset="77"/>
              </a:rPr>
              <a:t> of every word, completely dependent on its context.</a:t>
            </a:r>
          </a:p>
        </p:txBody>
      </p:sp>
    </p:spTree>
    <p:extLst>
      <p:ext uri="{BB962C8B-B14F-4D97-AF65-F5344CB8AC3E}">
        <p14:creationId xmlns:p14="http://schemas.microsoft.com/office/powerpoint/2010/main" val="1345630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9527EE3-9215-B84B-A54D-739B0120676E}"/>
              </a:ext>
            </a:extLst>
          </p:cNvPr>
          <p:cNvSpPr/>
          <p:nvPr/>
        </p:nvSpPr>
        <p:spPr>
          <a:xfrm>
            <a:off x="2715065" y="2632092"/>
            <a:ext cx="1243498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22655" y="1153411"/>
            <a:ext cx="771242" cy="907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22655" y="1244126"/>
            <a:ext cx="771242" cy="1003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CB2847-0F6D-EA4A-9C75-CAB26E4B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4960" y="6291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22655" y="2017011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22655" y="2107726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F2B3B0-6F56-2B4C-B360-67C0A24C3FB1}"/>
              </a:ext>
            </a:extLst>
          </p:cNvPr>
          <p:cNvSpPr/>
          <p:nvPr/>
        </p:nvSpPr>
        <p:spPr>
          <a:xfrm>
            <a:off x="2291568" y="2785534"/>
            <a:ext cx="360257" cy="90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9B88A-E41F-AC41-82C8-21AEAE777AE1}"/>
              </a:ext>
            </a:extLst>
          </p:cNvPr>
          <p:cNvSpPr/>
          <p:nvPr/>
        </p:nvSpPr>
        <p:spPr>
          <a:xfrm>
            <a:off x="2291568" y="2876249"/>
            <a:ext cx="360257" cy="907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68C59-0CF5-574E-BBF1-FB6E34268F40}"/>
              </a:ext>
            </a:extLst>
          </p:cNvPr>
          <p:cNvSpPr/>
          <p:nvPr/>
        </p:nvSpPr>
        <p:spPr>
          <a:xfrm>
            <a:off x="2291568" y="3719935"/>
            <a:ext cx="360257" cy="90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B868B-5124-D247-A59E-5D7FC8D809A8}"/>
              </a:ext>
            </a:extLst>
          </p:cNvPr>
          <p:cNvSpPr/>
          <p:nvPr/>
        </p:nvSpPr>
        <p:spPr>
          <a:xfrm>
            <a:off x="2291568" y="3810652"/>
            <a:ext cx="360257" cy="90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FD8D12-181B-D243-B6D0-AB85274E9D4D}"/>
              </a:ext>
            </a:extLst>
          </p:cNvPr>
          <p:cNvSpPr/>
          <p:nvPr/>
        </p:nvSpPr>
        <p:spPr>
          <a:xfrm>
            <a:off x="2291568" y="4563621"/>
            <a:ext cx="360257" cy="90715"/>
          </a:xfrm>
          <a:prstGeom prst="rect">
            <a:avLst/>
          </a:prstGeom>
          <a:solidFill>
            <a:srgbClr val="FF7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90123-E7CF-AD49-BF5B-68961810FA49}"/>
              </a:ext>
            </a:extLst>
          </p:cNvPr>
          <p:cNvSpPr/>
          <p:nvPr/>
        </p:nvSpPr>
        <p:spPr>
          <a:xfrm>
            <a:off x="2291568" y="4654336"/>
            <a:ext cx="360257" cy="9071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351191" y="171000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68DC7-6817-B34C-A156-457418092E55}"/>
              </a:ext>
            </a:extLst>
          </p:cNvPr>
          <p:cNvSpPr/>
          <p:nvPr/>
        </p:nvSpPr>
        <p:spPr>
          <a:xfrm>
            <a:off x="2815581" y="2333790"/>
            <a:ext cx="4256834" cy="256788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What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How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Modern Breakthroughs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19176333-0192-484A-9161-56D692CE9F72}"/>
              </a:ext>
            </a:extLst>
          </p:cNvPr>
          <p:cNvSpPr txBox="1">
            <a:spLocks/>
          </p:cNvSpPr>
          <p:nvPr/>
        </p:nvSpPr>
        <p:spPr>
          <a:xfrm>
            <a:off x="2130592" y="696649"/>
            <a:ext cx="4780847" cy="1904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Recap where we are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Representing Language</a:t>
            </a:r>
          </a:p>
        </p:txBody>
      </p:sp>
    </p:spTree>
    <p:extLst>
      <p:ext uri="{BB962C8B-B14F-4D97-AF65-F5344CB8AC3E}">
        <p14:creationId xmlns:p14="http://schemas.microsoft.com/office/powerpoint/2010/main" val="1339564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9527EE3-9215-B84B-A54D-739B0120676E}"/>
              </a:ext>
            </a:extLst>
          </p:cNvPr>
          <p:cNvSpPr/>
          <p:nvPr/>
        </p:nvSpPr>
        <p:spPr>
          <a:xfrm>
            <a:off x="2803201" y="3509719"/>
            <a:ext cx="1067226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22655" y="1153411"/>
            <a:ext cx="771242" cy="907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22655" y="1244126"/>
            <a:ext cx="771242" cy="1003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CB2847-0F6D-EA4A-9C75-CAB26E4B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4960" y="6291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22655" y="2017011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22655" y="2107726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F2B3B0-6F56-2B4C-B360-67C0A24C3FB1}"/>
              </a:ext>
            </a:extLst>
          </p:cNvPr>
          <p:cNvSpPr/>
          <p:nvPr/>
        </p:nvSpPr>
        <p:spPr>
          <a:xfrm>
            <a:off x="2291568" y="2785534"/>
            <a:ext cx="360257" cy="90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9B88A-E41F-AC41-82C8-21AEAE777AE1}"/>
              </a:ext>
            </a:extLst>
          </p:cNvPr>
          <p:cNvSpPr/>
          <p:nvPr/>
        </p:nvSpPr>
        <p:spPr>
          <a:xfrm>
            <a:off x="2291568" y="2876249"/>
            <a:ext cx="360257" cy="907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68C59-0CF5-574E-BBF1-FB6E34268F40}"/>
              </a:ext>
            </a:extLst>
          </p:cNvPr>
          <p:cNvSpPr/>
          <p:nvPr/>
        </p:nvSpPr>
        <p:spPr>
          <a:xfrm>
            <a:off x="2291568" y="3719935"/>
            <a:ext cx="360257" cy="90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B868B-5124-D247-A59E-5D7FC8D809A8}"/>
              </a:ext>
            </a:extLst>
          </p:cNvPr>
          <p:cNvSpPr/>
          <p:nvPr/>
        </p:nvSpPr>
        <p:spPr>
          <a:xfrm>
            <a:off x="2291568" y="3810652"/>
            <a:ext cx="360257" cy="90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FD8D12-181B-D243-B6D0-AB85274E9D4D}"/>
              </a:ext>
            </a:extLst>
          </p:cNvPr>
          <p:cNvSpPr/>
          <p:nvPr/>
        </p:nvSpPr>
        <p:spPr>
          <a:xfrm>
            <a:off x="2291568" y="4563621"/>
            <a:ext cx="360257" cy="90715"/>
          </a:xfrm>
          <a:prstGeom prst="rect">
            <a:avLst/>
          </a:prstGeom>
          <a:solidFill>
            <a:srgbClr val="FF7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90123-E7CF-AD49-BF5B-68961810FA49}"/>
              </a:ext>
            </a:extLst>
          </p:cNvPr>
          <p:cNvSpPr/>
          <p:nvPr/>
        </p:nvSpPr>
        <p:spPr>
          <a:xfrm>
            <a:off x="2291568" y="4654336"/>
            <a:ext cx="360257" cy="9071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351191" y="171000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19176333-0192-484A-9161-56D692CE9F72}"/>
              </a:ext>
            </a:extLst>
          </p:cNvPr>
          <p:cNvSpPr txBox="1">
            <a:spLocks/>
          </p:cNvSpPr>
          <p:nvPr/>
        </p:nvSpPr>
        <p:spPr>
          <a:xfrm>
            <a:off x="2130592" y="696649"/>
            <a:ext cx="4780847" cy="1904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Recap where we are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Representing Language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86E8D9-3855-6047-BDF3-08CC926C5BF0}"/>
              </a:ext>
            </a:extLst>
          </p:cNvPr>
          <p:cNvSpPr/>
          <p:nvPr/>
        </p:nvSpPr>
        <p:spPr>
          <a:xfrm>
            <a:off x="2815581" y="2333790"/>
            <a:ext cx="4256834" cy="256788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What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How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Modern Breakthroughs</a:t>
            </a:r>
          </a:p>
        </p:txBody>
      </p:sp>
    </p:spTree>
    <p:extLst>
      <p:ext uri="{BB962C8B-B14F-4D97-AF65-F5344CB8AC3E}">
        <p14:creationId xmlns:p14="http://schemas.microsoft.com/office/powerpoint/2010/main" val="2563641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91786"/>
            <a:ext cx="1780308" cy="597214"/>
          </a:xfrm>
        </p:spPr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1181099" y="1384051"/>
            <a:ext cx="2531919" cy="734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Natural idea: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34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409627" y="838936"/>
            <a:ext cx="851137" cy="893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83DB55-A190-8646-A3E1-63265363E229}"/>
              </a:ext>
            </a:extLst>
          </p:cNvPr>
          <p:cNvSpPr txBox="1">
            <a:spLocks/>
          </p:cNvSpPr>
          <p:nvPr/>
        </p:nvSpPr>
        <p:spPr>
          <a:xfrm>
            <a:off x="1648690" y="2118142"/>
            <a:ext cx="9829801" cy="2938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3000"/>
              </a:spcBef>
              <a:buNone/>
            </a:pPr>
            <a:r>
              <a:rPr lang="en-US" b="1" dirty="0">
                <a:latin typeface="Avenir Light" panose="020B0402020203020204" pitchFamily="34" charset="77"/>
              </a:rPr>
              <a:t>Use expressive, external resources that define real-world relationships and concepts</a:t>
            </a:r>
          </a:p>
          <a:p>
            <a:pPr marL="0" indent="0">
              <a:lnSpc>
                <a:spcPct val="120000"/>
              </a:lnSpc>
              <a:spcBef>
                <a:spcPts val="3000"/>
              </a:spcBef>
              <a:buNone/>
            </a:pPr>
            <a:r>
              <a:rPr lang="en-US" sz="2400" dirty="0">
                <a:latin typeface="Avenir Light" panose="020B0402020203020204" pitchFamily="34" charset="77"/>
              </a:rPr>
              <a:t>(e.g., WordNet, </a:t>
            </a:r>
            <a:r>
              <a:rPr lang="en-US" sz="2400" dirty="0" err="1">
                <a:latin typeface="Avenir Light" panose="020B0402020203020204" pitchFamily="34" charset="77"/>
              </a:rPr>
              <a:t>BabelNet</a:t>
            </a:r>
            <a:r>
              <a:rPr lang="en-US" sz="2400" dirty="0">
                <a:latin typeface="Avenir Light" panose="020B0402020203020204" pitchFamily="34" charset="77"/>
              </a:rPr>
              <a:t>, </a:t>
            </a:r>
            <a:r>
              <a:rPr lang="en-US" sz="2400" dirty="0" err="1">
                <a:latin typeface="Avenir Light" panose="020B0402020203020204" pitchFamily="34" charset="77"/>
              </a:rPr>
              <a:t>PropBank</a:t>
            </a:r>
            <a:r>
              <a:rPr lang="en-US" sz="2400" dirty="0">
                <a:latin typeface="Avenir Light" panose="020B0402020203020204" pitchFamily="34" charset="77"/>
              </a:rPr>
              <a:t>, </a:t>
            </a:r>
            <a:r>
              <a:rPr lang="en-US" sz="2400" dirty="0" err="1">
                <a:latin typeface="Avenir Light" panose="020B0402020203020204" pitchFamily="34" charset="77"/>
              </a:rPr>
              <a:t>VerbNet</a:t>
            </a:r>
            <a:r>
              <a:rPr lang="en-US" sz="2400" dirty="0">
                <a:latin typeface="Avenir Light" panose="020B0402020203020204" pitchFamily="34" charset="77"/>
              </a:rPr>
              <a:t>, </a:t>
            </a:r>
            <a:r>
              <a:rPr lang="en-US" sz="2400" dirty="0" err="1">
                <a:latin typeface="Avenir Light" panose="020B0402020203020204" pitchFamily="34" charset="77"/>
              </a:rPr>
              <a:t>FrameNet</a:t>
            </a:r>
            <a:r>
              <a:rPr lang="en-US" sz="2400" dirty="0">
                <a:latin typeface="Avenir Light" panose="020B0402020203020204" pitchFamily="34" charset="77"/>
              </a:rPr>
              <a:t>, </a:t>
            </a:r>
            <a:r>
              <a:rPr lang="en-US" sz="2400" dirty="0" err="1">
                <a:latin typeface="Avenir Light" panose="020B0402020203020204" pitchFamily="34" charset="77"/>
              </a:rPr>
              <a:t>ConceptNet</a:t>
            </a:r>
            <a:r>
              <a:rPr lang="en-US" sz="2400" dirty="0">
                <a:latin typeface="Avenir Light" panose="020B0402020203020204" pitchFamily="34" charset="77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3000"/>
              </a:spcBef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Avenir Light" panose="020B0402020203020204" pitchFamily="34" charset="77"/>
            </a:endParaRPr>
          </a:p>
          <a:p>
            <a:pPr>
              <a:lnSpc>
                <a:spcPct val="120000"/>
              </a:lnSpc>
              <a:spcBef>
                <a:spcPts val="3000"/>
              </a:spcBef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Avenir Light" panose="020B0402020203020204" pitchFamily="34" charset="7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A05036-4773-2C44-A47E-86C5492F9DFF}"/>
              </a:ext>
            </a:extLst>
          </p:cNvPr>
          <p:cNvSpPr txBox="1">
            <a:spLocks/>
          </p:cNvSpPr>
          <p:nvPr/>
        </p:nvSpPr>
        <p:spPr>
          <a:xfrm>
            <a:off x="1408276" y="6490386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Richard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Socher</a:t>
            </a:r>
            <a:endParaRPr lang="en-US" sz="1400" dirty="0">
              <a:solidFill>
                <a:srgbClr val="FF0000"/>
              </a:solidFill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45963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91786"/>
            <a:ext cx="1780308" cy="597214"/>
          </a:xfrm>
        </p:spPr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1181099" y="1384051"/>
            <a:ext cx="2531919" cy="734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Natural idea: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35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409627" y="838936"/>
            <a:ext cx="851137" cy="893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83DB55-A190-8646-A3E1-63265363E229}"/>
              </a:ext>
            </a:extLst>
          </p:cNvPr>
          <p:cNvSpPr txBox="1">
            <a:spLocks/>
          </p:cNvSpPr>
          <p:nvPr/>
        </p:nvSpPr>
        <p:spPr>
          <a:xfrm>
            <a:off x="1648690" y="2118142"/>
            <a:ext cx="9829801" cy="2938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3000"/>
              </a:spcBef>
              <a:buNone/>
            </a:pPr>
            <a:r>
              <a:rPr lang="en-US" b="1" dirty="0">
                <a:latin typeface="Avenir Light" panose="020B0402020203020204" pitchFamily="34" charset="77"/>
              </a:rPr>
              <a:t>Use expressive, external resources that define real-world relationships and concepts</a:t>
            </a:r>
          </a:p>
          <a:p>
            <a:pPr marL="0" indent="0">
              <a:lnSpc>
                <a:spcPct val="120000"/>
              </a:lnSpc>
              <a:spcBef>
                <a:spcPts val="3000"/>
              </a:spcBef>
              <a:buNone/>
            </a:pPr>
            <a:r>
              <a:rPr lang="en-US" sz="2400" dirty="0">
                <a:latin typeface="Avenir Light" panose="020B0402020203020204" pitchFamily="34" charset="77"/>
              </a:rPr>
              <a:t>(e.g., </a:t>
            </a:r>
            <a:r>
              <a:rPr lang="en-US" sz="2400" dirty="0">
                <a:highlight>
                  <a:srgbClr val="FFFF00"/>
                </a:highlight>
                <a:latin typeface="Avenir Light" panose="020B0402020203020204" pitchFamily="34" charset="77"/>
              </a:rPr>
              <a:t>WordNet</a:t>
            </a:r>
            <a:r>
              <a:rPr lang="en-US" sz="2400" dirty="0">
                <a:latin typeface="Avenir Light" panose="020B0402020203020204" pitchFamily="34" charset="77"/>
              </a:rPr>
              <a:t>, </a:t>
            </a:r>
            <a:r>
              <a:rPr lang="en-US" sz="2400" dirty="0" err="1">
                <a:latin typeface="Avenir Light" panose="020B0402020203020204" pitchFamily="34" charset="77"/>
              </a:rPr>
              <a:t>BabelNet</a:t>
            </a:r>
            <a:r>
              <a:rPr lang="en-US" sz="2400" dirty="0">
                <a:latin typeface="Avenir Light" panose="020B0402020203020204" pitchFamily="34" charset="77"/>
              </a:rPr>
              <a:t>, </a:t>
            </a:r>
            <a:r>
              <a:rPr lang="en-US" sz="2400" dirty="0" err="1">
                <a:latin typeface="Avenir Light" panose="020B0402020203020204" pitchFamily="34" charset="77"/>
              </a:rPr>
              <a:t>PropBank</a:t>
            </a:r>
            <a:r>
              <a:rPr lang="en-US" sz="2400" dirty="0">
                <a:latin typeface="Avenir Light" panose="020B0402020203020204" pitchFamily="34" charset="77"/>
              </a:rPr>
              <a:t>, </a:t>
            </a:r>
            <a:r>
              <a:rPr lang="en-US" sz="2400" dirty="0" err="1">
                <a:latin typeface="Avenir Light" panose="020B0402020203020204" pitchFamily="34" charset="77"/>
              </a:rPr>
              <a:t>VerbNet</a:t>
            </a:r>
            <a:r>
              <a:rPr lang="en-US" sz="2400" dirty="0">
                <a:latin typeface="Avenir Light" panose="020B0402020203020204" pitchFamily="34" charset="77"/>
              </a:rPr>
              <a:t>, </a:t>
            </a:r>
            <a:r>
              <a:rPr lang="en-US" sz="2400" dirty="0" err="1">
                <a:latin typeface="Avenir Light" panose="020B0402020203020204" pitchFamily="34" charset="77"/>
              </a:rPr>
              <a:t>FrameNet</a:t>
            </a:r>
            <a:r>
              <a:rPr lang="en-US" sz="2400" dirty="0">
                <a:latin typeface="Avenir Light" panose="020B0402020203020204" pitchFamily="34" charset="77"/>
              </a:rPr>
              <a:t>, </a:t>
            </a:r>
            <a:r>
              <a:rPr lang="en-US" sz="2400" dirty="0" err="1">
                <a:highlight>
                  <a:srgbClr val="FFFF00"/>
                </a:highlight>
                <a:latin typeface="Avenir Light" panose="020B0402020203020204" pitchFamily="34" charset="77"/>
              </a:rPr>
              <a:t>ConceptNet</a:t>
            </a:r>
            <a:r>
              <a:rPr lang="en-US" sz="2400" dirty="0">
                <a:latin typeface="Avenir Light" panose="020B0402020203020204" pitchFamily="34" charset="77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3000"/>
              </a:spcBef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Avenir Light" panose="020B0402020203020204" pitchFamily="34" charset="77"/>
            </a:endParaRPr>
          </a:p>
          <a:p>
            <a:pPr>
              <a:lnSpc>
                <a:spcPct val="120000"/>
              </a:lnSpc>
              <a:spcBef>
                <a:spcPts val="3000"/>
              </a:spcBef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Avenir Light" panose="020B0402020203020204" pitchFamily="34" charset="7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A05036-4773-2C44-A47E-86C5492F9DFF}"/>
              </a:ext>
            </a:extLst>
          </p:cNvPr>
          <p:cNvSpPr txBox="1">
            <a:spLocks/>
          </p:cNvSpPr>
          <p:nvPr/>
        </p:nvSpPr>
        <p:spPr>
          <a:xfrm>
            <a:off x="1408276" y="6490386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Richard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Socher</a:t>
            </a:r>
            <a:endParaRPr lang="en-US" sz="1400" dirty="0">
              <a:solidFill>
                <a:srgbClr val="FF0000"/>
              </a:solidFill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06327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91786"/>
            <a:ext cx="1780308" cy="597214"/>
          </a:xfrm>
        </p:spPr>
        <p:txBody>
          <a:bodyPr/>
          <a:lstStyle/>
          <a:p>
            <a:r>
              <a:rPr lang="en-US" dirty="0"/>
              <a:t>WordNet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762000" y="1262232"/>
            <a:ext cx="10958945" cy="2561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A large lexical database with English nouns, verbs, adjectives, and adverbs grouped into over 100,000 sets of </a:t>
            </a:r>
            <a:r>
              <a:rPr lang="en-US" dirty="0">
                <a:solidFill>
                  <a:srgbClr val="C00000"/>
                </a:solidFill>
                <a:latin typeface="Avenir Light" panose="020B0402020203020204" pitchFamily="34" charset="77"/>
              </a:rPr>
              <a:t>cognitive synonyms </a:t>
            </a:r>
            <a:r>
              <a:rPr lang="en-US" dirty="0">
                <a:latin typeface="Avenir Light" panose="020B0402020203020204" pitchFamily="34" charset="77"/>
              </a:rPr>
              <a:t>(</a:t>
            </a:r>
            <a:r>
              <a:rPr lang="en-US" i="1" dirty="0" err="1">
                <a:solidFill>
                  <a:srgbClr val="C00000"/>
                </a:solidFill>
                <a:latin typeface="Avenir Light" panose="020B0402020203020204" pitchFamily="34" charset="77"/>
              </a:rPr>
              <a:t>synsets</a:t>
            </a:r>
            <a:r>
              <a:rPr lang="en-US" dirty="0">
                <a:latin typeface="Avenir Light" panose="020B0402020203020204" pitchFamily="34" charset="77"/>
              </a:rPr>
              <a:t>) – each expressing a different concept.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36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409627" y="803564"/>
            <a:ext cx="1599282" cy="854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D1E725-EFB9-914E-8445-7677D1B6CD11}"/>
              </a:ext>
            </a:extLst>
          </p:cNvPr>
          <p:cNvSpPr txBox="1">
            <a:spLocks/>
          </p:cNvSpPr>
          <p:nvPr/>
        </p:nvSpPr>
        <p:spPr>
          <a:xfrm>
            <a:off x="685799" y="3273740"/>
            <a:ext cx="5555673" cy="3292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Most frequent relation</a:t>
            </a:r>
            <a:r>
              <a:rPr lang="en-US" sz="2400" dirty="0">
                <a:latin typeface="Avenir Light" panose="020B0402020203020204" pitchFamily="34" charset="77"/>
              </a:rPr>
              <a:t>: super-subordinate relation (”is-a” relations).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{furniture, </a:t>
            </a:r>
            <a:r>
              <a:rPr lang="en-US" sz="2400" dirty="0" err="1">
                <a:solidFill>
                  <a:srgbClr val="C00000"/>
                </a:solidFill>
                <a:latin typeface="Avenir Light" panose="020B0402020203020204" pitchFamily="34" charset="77"/>
              </a:rPr>
              <a:t>piece_of_furniture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Avenir Light" panose="020B0402020203020204" pitchFamily="34" charset="7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Fine-grained relations</a:t>
            </a:r>
            <a:r>
              <a:rPr lang="en-US" sz="2400" dirty="0">
                <a:latin typeface="Avenir Light" panose="020B0402020203020204" pitchFamily="34" charset="77"/>
              </a:rPr>
              <a:t>:</a:t>
            </a:r>
            <a:br>
              <a:rPr lang="en-US" sz="2400" dirty="0">
                <a:latin typeface="Avenir Light" panose="020B0402020203020204" pitchFamily="34" charset="77"/>
              </a:rPr>
            </a:b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{bed, bunkbed}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A5439ED-3670-6743-BC98-E4FBC4EEFB44}"/>
              </a:ext>
            </a:extLst>
          </p:cNvPr>
          <p:cNvSpPr txBox="1">
            <a:spLocks/>
          </p:cNvSpPr>
          <p:nvPr/>
        </p:nvSpPr>
        <p:spPr>
          <a:xfrm>
            <a:off x="6317674" y="3273740"/>
            <a:ext cx="5403271" cy="3292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Part-whole relations:</a:t>
            </a:r>
            <a:br>
              <a:rPr lang="en-US" sz="2400" b="1" dirty="0">
                <a:latin typeface="Avenir Light" panose="020B0402020203020204" pitchFamily="34" charset="77"/>
              </a:rPr>
            </a:b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{chair, backrest}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solidFill>
                <a:srgbClr val="C00000"/>
              </a:solidFill>
              <a:latin typeface="Avenir Light" panose="020B0402020203020204" pitchFamily="34" charset="7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Synonyms:</a:t>
            </a:r>
            <a:br>
              <a:rPr lang="en-US" sz="2400" b="1" dirty="0">
                <a:latin typeface="Avenir Light" panose="020B0402020203020204" pitchFamily="34" charset="77"/>
              </a:rPr>
            </a:b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{adept, expert, good, practiced, proficient}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BE4901-52A8-364E-884C-DFCB1A79CEFB}"/>
              </a:ext>
            </a:extLst>
          </p:cNvPr>
          <p:cNvCxnSpPr>
            <a:cxnSpLocks/>
          </p:cNvCxnSpPr>
          <p:nvPr/>
        </p:nvCxnSpPr>
        <p:spPr>
          <a:xfrm flipH="1">
            <a:off x="409627" y="3055918"/>
            <a:ext cx="1137655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598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1786"/>
            <a:ext cx="2763981" cy="597214"/>
          </a:xfrm>
        </p:spPr>
        <p:txBody>
          <a:bodyPr>
            <a:normAutofit/>
          </a:bodyPr>
          <a:lstStyle/>
          <a:p>
            <a:r>
              <a:rPr lang="en-US" dirty="0" err="1"/>
              <a:t>ConceptNet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762000" y="1262232"/>
            <a:ext cx="10958945" cy="1281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A multilingual </a:t>
            </a:r>
            <a:r>
              <a:rPr lang="en-US" dirty="0">
                <a:solidFill>
                  <a:srgbClr val="C00000"/>
                </a:solidFill>
                <a:latin typeface="Avenir Light" panose="020B0402020203020204" pitchFamily="34" charset="77"/>
              </a:rPr>
              <a:t>semantic</a:t>
            </a:r>
            <a:r>
              <a:rPr lang="en-US" dirty="0">
                <a:latin typeface="Avenir Light" panose="020B0402020203020204" pitchFamily="34" charset="77"/>
              </a:rPr>
              <a:t> knowledge graph, designed to help computers understand the meaning of words that people use.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37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409626" y="803565"/>
            <a:ext cx="2084191" cy="854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D1E725-EFB9-914E-8445-7677D1B6CD11}"/>
              </a:ext>
            </a:extLst>
          </p:cNvPr>
          <p:cNvSpPr txBox="1">
            <a:spLocks/>
          </p:cNvSpPr>
          <p:nvPr/>
        </p:nvSpPr>
        <p:spPr>
          <a:xfrm>
            <a:off x="1762990" y="3340636"/>
            <a:ext cx="8388928" cy="1713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Started in </a:t>
            </a:r>
            <a:r>
              <a:rPr lang="en-US" sz="2400" b="1" dirty="0">
                <a:latin typeface="Avenir Light" panose="020B0402020203020204" pitchFamily="34" charset="77"/>
              </a:rPr>
              <a:t>1999</a:t>
            </a:r>
            <a:r>
              <a:rPr lang="en-US" sz="2400" dirty="0">
                <a:latin typeface="Avenir Light" panose="020B0402020203020204" pitchFamily="34" charset="77"/>
              </a:rPr>
              <a:t>. Pretty large now.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Finally becoming useful (</a:t>
            </a:r>
            <a:r>
              <a:rPr lang="en-US" sz="2400" dirty="0" err="1">
                <a:latin typeface="Avenir Light" panose="020B0402020203020204" pitchFamily="34" charset="77"/>
              </a:rPr>
              <a:t>e.g</a:t>
            </a:r>
            <a:r>
              <a:rPr lang="en-US" sz="2400" dirty="0">
                <a:latin typeface="Avenir Light" panose="020B0402020203020204" pitchFamily="34" charset="77"/>
              </a:rPr>
              <a:t>, </a:t>
            </a:r>
            <a:r>
              <a:rPr lang="en-US" sz="2400" i="1" dirty="0">
                <a:latin typeface="Avenir Light" panose="020B0402020203020204" pitchFamily="34" charset="77"/>
              </a:rPr>
              <a:t>commonsense reasoning</a:t>
            </a:r>
            <a:r>
              <a:rPr lang="en-US" sz="2400" dirty="0">
                <a:latin typeface="Avenir Light" panose="020B0402020203020204" pitchFamily="34" charset="7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Has synonyms, ways-of, related terms, derived terms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Avenir Light" panose="020B0402020203020204" pitchFamily="34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BE4901-52A8-364E-884C-DFCB1A79CEFB}"/>
              </a:ext>
            </a:extLst>
          </p:cNvPr>
          <p:cNvCxnSpPr>
            <a:cxnSpLocks/>
          </p:cNvCxnSpPr>
          <p:nvPr/>
        </p:nvCxnSpPr>
        <p:spPr>
          <a:xfrm flipH="1">
            <a:off x="430408" y="2543292"/>
            <a:ext cx="1137655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01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1786"/>
            <a:ext cx="2763981" cy="597214"/>
          </a:xfrm>
        </p:spPr>
        <p:txBody>
          <a:bodyPr>
            <a:normAutofit/>
          </a:bodyPr>
          <a:lstStyle/>
          <a:p>
            <a:r>
              <a:rPr lang="en-US" dirty="0" err="1"/>
              <a:t>ConceptNet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38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409626" y="803565"/>
            <a:ext cx="2084191" cy="854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17298-9D5A-AB43-9A4F-214B856FE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92" r="-2392"/>
          <a:stretch/>
        </p:blipFill>
        <p:spPr>
          <a:xfrm>
            <a:off x="228600" y="1674557"/>
            <a:ext cx="12192000" cy="46817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C5C49D-393C-B24D-A8B0-B51A5052DEA3}"/>
              </a:ext>
            </a:extLst>
          </p:cNvPr>
          <p:cNvSpPr/>
          <p:nvPr/>
        </p:nvSpPr>
        <p:spPr>
          <a:xfrm>
            <a:off x="5149723" y="429736"/>
            <a:ext cx="3218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venir Light" panose="020B0402020203020204" pitchFamily="34" charset="77"/>
              </a:rPr>
              <a:t>Entry for </a:t>
            </a:r>
            <a:r>
              <a:rPr lang="en-US" sz="2400" b="1" dirty="0">
                <a:highlight>
                  <a:srgbClr val="FFFF00"/>
                </a:highlight>
                <a:latin typeface="Avenir Light" panose="020B0402020203020204" pitchFamily="34" charset="77"/>
              </a:rPr>
              <a:t>“teach”</a:t>
            </a:r>
            <a:r>
              <a:rPr lang="en-US" sz="2400" dirty="0">
                <a:highlight>
                  <a:srgbClr val="FFFF00"/>
                </a:highlight>
                <a:latin typeface="Avenir Light" panose="020B0402020203020204" pitchFamily="34" charset="77"/>
              </a:rPr>
              <a:t> 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96410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91786"/>
            <a:ext cx="1780308" cy="597214"/>
          </a:xfrm>
        </p:spPr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1260764" y="1023868"/>
            <a:ext cx="8239992" cy="734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Problems  with these external resources: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39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409627" y="838936"/>
            <a:ext cx="851137" cy="893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83DB55-A190-8646-A3E1-63265363E229}"/>
              </a:ext>
            </a:extLst>
          </p:cNvPr>
          <p:cNvSpPr txBox="1">
            <a:spLocks/>
          </p:cNvSpPr>
          <p:nvPr/>
        </p:nvSpPr>
        <p:spPr>
          <a:xfrm>
            <a:off x="1271155" y="1738028"/>
            <a:ext cx="10217727" cy="4515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500"/>
              </a:spcBef>
            </a:pPr>
            <a:r>
              <a:rPr lang="en-US" sz="2400" dirty="0">
                <a:latin typeface="Avenir Light" panose="020B0402020203020204" pitchFamily="34" charset="77"/>
              </a:rPr>
              <a:t>Great resources but ultimately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finite</a:t>
            </a:r>
          </a:p>
          <a:p>
            <a:pPr>
              <a:lnSpc>
                <a:spcPct val="120000"/>
              </a:lnSpc>
              <a:spcBef>
                <a:spcPts val="1500"/>
              </a:spcBef>
            </a:pPr>
            <a:r>
              <a:rPr lang="en-US" sz="2400" dirty="0">
                <a:latin typeface="Avenir Light" panose="020B0402020203020204" pitchFamily="34" charset="77"/>
              </a:rPr>
              <a:t>Can’t perfectly capture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nuance</a:t>
            </a:r>
            <a:r>
              <a:rPr lang="en-US" sz="2400" dirty="0">
                <a:latin typeface="Avenir Light" panose="020B0402020203020204" pitchFamily="34" charset="77"/>
              </a:rPr>
              <a:t> (especially context-sensitive)</a:t>
            </a:r>
            <a:br>
              <a:rPr lang="en-US" sz="2400" dirty="0">
                <a:latin typeface="Avenir Light" panose="020B0402020203020204" pitchFamily="34" charset="77"/>
              </a:rPr>
            </a:br>
            <a:r>
              <a:rPr lang="en-US" sz="2400" dirty="0">
                <a:latin typeface="Avenir Light" panose="020B0402020203020204" pitchFamily="34" charset="77"/>
              </a:rPr>
              <a:t>	(e.g., ‘proficient’ is grouped with ‘good’, which isn’t always true)</a:t>
            </a:r>
          </a:p>
          <a:p>
            <a:pPr>
              <a:lnSpc>
                <a:spcPct val="120000"/>
              </a:lnSpc>
              <a:spcBef>
                <a:spcPts val="1500"/>
              </a:spcBef>
            </a:pPr>
            <a:r>
              <a:rPr lang="en-US" sz="2400" dirty="0">
                <a:latin typeface="Avenir Light" panose="020B0402020203020204" pitchFamily="34" charset="77"/>
              </a:rPr>
              <a:t>Will always have many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Light" panose="020B0402020203020204" pitchFamily="34" charset="77"/>
              </a:rPr>
              <a:t>out-of-vocabulary terms </a:t>
            </a:r>
            <a:r>
              <a:rPr lang="en-US" sz="2400" dirty="0">
                <a:latin typeface="Avenir Light" panose="020B0402020203020204" pitchFamily="34" charset="77"/>
              </a:rPr>
              <a:t>(OOV)</a:t>
            </a:r>
            <a:br>
              <a:rPr lang="en-US" sz="2400" dirty="0">
                <a:latin typeface="Avenir Light" panose="020B0402020203020204" pitchFamily="34" charset="77"/>
              </a:rPr>
            </a:br>
            <a:r>
              <a:rPr lang="en-US" sz="2400" dirty="0">
                <a:latin typeface="Avenir Light" panose="020B0402020203020204" pitchFamily="34" charset="77"/>
              </a:rPr>
              <a:t>	(e.g., COVID19, Brexit, bet, wicked, </a:t>
            </a:r>
            <a:r>
              <a:rPr lang="en-US" sz="2400" dirty="0" err="1">
                <a:latin typeface="Avenir Light" panose="020B0402020203020204" pitchFamily="34" charset="77"/>
              </a:rPr>
              <a:t>stankface</a:t>
            </a:r>
            <a:r>
              <a:rPr lang="en-US" sz="2400" dirty="0">
                <a:latin typeface="Avenir Light" panose="020B0402020203020204" pitchFamily="34" charset="77"/>
              </a:rPr>
              <a:t>)</a:t>
            </a:r>
          </a:p>
          <a:p>
            <a:pPr>
              <a:lnSpc>
                <a:spcPct val="120000"/>
              </a:lnSpc>
              <a:spcBef>
                <a:spcPts val="1500"/>
              </a:spcBef>
            </a:pPr>
            <a:r>
              <a:rPr lang="en-US" sz="2400" dirty="0">
                <a:latin typeface="Avenir Light" panose="020B0402020203020204" pitchFamily="34" charset="77"/>
              </a:rPr>
              <a:t>Subjective</a:t>
            </a:r>
          </a:p>
          <a:p>
            <a:pPr>
              <a:lnSpc>
                <a:spcPct val="120000"/>
              </a:lnSpc>
              <a:spcBef>
                <a:spcPts val="1500"/>
              </a:spcBef>
            </a:pPr>
            <a:r>
              <a:rPr lang="en-US" sz="2400" dirty="0">
                <a:latin typeface="Avenir Light" panose="020B0402020203020204" pitchFamily="34" charset="77"/>
              </a:rPr>
              <a:t>Laborious to annotate</a:t>
            </a:r>
          </a:p>
          <a:p>
            <a:pPr>
              <a:lnSpc>
                <a:spcPct val="120000"/>
              </a:lnSpc>
              <a:spcBef>
                <a:spcPts val="1500"/>
              </a:spcBef>
            </a:pPr>
            <a:r>
              <a:rPr lang="en-US" sz="2400" dirty="0">
                <a:latin typeface="Avenir Light" panose="020B0402020203020204" pitchFamily="34" charset="77"/>
              </a:rPr>
              <a:t>Type-based word similarities are doomed to be imprecise</a:t>
            </a:r>
          </a:p>
          <a:p>
            <a:pPr>
              <a:lnSpc>
                <a:spcPct val="120000"/>
              </a:lnSpc>
              <a:spcBef>
                <a:spcPts val="1500"/>
              </a:spcBef>
            </a:pP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A05036-4773-2C44-A47E-86C5492F9DFF}"/>
              </a:ext>
            </a:extLst>
          </p:cNvPr>
          <p:cNvSpPr txBox="1">
            <a:spLocks/>
          </p:cNvSpPr>
          <p:nvPr/>
        </p:nvSpPr>
        <p:spPr>
          <a:xfrm>
            <a:off x="1408276" y="6490386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Richard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Socher</a:t>
            </a:r>
            <a:endParaRPr lang="en-US" sz="1400" dirty="0">
              <a:solidFill>
                <a:srgbClr val="FF0000"/>
              </a:solidFill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3505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74FD-8158-764E-B625-73DD4AC8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945" y="246164"/>
            <a:ext cx="8562109" cy="138116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Previously, we learned about a </a:t>
            </a:r>
            <a:r>
              <a:rPr lang="en-US" u="sng" dirty="0">
                <a:latin typeface="Avenir Light" panose="020B0402020203020204" pitchFamily="34" charset="77"/>
              </a:rPr>
              <a:t>specific task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Avenir Black" panose="02000503020000020003" pitchFamily="2" charset="0"/>
              </a:rPr>
              <a:t>Language Modelling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018407C-8079-D948-9F12-E38312AD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7963B128-E769-C24F-A9CD-1B991A9816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74" y="3326071"/>
                <a:ext cx="3151501" cy="6960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b="1" dirty="0">
                    <a:latin typeface="Avenir Light" panose="020B0402020203020204" pitchFamily="34" charset="77"/>
                  </a:rPr>
                  <a:t>For a fixed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400" b="1" dirty="0">
                    <a:latin typeface="Avenir Light" panose="020B0402020203020204" pitchFamily="34" charset="77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400" b="1" dirty="0">
                    <a:latin typeface="Avenir Light" panose="020B0402020203020204" pitchFamily="34" charset="77"/>
                  </a:rPr>
                  <a:t>: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:endParaRPr lang="en-US" sz="2400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7963B128-E769-C24F-A9CD-1B991A98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74" y="3326071"/>
                <a:ext cx="3151501" cy="696060"/>
              </a:xfrm>
              <a:prstGeom prst="rect">
                <a:avLst/>
              </a:prstGeom>
              <a:blipFill>
                <a:blip r:embed="rId3"/>
                <a:stretch>
                  <a:fillRect l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40D7304-C271-ED4D-A3BB-39E8ABDBF34C}"/>
                  </a:ext>
                </a:extLst>
              </p:cNvPr>
              <p:cNvSpPr/>
              <p:nvPr/>
            </p:nvSpPr>
            <p:spPr>
              <a:xfrm>
                <a:off x="3885948" y="3191774"/>
                <a:ext cx="6405269" cy="96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40D7304-C271-ED4D-A3BB-39E8ABDBF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948" y="3191774"/>
                <a:ext cx="6405269" cy="960519"/>
              </a:xfrm>
              <a:prstGeom prst="rect">
                <a:avLst/>
              </a:prstGeom>
              <a:blipFill>
                <a:blip r:embed="rId4"/>
                <a:stretch>
                  <a:fillRect l="-395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D7278101-D5C6-E542-B11D-C832E8E7EE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1268" y="4152293"/>
                <a:ext cx="3342676" cy="10017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>
                    <a:latin typeface="Avenir Light" panose="020B0402020203020204" pitchFamily="34" charset="77"/>
                  </a:rPr>
                  <a:t> =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D7278101-D5C6-E542-B11D-C832E8E7E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268" y="4152293"/>
                <a:ext cx="3342676" cy="10017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EBC725C-0A07-D34C-94CD-37212657F986}"/>
                  </a:ext>
                </a:extLst>
              </p:cNvPr>
              <p:cNvSpPr/>
              <p:nvPr/>
            </p:nvSpPr>
            <p:spPr>
              <a:xfrm>
                <a:off x="3669475" y="5516774"/>
                <a:ext cx="515141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| = the # of unique words types in vocabulary</a:t>
                </a:r>
                <a:br>
                  <a:rPr lang="en-US" sz="2000" dirty="0"/>
                </a:br>
                <a:r>
                  <a:rPr lang="en-US" sz="2000" dirty="0"/>
                  <a:t>(including an extra 1 for </a:t>
                </a:r>
                <a:r>
                  <a:rPr lang="en-US" sz="2000" dirty="0">
                    <a:solidFill>
                      <a:srgbClr val="C00000"/>
                    </a:solidFill>
                  </a:rPr>
                  <a:t>&lt;UNK&gt;</a:t>
                </a:r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EBC725C-0A07-D34C-94CD-37212657F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75" y="5516774"/>
                <a:ext cx="5151410" cy="707886"/>
              </a:xfrm>
              <a:prstGeom prst="rect">
                <a:avLst/>
              </a:prstGeom>
              <a:blipFill>
                <a:blip r:embed="rId6"/>
                <a:stretch>
                  <a:fillRect l="-1229" t="-5263" r="-246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C52440-C652-9B45-8BF1-6322C25380C6}"/>
              </a:ext>
            </a:extLst>
          </p:cNvPr>
          <p:cNvCxnSpPr>
            <a:cxnSpLocks/>
          </p:cNvCxnSpPr>
          <p:nvPr/>
        </p:nvCxnSpPr>
        <p:spPr>
          <a:xfrm flipH="1">
            <a:off x="407720" y="1864427"/>
            <a:ext cx="1137655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896958-67E2-E34F-A8FF-C8BE21DE7928}"/>
                  </a:ext>
                </a:extLst>
              </p:cNvPr>
              <p:cNvSpPr/>
              <p:nvPr/>
            </p:nvSpPr>
            <p:spPr>
              <a:xfrm>
                <a:off x="3971268" y="2069244"/>
                <a:ext cx="3926011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”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𝑙𝑜𝑣𝑒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109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”|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896958-67E2-E34F-A8FF-C8BE21DE7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268" y="2069244"/>
                <a:ext cx="3926011" cy="578685"/>
              </a:xfrm>
              <a:prstGeom prst="rect">
                <a:avLst/>
              </a:prstGeom>
              <a:blipFill>
                <a:blip r:embed="rId7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70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91786"/>
            <a:ext cx="1780308" cy="597214"/>
          </a:xfrm>
        </p:spPr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40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409627" y="838936"/>
            <a:ext cx="851137" cy="893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83DB55-A190-8646-A3E1-63265363E229}"/>
              </a:ext>
            </a:extLst>
          </p:cNvPr>
          <p:cNvSpPr txBox="1">
            <a:spLocks/>
          </p:cNvSpPr>
          <p:nvPr/>
        </p:nvSpPr>
        <p:spPr>
          <a:xfrm>
            <a:off x="1440872" y="1171028"/>
            <a:ext cx="10217727" cy="2929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Naïve, bad idea: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Represent words as discrete symbols, disjoint from one another</a:t>
            </a:r>
            <a:endParaRPr lang="en-US" sz="2400" dirty="0">
              <a:latin typeface="Avenir Light" panose="020B0402020203020204" pitchFamily="34" charset="77"/>
            </a:endParaRPr>
          </a:p>
          <a:p>
            <a:pPr marL="0" indent="0">
              <a:lnSpc>
                <a:spcPct val="120000"/>
              </a:lnSpc>
              <a:spcBef>
                <a:spcPts val="1500"/>
              </a:spcBef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Example:</a:t>
            </a:r>
          </a:p>
          <a:p>
            <a:pPr marL="0" indent="0">
              <a:lnSpc>
                <a:spcPct val="120000"/>
              </a:lnSpc>
              <a:spcBef>
                <a:spcPts val="1500"/>
              </a:spcBef>
              <a:buNone/>
            </a:pPr>
            <a:endParaRPr lang="en-US" sz="2400" dirty="0">
              <a:latin typeface="Avenir Light" panose="020B0402020203020204" pitchFamily="34" charset="77"/>
            </a:endParaRPr>
          </a:p>
          <a:p>
            <a:pPr marL="0" indent="0">
              <a:lnSpc>
                <a:spcPct val="120000"/>
              </a:lnSpc>
              <a:spcBef>
                <a:spcPts val="1500"/>
              </a:spcBef>
              <a:buNone/>
            </a:pP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CB4817-B193-8A46-A1EA-1FB8D685484E}"/>
              </a:ext>
            </a:extLst>
          </p:cNvPr>
          <p:cNvSpPr/>
          <p:nvPr/>
        </p:nvSpPr>
        <p:spPr>
          <a:xfrm>
            <a:off x="3035039" y="2476056"/>
            <a:ext cx="7269939" cy="585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150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Automobile</a:t>
            </a:r>
            <a:r>
              <a:rPr lang="en-US" sz="2800" b="1" dirty="0">
                <a:latin typeface="Avenir Light" panose="020B0402020203020204" pitchFamily="34" charset="77"/>
              </a:rPr>
              <a:t> = [ 0 0 0 0 0 0 0 </a:t>
            </a:r>
            <a:r>
              <a:rPr lang="en-US" sz="2800" b="1" dirty="0">
                <a:solidFill>
                  <a:srgbClr val="C00000"/>
                </a:solidFill>
                <a:latin typeface="Avenir Light" panose="020B0402020203020204" pitchFamily="34" charset="77"/>
              </a:rPr>
              <a:t>1</a:t>
            </a:r>
            <a:r>
              <a:rPr lang="en-US" sz="2800" b="1" dirty="0">
                <a:latin typeface="Avenir Light" panose="020B0402020203020204" pitchFamily="34" charset="77"/>
              </a:rPr>
              <a:t> 0 0 0 0 0 0 0 0 ]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2E8B56-A052-C248-8163-99A3C5FE2A69}"/>
              </a:ext>
            </a:extLst>
          </p:cNvPr>
          <p:cNvSpPr/>
          <p:nvPr/>
        </p:nvSpPr>
        <p:spPr>
          <a:xfrm>
            <a:off x="4315906" y="3075938"/>
            <a:ext cx="5936240" cy="585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150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Car</a:t>
            </a:r>
            <a:r>
              <a:rPr lang="en-US" sz="2800" b="1" dirty="0">
                <a:latin typeface="Avenir Light" panose="020B0402020203020204" pitchFamily="34" charset="77"/>
              </a:rPr>
              <a:t> = [ 0 0 0 0 0 0 0 0 0 0 0 0 0 0 </a:t>
            </a:r>
            <a:r>
              <a:rPr lang="en-US" sz="2800" b="1" dirty="0">
                <a:solidFill>
                  <a:srgbClr val="C00000"/>
                </a:solidFill>
                <a:latin typeface="Avenir Light" panose="020B0402020203020204" pitchFamily="34" charset="77"/>
              </a:rPr>
              <a:t>1</a:t>
            </a:r>
            <a:r>
              <a:rPr lang="en-US" sz="2800" b="1" dirty="0">
                <a:latin typeface="Avenir Light" panose="020B0402020203020204" pitchFamily="34" charset="77"/>
              </a:rPr>
              <a:t> 0 ]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962931-E2CF-4747-889D-9B2F3D1BCCAE}"/>
              </a:ext>
            </a:extLst>
          </p:cNvPr>
          <p:cNvSpPr/>
          <p:nvPr/>
        </p:nvSpPr>
        <p:spPr>
          <a:xfrm>
            <a:off x="752068" y="4574371"/>
            <a:ext cx="10906531" cy="170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The embeddings are </a:t>
            </a:r>
            <a:r>
              <a:rPr lang="en-US" sz="2400" b="1" dirty="0">
                <a:latin typeface="Avenir Light" panose="020B0402020203020204" pitchFamily="34" charset="77"/>
              </a:rPr>
              <a:t>orthogonal</a:t>
            </a:r>
            <a:r>
              <a:rPr lang="en-US" sz="2400" dirty="0">
                <a:latin typeface="Avenir Light" panose="020B0402020203020204" pitchFamily="34" charset="77"/>
              </a:rPr>
              <a:t> to each other, despite being highly similar.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venir Light" panose="020B0402020203020204" pitchFamily="34" charset="77"/>
              </a:rPr>
              <a:t>Semantic similarity </a:t>
            </a:r>
            <a:r>
              <a:rPr lang="en-US" sz="2400" dirty="0">
                <a:latin typeface="Avenir Light" panose="020B0402020203020204" pitchFamily="34" charset="77"/>
              </a:rPr>
              <a:t>is completely absent!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Embedding size </a:t>
            </a:r>
            <a:r>
              <a:rPr lang="en-US" sz="2400" dirty="0">
                <a:latin typeface="Avenir Light" panose="020B0402020203020204" pitchFamily="34" charset="77"/>
              </a:rPr>
              <a:t>= size of vocabulary (could be over 100,000 in length!)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1956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91786"/>
            <a:ext cx="1780308" cy="597214"/>
          </a:xfrm>
        </p:spPr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41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409627" y="838936"/>
            <a:ext cx="851137" cy="893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83DB55-A190-8646-A3E1-63265363E229}"/>
              </a:ext>
            </a:extLst>
          </p:cNvPr>
          <p:cNvSpPr txBox="1">
            <a:spLocks/>
          </p:cNvSpPr>
          <p:nvPr/>
        </p:nvSpPr>
        <p:spPr>
          <a:xfrm>
            <a:off x="1510145" y="1838065"/>
            <a:ext cx="9656619" cy="2368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Instead, here’s a great idea: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Learn to encode </a:t>
            </a:r>
            <a:r>
              <a:rPr lang="en-US" b="1" dirty="0">
                <a:latin typeface="Avenir Light" panose="020B0402020203020204" pitchFamily="34" charset="77"/>
              </a:rPr>
              <a:t>semantic</a:t>
            </a:r>
            <a:r>
              <a:rPr lang="en-US" dirty="0">
                <a:latin typeface="Avenir Light" panose="020B0402020203020204" pitchFamily="34" charset="77"/>
              </a:rPr>
              <a:t> and </a:t>
            </a:r>
            <a:r>
              <a:rPr lang="en-US" b="1" dirty="0">
                <a:latin typeface="Avenir Light" panose="020B0402020203020204" pitchFamily="34" charset="77"/>
              </a:rPr>
              <a:t>syntactic</a:t>
            </a:r>
            <a:r>
              <a:rPr lang="en-US" dirty="0">
                <a:latin typeface="Avenir Light" panose="020B0402020203020204" pitchFamily="34" charset="77"/>
              </a:rPr>
              <a:t> similarity automatically, based on </a:t>
            </a:r>
            <a:r>
              <a:rPr lang="en-US" u="sng" dirty="0">
                <a:latin typeface="Avenir Light" panose="020B0402020203020204" pitchFamily="34" charset="77"/>
              </a:rPr>
              <a:t>unstructured</a:t>
            </a:r>
            <a:r>
              <a:rPr lang="en-US" dirty="0">
                <a:latin typeface="Avenir Light" panose="020B0402020203020204" pitchFamily="34" charset="77"/>
              </a:rPr>
              <a:t> text</a:t>
            </a:r>
            <a:br>
              <a:rPr lang="en-US" dirty="0">
                <a:latin typeface="Avenir Light" panose="020B0402020203020204" pitchFamily="34" charset="77"/>
              </a:rPr>
            </a:br>
            <a:r>
              <a:rPr lang="en-US" dirty="0">
                <a:latin typeface="Avenir Light" panose="020B0402020203020204" pitchFamily="34" charset="77"/>
              </a:rPr>
              <a:t>(i.e., no need for human annotation).</a:t>
            </a:r>
            <a:endParaRPr lang="en-US" sz="2400" dirty="0">
              <a:latin typeface="Avenir Light" panose="020B0402020203020204" pitchFamily="34" charset="77"/>
            </a:endParaRPr>
          </a:p>
          <a:p>
            <a:pPr marL="0" indent="0">
              <a:lnSpc>
                <a:spcPct val="120000"/>
              </a:lnSpc>
              <a:spcBef>
                <a:spcPts val="1500"/>
              </a:spcBef>
              <a:buNone/>
            </a:pPr>
            <a:endParaRPr lang="en-US" sz="2400" dirty="0">
              <a:latin typeface="Avenir Light" panose="020B0402020203020204" pitchFamily="34" charset="77"/>
            </a:endParaRPr>
          </a:p>
          <a:p>
            <a:pPr marL="0" indent="0">
              <a:lnSpc>
                <a:spcPct val="120000"/>
              </a:lnSpc>
              <a:spcBef>
                <a:spcPts val="1500"/>
              </a:spcBef>
              <a:buNone/>
            </a:pPr>
            <a:endParaRPr lang="en-US" sz="2400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9859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1470621" y="369801"/>
            <a:ext cx="9822872" cy="753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Let’s use vast amounts of unstructured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42</a:t>
            </a:fld>
            <a:endParaRPr lang="en-US"/>
          </a:p>
        </p:txBody>
      </p:sp>
      <p:pic>
        <p:nvPicPr>
          <p:cNvPr id="38914" name="Picture 2" descr="amazing-libraries-27__880 – OpenMyBook">
            <a:extLst>
              <a:ext uri="{FF2B5EF4-FFF2-40B4-BE49-F238E27FC236}">
                <a16:creationId xmlns:a16="http://schemas.microsoft.com/office/drawing/2014/main" id="{A9D930FC-B8EB-5448-B421-D816A7FB9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423" y="1064705"/>
            <a:ext cx="8485154" cy="565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457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443344" y="369801"/>
            <a:ext cx="11520055" cy="753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Intuition: </a:t>
            </a:r>
            <a:r>
              <a:rPr lang="en-US" sz="2400" dirty="0">
                <a:latin typeface="Avenir Light" panose="020B0402020203020204" pitchFamily="34" charset="77"/>
              </a:rPr>
              <a:t>we don’t need </a:t>
            </a:r>
            <a:r>
              <a:rPr lang="en-US" sz="2400" u="sng" dirty="0">
                <a:latin typeface="Avenir Light" panose="020B0402020203020204" pitchFamily="34" charset="77"/>
              </a:rPr>
              <a:t>supervised</a:t>
            </a:r>
            <a:r>
              <a:rPr lang="en-US" sz="2400" dirty="0">
                <a:latin typeface="Avenir Light" panose="020B0402020203020204" pitchFamily="34" charset="77"/>
              </a:rPr>
              <a:t> labels; treat it as a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self-supervised</a:t>
            </a:r>
            <a:r>
              <a:rPr lang="en-US" sz="2400" dirty="0">
                <a:latin typeface="Avenir Light" panose="020B0402020203020204" pitchFamily="34" charset="77"/>
              </a:rPr>
              <a:t> task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43</a:t>
            </a:fld>
            <a:endParaRPr lang="en-US"/>
          </a:p>
        </p:txBody>
      </p:sp>
      <p:pic>
        <p:nvPicPr>
          <p:cNvPr id="38914" name="Picture 2" descr="amazing-libraries-27__880 – OpenMyBook">
            <a:extLst>
              <a:ext uri="{FF2B5EF4-FFF2-40B4-BE49-F238E27FC236}">
                <a16:creationId xmlns:a16="http://schemas.microsoft.com/office/drawing/2014/main" id="{A9D930FC-B8EB-5448-B421-D816A7FB9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423" y="1064705"/>
            <a:ext cx="8485154" cy="565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461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91786"/>
            <a:ext cx="1780308" cy="597214"/>
          </a:xfrm>
        </p:spPr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3702627" y="485360"/>
            <a:ext cx="4180610" cy="707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Two distinct approaches: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44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409627" y="838937"/>
            <a:ext cx="1433028" cy="1031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842655" y="1436151"/>
            <a:ext cx="9088580" cy="4620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Count-based (Distributional Semantic Models):</a:t>
            </a:r>
            <a:b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</a:br>
            <a:r>
              <a:rPr lang="en-US" dirty="0">
                <a:latin typeface="Avenir Light" panose="020B0402020203020204" pitchFamily="34" charset="77"/>
              </a:rPr>
              <a:t>older approaches that often count co-occurrences and perform matrix operations to learn representations. Always of the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Avenir Light" panose="020B0402020203020204" pitchFamily="34" charset="77"/>
              </a:rPr>
              <a:t>type-based</a:t>
            </a:r>
            <a:r>
              <a:rPr lang="en-US" dirty="0">
                <a:latin typeface="Avenir Light" panose="020B0402020203020204" pitchFamily="34" charset="77"/>
              </a:rPr>
              <a:t> form.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6A8F46-8B46-8345-A44D-5A90F94C6848}"/>
              </a:ext>
            </a:extLst>
          </p:cNvPr>
          <p:cNvSpPr txBox="1">
            <a:spLocks/>
          </p:cNvSpPr>
          <p:nvPr/>
        </p:nvSpPr>
        <p:spPr>
          <a:xfrm>
            <a:off x="1842655" y="4180902"/>
            <a:ext cx="9462653" cy="2481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Predictive Models:</a:t>
            </a:r>
            <a:b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</a:br>
            <a:r>
              <a:rPr lang="en-US" dirty="0">
                <a:latin typeface="Avenir Light" panose="020B0402020203020204" pitchFamily="34" charset="77"/>
              </a:rPr>
              <a:t>Neural Net approaches that learn representations by making co-occurrence-type predictions.</a:t>
            </a:r>
            <a:br>
              <a:rPr lang="en-US" dirty="0">
                <a:latin typeface="Avenir Light" panose="020B0402020203020204" pitchFamily="34" charset="77"/>
              </a:rPr>
            </a:br>
            <a:r>
              <a:rPr lang="en-US" dirty="0">
                <a:latin typeface="Avenir Light" panose="020B0402020203020204" pitchFamily="34" charset="77"/>
              </a:rPr>
              <a:t>Can be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Avenir Light" panose="020B0402020203020204" pitchFamily="34" charset="77"/>
              </a:rPr>
              <a:t>type-based</a:t>
            </a:r>
            <a:r>
              <a:rPr lang="en-US" b="1" dirty="0">
                <a:latin typeface="Avenir Light" panose="020B0402020203020204" pitchFamily="34" charset="77"/>
              </a:rPr>
              <a:t> or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Avenir Light" panose="020B0402020203020204" pitchFamily="34" charset="77"/>
              </a:rPr>
              <a:t>token-based</a:t>
            </a:r>
            <a:r>
              <a:rPr lang="en-US" b="1" dirty="0">
                <a:latin typeface="Avenir Light" panose="020B0402020203020204" pitchFamily="34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4498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91786"/>
            <a:ext cx="1780308" cy="597214"/>
          </a:xfrm>
        </p:spPr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3702627" y="485360"/>
            <a:ext cx="4180610" cy="707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Two distinct approaches: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45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409627" y="838937"/>
            <a:ext cx="1433028" cy="1031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842655" y="1436151"/>
            <a:ext cx="9088580" cy="2969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Both approaches rely on 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word co-occurrences </a:t>
            </a:r>
            <a:r>
              <a:rPr lang="en-US" dirty="0">
                <a:latin typeface="Avenir Light" panose="020B0402020203020204" pitchFamily="34" charset="77"/>
              </a:rPr>
              <a:t>as their crux, either implicitly or explicitly.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Avenir Light" panose="020B0402020203020204" pitchFamily="34" charset="7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Intuition</a:t>
            </a:r>
            <a:r>
              <a:rPr lang="en-US" dirty="0">
                <a:latin typeface="Avenir Light" panose="020B0402020203020204" pitchFamily="34" charset="77"/>
              </a:rPr>
              <a:t>: a word’s meaning is captured by the words that frequently appear near it.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4660BE-2538-2B40-A862-BC24A8C2321D}"/>
              </a:ext>
            </a:extLst>
          </p:cNvPr>
          <p:cNvSpPr/>
          <p:nvPr/>
        </p:nvSpPr>
        <p:spPr>
          <a:xfrm>
            <a:off x="1948296" y="5036469"/>
            <a:ext cx="8026977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i="1" dirty="0">
                <a:latin typeface="Avenir Light" panose="020B0402020203020204" pitchFamily="34" charset="77"/>
              </a:rPr>
              <a:t>“You shall know a word by the company it keeps”</a:t>
            </a:r>
          </a:p>
          <a:p>
            <a:pPr algn="r">
              <a:lnSpc>
                <a:spcPct val="120000"/>
              </a:lnSpc>
            </a:pPr>
            <a:r>
              <a:rPr lang="en-US" sz="2800" dirty="0">
                <a:latin typeface="Avenir Light" panose="020B0402020203020204" pitchFamily="34" charset="77"/>
              </a:rPr>
              <a:t>– Firth (1957)</a:t>
            </a:r>
          </a:p>
        </p:txBody>
      </p:sp>
    </p:spTree>
    <p:extLst>
      <p:ext uri="{BB962C8B-B14F-4D97-AF65-F5344CB8AC3E}">
        <p14:creationId xmlns:p14="http://schemas.microsoft.com/office/powerpoint/2010/main" val="3636847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91786"/>
            <a:ext cx="1780308" cy="597214"/>
          </a:xfrm>
        </p:spPr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3702627" y="485360"/>
            <a:ext cx="4180610" cy="707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Two distinct approaches: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46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409627" y="838937"/>
            <a:ext cx="1433028" cy="1031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842655" y="1436151"/>
            <a:ext cx="9088580" cy="2969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Both approaches rely on 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word co-occurrences </a:t>
            </a:r>
            <a:r>
              <a:rPr lang="en-US" dirty="0">
                <a:latin typeface="Avenir Light" panose="020B0402020203020204" pitchFamily="34" charset="77"/>
              </a:rPr>
              <a:t>as their crux, either implicitly or explicitly.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Avenir Light" panose="020B0402020203020204" pitchFamily="34" charset="7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Intuition</a:t>
            </a:r>
            <a:r>
              <a:rPr lang="en-US" dirty="0">
                <a:latin typeface="Avenir Light" panose="020B0402020203020204" pitchFamily="34" charset="77"/>
              </a:rPr>
              <a:t>: a word’s meaning is captured by the words that frequently appear near it.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4660BE-2538-2B40-A862-BC24A8C2321D}"/>
              </a:ext>
            </a:extLst>
          </p:cNvPr>
          <p:cNvSpPr/>
          <p:nvPr/>
        </p:nvSpPr>
        <p:spPr>
          <a:xfrm>
            <a:off x="1948296" y="5036469"/>
            <a:ext cx="8026977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i="1" dirty="0">
                <a:latin typeface="Avenir Light" panose="020B0402020203020204" pitchFamily="34" charset="77"/>
              </a:rPr>
              <a:t>“You shall know a word by the company it keeps”</a:t>
            </a:r>
          </a:p>
          <a:p>
            <a:pPr algn="r">
              <a:lnSpc>
                <a:spcPct val="120000"/>
              </a:lnSpc>
            </a:pPr>
            <a:r>
              <a:rPr lang="en-US" sz="2800" dirty="0">
                <a:latin typeface="Avenir Light" panose="020B0402020203020204" pitchFamily="34" charset="77"/>
              </a:rPr>
              <a:t>– Firth (1957)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D2D030-3557-2E45-8EA0-B2DC796450CA}"/>
              </a:ext>
            </a:extLst>
          </p:cNvPr>
          <p:cNvSpPr/>
          <p:nvPr/>
        </p:nvSpPr>
        <p:spPr>
          <a:xfrm>
            <a:off x="409627" y="291786"/>
            <a:ext cx="10230664" cy="5847549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262A57-2415-FD41-B3FE-73AF4C949D62}"/>
              </a:ext>
            </a:extLst>
          </p:cNvPr>
          <p:cNvSpPr/>
          <p:nvPr/>
        </p:nvSpPr>
        <p:spPr>
          <a:xfrm>
            <a:off x="2120899" y="653248"/>
            <a:ext cx="9088579" cy="4462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8CA2DF-F6E6-CF4F-87D0-BE5A7A7048AC}"/>
              </a:ext>
            </a:extLst>
          </p:cNvPr>
          <p:cNvSpPr/>
          <p:nvPr/>
        </p:nvSpPr>
        <p:spPr>
          <a:xfrm>
            <a:off x="2545205" y="1167113"/>
            <a:ext cx="8046595" cy="3134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0"/>
              </a:spcBef>
              <a:spcAft>
                <a:spcPts val="2000"/>
              </a:spcAft>
            </a:pPr>
            <a:r>
              <a:rPr lang="en-US" sz="2800" b="1" dirty="0">
                <a:solidFill>
                  <a:schemeClr val="tx1"/>
                </a:solidFill>
                <a:latin typeface="Avenir Light" panose="020B0402020203020204" pitchFamily="34" charset="77"/>
              </a:rPr>
              <a:t>This single idea/premise/assumption is arguably the </a:t>
            </a:r>
            <a:r>
              <a:rPr 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Avenir Light" panose="020B0402020203020204" pitchFamily="34" charset="77"/>
              </a:rPr>
              <a:t>most important and useful artifact in NLP.</a:t>
            </a:r>
          </a:p>
          <a:p>
            <a:pPr>
              <a:lnSpc>
                <a:spcPct val="150000"/>
              </a:lnSpc>
              <a:spcBef>
                <a:spcPts val="2000"/>
              </a:spcBef>
              <a:spcAft>
                <a:spcPts val="2000"/>
              </a:spcAft>
            </a:pPr>
            <a:r>
              <a:rPr lang="en-US" sz="2800" b="1" dirty="0">
                <a:solidFill>
                  <a:schemeClr val="tx1"/>
                </a:solidFill>
                <a:latin typeface="Avenir Light" panose="020B0402020203020204" pitchFamily="34" charset="77"/>
              </a:rPr>
              <a:t>It fuels the creation of rich embeddings, which in turn plays a role </a:t>
            </a:r>
            <a:r>
              <a:rPr lang="en-US" sz="2800" b="1" u="sng" dirty="0">
                <a:solidFill>
                  <a:schemeClr val="tx1"/>
                </a:solidFill>
                <a:latin typeface="Avenir Light" panose="020B0402020203020204" pitchFamily="34" charset="77"/>
              </a:rPr>
              <a:t>in every state-of-the-art system</a:t>
            </a:r>
            <a:r>
              <a:rPr lang="en-US" sz="2800" b="1" dirty="0">
                <a:solidFill>
                  <a:schemeClr val="tx1"/>
                </a:solidFill>
                <a:latin typeface="Avenir Light" panose="020B0402020203020204" pitchFamily="34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465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16" y="434791"/>
            <a:ext cx="5424054" cy="5972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Context window size of 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47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246908" y="1713242"/>
            <a:ext cx="9670471" cy="2969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We </a:t>
            </a:r>
            <a:r>
              <a:rPr lang="en-US" dirty="0">
                <a:highlight>
                  <a:srgbClr val="FFFF00"/>
                </a:highlight>
                <a:latin typeface="Avenir Light" panose="020B0402020203020204" pitchFamily="34" charset="77"/>
              </a:rPr>
              <a:t>went to the 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bank</a:t>
            </a:r>
            <a:r>
              <a:rPr lang="en-US" dirty="0">
                <a:latin typeface="Avenir Light" panose="020B0402020203020204" pitchFamily="34" charset="77"/>
              </a:rPr>
              <a:t> </a:t>
            </a:r>
            <a:r>
              <a:rPr lang="en-US" dirty="0">
                <a:highlight>
                  <a:srgbClr val="FFFF00"/>
                </a:highlight>
                <a:latin typeface="Avenir Light" panose="020B0402020203020204" pitchFamily="34" charset="77"/>
              </a:rPr>
              <a:t>to withdraw money </a:t>
            </a:r>
            <a:r>
              <a:rPr lang="en-US" dirty="0">
                <a:latin typeface="Avenir Light" panose="020B0402020203020204" pitchFamily="34" charset="77"/>
              </a:rPr>
              <a:t>again.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highlight>
                  <a:srgbClr val="FFFF00"/>
                </a:highlight>
                <a:latin typeface="Avenir Light" panose="020B0402020203020204" pitchFamily="34" charset="77"/>
              </a:rPr>
              <a:t>The</a:t>
            </a:r>
            <a:r>
              <a:rPr lang="en-US" dirty="0">
                <a:latin typeface="Avenir Light" panose="020B0402020203020204" pitchFamily="34" charset="77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bank</a:t>
            </a:r>
            <a:r>
              <a:rPr lang="en-US" dirty="0">
                <a:latin typeface="Avenir Light" panose="020B0402020203020204" pitchFamily="34" charset="77"/>
              </a:rPr>
              <a:t> </a:t>
            </a:r>
            <a:r>
              <a:rPr lang="en-US" dirty="0">
                <a:highlight>
                  <a:srgbClr val="FFFF00"/>
                </a:highlight>
                <a:latin typeface="Avenir Light" panose="020B0402020203020204" pitchFamily="34" charset="77"/>
              </a:rPr>
              <a:t>teller gave me </a:t>
            </a:r>
            <a:r>
              <a:rPr lang="en-US" dirty="0">
                <a:latin typeface="Avenir Light" panose="020B0402020203020204" pitchFamily="34" charset="77"/>
              </a:rPr>
              <a:t>quarters today.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Rumor has it, someone tried </a:t>
            </a:r>
            <a:r>
              <a:rPr lang="en-US" dirty="0">
                <a:highlight>
                  <a:srgbClr val="FFFF00"/>
                </a:highlight>
                <a:latin typeface="Avenir Light" panose="020B0402020203020204" pitchFamily="34" charset="77"/>
              </a:rPr>
              <a:t>to rob the 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bank</a:t>
            </a:r>
            <a:r>
              <a:rPr lang="en-US" dirty="0">
                <a:latin typeface="Avenir Light" panose="020B0402020203020204" pitchFamily="34" charset="77"/>
              </a:rPr>
              <a:t> </a:t>
            </a:r>
            <a:r>
              <a:rPr lang="en-US" dirty="0">
                <a:highlight>
                  <a:srgbClr val="FFFF00"/>
                </a:highlight>
                <a:latin typeface="Avenir Light" panose="020B0402020203020204" pitchFamily="34" charset="77"/>
              </a:rPr>
              <a:t>this afternoon</a:t>
            </a:r>
            <a:r>
              <a:rPr lang="en-US" dirty="0">
                <a:latin typeface="Avenir Light" panose="020B0402020203020204" pitchFamily="34" charset="7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Later today, let’s go down </a:t>
            </a:r>
            <a:r>
              <a:rPr lang="en-US" dirty="0">
                <a:highlight>
                  <a:srgbClr val="FFFF00"/>
                </a:highlight>
                <a:latin typeface="Avenir Light" panose="020B0402020203020204" pitchFamily="34" charset="77"/>
              </a:rPr>
              <a:t>to the river 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bank</a:t>
            </a:r>
            <a:r>
              <a:rPr lang="en-US" dirty="0">
                <a:latin typeface="Avenir Light" panose="020B0402020203020204" pitchFamily="34" charset="77"/>
              </a:rPr>
              <a:t> </a:t>
            </a:r>
            <a:r>
              <a:rPr lang="en-US" dirty="0">
                <a:highlight>
                  <a:srgbClr val="FFFF00"/>
                </a:highlight>
                <a:latin typeface="Avenir Light" panose="020B0402020203020204" pitchFamily="34" charset="77"/>
              </a:rPr>
              <a:t>to fish</a:t>
            </a:r>
            <a:r>
              <a:rPr lang="en-US" dirty="0">
                <a:latin typeface="Avenir Light" panose="020B0402020203020204" pitchFamily="34" charset="77"/>
              </a:rPr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5A9BBD-F1C4-A742-B71D-3F16F9C2425A}"/>
              </a:ext>
            </a:extLst>
          </p:cNvPr>
          <p:cNvSpPr txBox="1">
            <a:spLocks/>
          </p:cNvSpPr>
          <p:nvPr/>
        </p:nvSpPr>
        <p:spPr>
          <a:xfrm>
            <a:off x="1246909" y="5662680"/>
            <a:ext cx="9670471" cy="5972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Avenir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The highlighted words will ultimately define the word </a:t>
            </a:r>
            <a:r>
              <a:rPr lang="en-US" sz="2400" dirty="0">
                <a:solidFill>
                  <a:srgbClr val="C00000"/>
                </a:solidFill>
              </a:rPr>
              <a:t>bank</a:t>
            </a:r>
          </a:p>
        </p:txBody>
      </p:sp>
    </p:spTree>
    <p:extLst>
      <p:ext uri="{BB962C8B-B14F-4D97-AF65-F5344CB8AC3E}">
        <p14:creationId xmlns:p14="http://schemas.microsoft.com/office/powerpoint/2010/main" val="40269848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48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2029691" y="251447"/>
            <a:ext cx="9088580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Count-based (Distributional Semantic Models):</a:t>
            </a:r>
            <a:b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BD0F024-5616-DF41-A1E5-3DB4E272D8A5}"/>
              </a:ext>
            </a:extLst>
          </p:cNvPr>
          <p:cNvSpPr txBox="1">
            <a:spLocks/>
          </p:cNvSpPr>
          <p:nvPr/>
        </p:nvSpPr>
        <p:spPr>
          <a:xfrm>
            <a:off x="845127" y="859897"/>
            <a:ext cx="10273144" cy="941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i="1" dirty="0">
                <a:latin typeface="Avenir Light" panose="020B0402020203020204" pitchFamily="34" charset="77"/>
              </a:rPr>
              <a:t>“I like data science. I like computer science. I love data.”</a:t>
            </a:r>
            <a:br>
              <a:rPr lang="en-US" sz="2400" b="1" i="1" dirty="0">
                <a:latin typeface="Avenir Light" panose="020B0402020203020204" pitchFamily="34" charset="77"/>
              </a:rPr>
            </a:br>
            <a:endParaRPr lang="en-US" sz="2400" i="1" dirty="0">
              <a:latin typeface="Avenir Light" panose="020B0402020203020204" pitchFamily="34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9EB483-C99D-794E-9A9D-25585D513BB0}"/>
              </a:ext>
            </a:extLst>
          </p:cNvPr>
          <p:cNvSpPr txBox="1">
            <a:spLocks/>
          </p:cNvSpPr>
          <p:nvPr/>
        </p:nvSpPr>
        <p:spPr>
          <a:xfrm>
            <a:off x="2029691" y="2444248"/>
            <a:ext cx="9088580" cy="3269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Issues: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Light" panose="020B0402020203020204" pitchFamily="34" charset="77"/>
              </a:rPr>
              <a:t>Counts increase in size w/ vocabulary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Light" panose="020B0402020203020204" pitchFamily="34" charset="77"/>
              </a:rPr>
              <a:t>Very high dimensional </a:t>
            </a: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 storage concerns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Sparsity issues during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5300497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49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2029691" y="251447"/>
            <a:ext cx="9088580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Count-based (Distributional Semantic Models):</a:t>
            </a:r>
            <a:b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BD0F024-5616-DF41-A1E5-3DB4E272D8A5}"/>
              </a:ext>
            </a:extLst>
          </p:cNvPr>
          <p:cNvSpPr txBox="1">
            <a:spLocks/>
          </p:cNvSpPr>
          <p:nvPr/>
        </p:nvSpPr>
        <p:spPr>
          <a:xfrm>
            <a:off x="845127" y="859897"/>
            <a:ext cx="10273144" cy="941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i="1" dirty="0">
                <a:latin typeface="Avenir Light" panose="020B0402020203020204" pitchFamily="34" charset="77"/>
              </a:rPr>
              <a:t>“I like data science. I like computer science. I love data.”</a:t>
            </a:r>
            <a:br>
              <a:rPr lang="en-US" sz="2400" b="1" i="1" dirty="0">
                <a:latin typeface="Avenir Light" panose="020B0402020203020204" pitchFamily="34" charset="77"/>
              </a:rPr>
            </a:br>
            <a:endParaRPr lang="en-US" sz="2400" i="1" dirty="0">
              <a:latin typeface="Avenir Light" panose="020B0402020203020204" pitchFamily="34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9EB483-C99D-794E-9A9D-25585D513BB0}"/>
              </a:ext>
            </a:extLst>
          </p:cNvPr>
          <p:cNvSpPr txBox="1">
            <a:spLocks/>
          </p:cNvSpPr>
          <p:nvPr/>
        </p:nvSpPr>
        <p:spPr>
          <a:xfrm>
            <a:off x="2029691" y="2444248"/>
            <a:ext cx="9088580" cy="3269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Workarounds: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Light" panose="020B0402020203020204" pitchFamily="34" charset="77"/>
              </a:rPr>
              <a:t>Reduce to a smaller, more important set of features/dimensions</a:t>
            </a: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 (e.g., 50 - 1,000 dimensions)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Could use matrix factorization like </a:t>
            </a:r>
            <a:r>
              <a:rPr lang="en-US" b="1" dirty="0">
                <a:latin typeface="Avenir Light" panose="020B0402020203020204" pitchFamily="34" charset="77"/>
                <a:sym typeface="Wingdings" pitchFamily="2" charset="2"/>
              </a:rPr>
              <a:t>SVD</a:t>
            </a: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 or </a:t>
            </a:r>
            <a:r>
              <a:rPr lang="en-US" b="1" dirty="0">
                <a:latin typeface="Avenir Light" panose="020B0402020203020204" pitchFamily="34" charset="77"/>
                <a:sym typeface="Wingdings" pitchFamily="2" charset="2"/>
              </a:rPr>
              <a:t>LSA</a:t>
            </a: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 to yield dense vectors</a:t>
            </a:r>
          </a:p>
          <a:p>
            <a:pPr>
              <a:lnSpc>
                <a:spcPct val="120000"/>
              </a:lnSpc>
            </a:pPr>
            <a:endParaRPr lang="en-US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801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74FD-8158-764E-B625-73DD4AC8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945" y="246164"/>
            <a:ext cx="8562109" cy="138116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Previously, we learned about a </a:t>
            </a:r>
            <a:r>
              <a:rPr lang="en-US" u="sng" dirty="0">
                <a:latin typeface="Avenir Light" panose="020B0402020203020204" pitchFamily="34" charset="77"/>
              </a:rPr>
              <a:t>specific task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Avenir Black" panose="02000503020000020003" pitchFamily="2" charset="0"/>
              </a:rPr>
              <a:t>Language Modelling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018407C-8079-D948-9F12-E38312AD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C52440-C652-9B45-8BF1-6322C25380C6}"/>
              </a:ext>
            </a:extLst>
          </p:cNvPr>
          <p:cNvCxnSpPr>
            <a:cxnSpLocks/>
          </p:cNvCxnSpPr>
          <p:nvPr/>
        </p:nvCxnSpPr>
        <p:spPr>
          <a:xfrm flipH="1">
            <a:off x="407720" y="1864427"/>
            <a:ext cx="1137655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FB83D5-EABD-7845-9338-1165EF8AC680}"/>
              </a:ext>
            </a:extLst>
          </p:cNvPr>
          <p:cNvSpPr txBox="1">
            <a:spLocks/>
          </p:cNvSpPr>
          <p:nvPr/>
        </p:nvSpPr>
        <p:spPr>
          <a:xfrm>
            <a:off x="407720" y="2142453"/>
            <a:ext cx="3863796" cy="1588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>
                <a:latin typeface="Avenir Light" panose="020B0402020203020204" pitchFamily="34" charset="77"/>
              </a:rPr>
              <a:t>Useful for many other tasks:</a:t>
            </a:r>
            <a:endParaRPr lang="en-US" b="1" dirty="0">
              <a:latin typeface="Avenir Black" panose="02000503020000020003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A88AC6-5A6E-BA49-B765-1B7E3DA5117C}"/>
              </a:ext>
            </a:extLst>
          </p:cNvPr>
          <p:cNvSpPr txBox="1">
            <a:spLocks/>
          </p:cNvSpPr>
          <p:nvPr/>
        </p:nvSpPr>
        <p:spPr>
          <a:xfrm>
            <a:off x="4631454" y="2612155"/>
            <a:ext cx="3863796" cy="221505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600" dirty="0"/>
              <a:t>Morphology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sym typeface="Wingdings" pitchFamily="2" charset="2"/>
              </a:rPr>
              <a:t>Word Segmentation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sym typeface="Wingdings" pitchFamily="2" charset="2"/>
              </a:rPr>
              <a:t>Part-of-Speech Tagging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sym typeface="Wingdings" pitchFamily="2" charset="2"/>
              </a:rPr>
              <a:t>Parsing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sym typeface="Wingdings" pitchFamily="2" charset="2"/>
              </a:rPr>
              <a:t>	Constituency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sym typeface="Wingdings" pitchFamily="2" charset="2"/>
              </a:rPr>
              <a:t>	Dependency</a:t>
            </a:r>
          </a:p>
          <a:p>
            <a:pPr>
              <a:spcBef>
                <a:spcPts val="800"/>
              </a:spcBef>
            </a:pPr>
            <a:endParaRPr lang="en-US" sz="1600" dirty="0">
              <a:sym typeface="Wingdings" pitchFamily="2" charset="2"/>
            </a:endParaRPr>
          </a:p>
          <a:p>
            <a:pPr>
              <a:spcBef>
                <a:spcPts val="800"/>
              </a:spcBef>
            </a:pPr>
            <a:endParaRPr lang="en-US" sz="1600" dirty="0">
              <a:sym typeface="Wingdings" pitchFamily="2" charset="2"/>
            </a:endParaRPr>
          </a:p>
          <a:p>
            <a:pPr>
              <a:spcBef>
                <a:spcPts val="800"/>
              </a:spcBef>
            </a:pPr>
            <a:endParaRPr lang="en-US" sz="1600" dirty="0">
              <a:sym typeface="Wingdings" pitchFamily="2" charset="2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B1547F2-63F3-914B-8520-051CB794E6B6}"/>
              </a:ext>
            </a:extLst>
          </p:cNvPr>
          <p:cNvSpPr txBox="1">
            <a:spLocks/>
          </p:cNvSpPr>
          <p:nvPr/>
        </p:nvSpPr>
        <p:spPr>
          <a:xfrm>
            <a:off x="4639209" y="2065523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Syntax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D724A0D-5018-AF4E-8CFD-5050CC30FD5D}"/>
              </a:ext>
            </a:extLst>
          </p:cNvPr>
          <p:cNvSpPr txBox="1">
            <a:spLocks/>
          </p:cNvSpPr>
          <p:nvPr/>
        </p:nvSpPr>
        <p:spPr>
          <a:xfrm>
            <a:off x="7675886" y="2640630"/>
            <a:ext cx="4098656" cy="40103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600" dirty="0">
                <a:sym typeface="Wingdings" pitchFamily="2" charset="2"/>
              </a:rPr>
              <a:t>Sentiment Analysis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sym typeface="Wingdings" pitchFamily="2" charset="2"/>
              </a:rPr>
              <a:t>Topic Modelling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sym typeface="Wingdings" pitchFamily="2" charset="2"/>
              </a:rPr>
              <a:t>Named Entity Recognition (NER)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sym typeface="Wingdings" pitchFamily="2" charset="2"/>
              </a:rPr>
              <a:t>Relation Extraction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sym typeface="Wingdings" pitchFamily="2" charset="2"/>
              </a:rPr>
              <a:t>Word Sense Disambiguation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sym typeface="Wingdings" pitchFamily="2" charset="2"/>
              </a:rPr>
              <a:t>Natural Language Understanding (NLU)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sym typeface="Wingdings" pitchFamily="2" charset="2"/>
              </a:rPr>
              <a:t>Natural Language Generation (NLG)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sym typeface="Wingdings" pitchFamily="2" charset="2"/>
              </a:rPr>
              <a:t>Machine Translation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sym typeface="Wingdings" pitchFamily="2" charset="2"/>
              </a:rPr>
              <a:t>Entailment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sym typeface="Wingdings" pitchFamily="2" charset="2"/>
              </a:rPr>
              <a:t>Question Answering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sym typeface="Wingdings" pitchFamily="2" charset="2"/>
              </a:rPr>
              <a:t>Language Modelling</a:t>
            </a:r>
          </a:p>
          <a:p>
            <a:pPr>
              <a:spcBef>
                <a:spcPts val="800"/>
              </a:spcBef>
            </a:pPr>
            <a:endParaRPr lang="en-US" sz="1600" dirty="0">
              <a:sym typeface="Wingdings" pitchFamily="2" charset="2"/>
            </a:endParaRPr>
          </a:p>
          <a:p>
            <a:pPr>
              <a:spcBef>
                <a:spcPts val="800"/>
              </a:spcBef>
            </a:pPr>
            <a:endParaRPr lang="en-US" sz="1600" dirty="0">
              <a:sym typeface="Wingdings" pitchFamily="2" charset="2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9D9A8C-7123-6344-8917-F363E8778C5E}"/>
              </a:ext>
            </a:extLst>
          </p:cNvPr>
          <p:cNvSpPr txBox="1">
            <a:spLocks/>
          </p:cNvSpPr>
          <p:nvPr/>
        </p:nvSpPr>
        <p:spPr>
          <a:xfrm>
            <a:off x="7675886" y="2089966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Semantics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8ABCBB7-47AD-7B45-8288-AC339BFC7A4D}"/>
              </a:ext>
            </a:extLst>
          </p:cNvPr>
          <p:cNvSpPr txBox="1">
            <a:spLocks/>
          </p:cNvSpPr>
          <p:nvPr/>
        </p:nvSpPr>
        <p:spPr>
          <a:xfrm>
            <a:off x="4516115" y="5024273"/>
            <a:ext cx="2427204" cy="55066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Discourse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D7AC05-14C5-214B-99FE-7A633984F13E}"/>
              </a:ext>
            </a:extLst>
          </p:cNvPr>
          <p:cNvSpPr txBox="1">
            <a:spLocks/>
          </p:cNvSpPr>
          <p:nvPr/>
        </p:nvSpPr>
        <p:spPr>
          <a:xfrm>
            <a:off x="4631454" y="5574937"/>
            <a:ext cx="2427204" cy="71813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Avenir Next" panose="020B0503020202020204" pitchFamily="34" charset="0"/>
                <a:ea typeface="+mn-ea"/>
                <a:cs typeface="Avenir Next" panose="020B0503020202020204" pitchFamily="34" charset="0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600" dirty="0">
                <a:sym typeface="Wingdings" pitchFamily="2" charset="2"/>
              </a:rPr>
              <a:t>Summarization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sym typeface="Wingdings" pitchFamily="2" charset="2"/>
              </a:rPr>
              <a:t>Coreference Resolution</a:t>
            </a:r>
          </a:p>
        </p:txBody>
      </p:sp>
    </p:spTree>
    <p:extLst>
      <p:ext uri="{BB962C8B-B14F-4D97-AF65-F5344CB8AC3E}">
        <p14:creationId xmlns:p14="http://schemas.microsoft.com/office/powerpoint/2010/main" val="26076782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235526" y="113817"/>
            <a:ext cx="5597237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Count-based (Distributional Semantic Models):</a:t>
            </a:r>
            <a:b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BD0F024-5616-DF41-A1E5-3DB4E272D8A5}"/>
              </a:ext>
            </a:extLst>
          </p:cNvPr>
          <p:cNvSpPr txBox="1">
            <a:spLocks/>
          </p:cNvSpPr>
          <p:nvPr/>
        </p:nvSpPr>
        <p:spPr>
          <a:xfrm>
            <a:off x="131622" y="2005095"/>
            <a:ext cx="4952995" cy="941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Even these count-based + SVD models can yield interesting results</a:t>
            </a:r>
            <a:br>
              <a:rPr lang="en-US" sz="2400" b="1" i="1" dirty="0">
                <a:latin typeface="Avenir Light" panose="020B0402020203020204" pitchFamily="34" charset="77"/>
              </a:rPr>
            </a:br>
            <a:endParaRPr lang="en-US" sz="2400" i="1" dirty="0">
              <a:latin typeface="Avenir Light" panose="020B04020202030202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C6EC81-0697-174B-9E1C-7D886AE395A6}"/>
              </a:ext>
            </a:extLst>
          </p:cNvPr>
          <p:cNvSpPr txBox="1">
            <a:spLocks/>
          </p:cNvSpPr>
          <p:nvPr/>
        </p:nvSpPr>
        <p:spPr>
          <a:xfrm>
            <a:off x="1408276" y="6490386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Richard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Socher</a:t>
            </a:r>
            <a:endParaRPr lang="en-US" sz="1400" dirty="0">
              <a:solidFill>
                <a:srgbClr val="FF0000"/>
              </a:solidFill>
              <a:latin typeface="Avenir Light" panose="020B0402020203020204" pitchFamily="34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E8B12F-406E-CA49-BE63-A38B27176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3849"/>
            <a:ext cx="50546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86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235526" y="113817"/>
            <a:ext cx="5597237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Count-based (Distributional Semantic Models):</a:t>
            </a:r>
            <a:b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BD0F024-5616-DF41-A1E5-3DB4E272D8A5}"/>
              </a:ext>
            </a:extLst>
          </p:cNvPr>
          <p:cNvSpPr txBox="1">
            <a:spLocks/>
          </p:cNvSpPr>
          <p:nvPr/>
        </p:nvSpPr>
        <p:spPr>
          <a:xfrm>
            <a:off x="131622" y="2005095"/>
            <a:ext cx="4952995" cy="941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Even these count-based + SVD models can yield interesting results</a:t>
            </a:r>
            <a:br>
              <a:rPr lang="en-US" sz="2400" b="1" i="1" dirty="0">
                <a:latin typeface="Avenir Light" panose="020B0402020203020204" pitchFamily="34" charset="77"/>
              </a:rPr>
            </a:br>
            <a:endParaRPr lang="en-US" sz="2400" i="1" dirty="0">
              <a:latin typeface="Avenir Light" panose="020B04020202030202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C6EC81-0697-174B-9E1C-7D886AE395A6}"/>
              </a:ext>
            </a:extLst>
          </p:cNvPr>
          <p:cNvSpPr txBox="1">
            <a:spLocks/>
          </p:cNvSpPr>
          <p:nvPr/>
        </p:nvSpPr>
        <p:spPr>
          <a:xfrm>
            <a:off x="1408276" y="6490386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Richard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Socher</a:t>
            </a:r>
            <a:endParaRPr lang="en-US" sz="1400" dirty="0">
              <a:solidFill>
                <a:srgbClr val="FF0000"/>
              </a:solidFill>
              <a:latin typeface="Avenir Light" panose="020B04020202030202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BE465-EEAB-D44A-B87C-4D9147A72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282" y="216371"/>
            <a:ext cx="6426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9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235526" y="113817"/>
            <a:ext cx="5597237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Count-based (Distributional Semantic Models):</a:t>
            </a:r>
            <a:b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BD0F024-5616-DF41-A1E5-3DB4E272D8A5}"/>
              </a:ext>
            </a:extLst>
          </p:cNvPr>
          <p:cNvSpPr txBox="1">
            <a:spLocks/>
          </p:cNvSpPr>
          <p:nvPr/>
        </p:nvSpPr>
        <p:spPr>
          <a:xfrm>
            <a:off x="131622" y="2005095"/>
            <a:ext cx="4952995" cy="941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Even these count-based + SVD models can yield interesting results</a:t>
            </a:r>
            <a:br>
              <a:rPr lang="en-US" sz="2400" b="1" i="1" dirty="0">
                <a:latin typeface="Avenir Light" panose="020B0402020203020204" pitchFamily="34" charset="77"/>
              </a:rPr>
            </a:br>
            <a:endParaRPr lang="en-US" sz="2400" i="1" dirty="0">
              <a:latin typeface="Avenir Light" panose="020B04020202030202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C6EC81-0697-174B-9E1C-7D886AE395A6}"/>
              </a:ext>
            </a:extLst>
          </p:cNvPr>
          <p:cNvSpPr txBox="1">
            <a:spLocks/>
          </p:cNvSpPr>
          <p:nvPr/>
        </p:nvSpPr>
        <p:spPr>
          <a:xfrm>
            <a:off x="1408276" y="6490386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Richard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Socher</a:t>
            </a:r>
            <a:endParaRPr lang="en-US" sz="1400" dirty="0">
              <a:solidFill>
                <a:srgbClr val="FF0000"/>
              </a:solidFill>
              <a:latin typeface="Avenir Light" panose="020B0402020203020204" pitchFamily="34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06B803-8F2D-EA42-A434-982306CDD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678" y="247649"/>
            <a:ext cx="64897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681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2078180" y="321635"/>
            <a:ext cx="8866910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Count-based (Distributional Semantic Models):</a:t>
            </a:r>
            <a:b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C6EC81-0697-174B-9E1C-7D886AE395A6}"/>
              </a:ext>
            </a:extLst>
          </p:cNvPr>
          <p:cNvSpPr txBox="1">
            <a:spLocks/>
          </p:cNvSpPr>
          <p:nvPr/>
        </p:nvSpPr>
        <p:spPr>
          <a:xfrm>
            <a:off x="1408276" y="6490386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Richard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Socher</a:t>
            </a:r>
            <a:endParaRPr lang="en-US" sz="1400" dirty="0">
              <a:solidFill>
                <a:srgbClr val="FF0000"/>
              </a:solidFill>
              <a:latin typeface="Avenir Light" panose="020B0402020203020204" pitchFamily="34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E81AF6-A6C3-0444-87AF-A78FB877593A}"/>
              </a:ext>
            </a:extLst>
          </p:cNvPr>
          <p:cNvSpPr txBox="1">
            <a:spLocks/>
          </p:cNvSpPr>
          <p:nvPr/>
        </p:nvSpPr>
        <p:spPr>
          <a:xfrm>
            <a:off x="1856510" y="2077413"/>
            <a:ext cx="9088580" cy="3269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Remaining Issues: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Light" panose="020B0402020203020204" pitchFamily="34" charset="77"/>
              </a:rPr>
              <a:t>Very computationally expensive. Between O(n^2) and O(n^3)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Clumsy for handling new words added to the vocab</a:t>
            </a:r>
          </a:p>
        </p:txBody>
      </p:sp>
    </p:spTree>
    <p:extLst>
      <p:ext uri="{BB962C8B-B14F-4D97-AF65-F5344CB8AC3E}">
        <p14:creationId xmlns:p14="http://schemas.microsoft.com/office/powerpoint/2010/main" val="657989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2078180" y="321635"/>
            <a:ext cx="8866910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Count-based (Distributional Semantic Models):</a:t>
            </a:r>
            <a:b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E81AF6-A6C3-0444-87AF-A78FB877593A}"/>
              </a:ext>
            </a:extLst>
          </p:cNvPr>
          <p:cNvSpPr txBox="1">
            <a:spLocks/>
          </p:cNvSpPr>
          <p:nvPr/>
        </p:nvSpPr>
        <p:spPr>
          <a:xfrm>
            <a:off x="1856510" y="2077413"/>
            <a:ext cx="9088580" cy="3269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Alternatively: </a:t>
            </a:r>
            <a:r>
              <a:rPr lang="en-US" dirty="0">
                <a:latin typeface="Avenir Light" panose="020B0402020203020204" pitchFamily="34" charset="77"/>
              </a:rPr>
              <a:t>let’s just directly work in the low-dimension, embedding space! No need for post- matrix work or huge, sparse matrices.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Avenir Light" panose="020B0402020203020204" pitchFamily="34" charset="77"/>
              <a:sym typeface="Wingdings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Here comes neural nets, and the embeddings they produce are referred to as </a:t>
            </a:r>
            <a:r>
              <a:rPr lang="en-US" b="1" dirty="0">
                <a:latin typeface="Avenir Light" panose="020B0402020203020204" pitchFamily="34" charset="77"/>
                <a:sym typeface="Wingdings" pitchFamily="2" charset="2"/>
              </a:rPr>
              <a:t>distributed representations.</a:t>
            </a:r>
          </a:p>
        </p:txBody>
      </p:sp>
    </p:spTree>
    <p:extLst>
      <p:ext uri="{BB962C8B-B14F-4D97-AF65-F5344CB8AC3E}">
        <p14:creationId xmlns:p14="http://schemas.microsoft.com/office/powerpoint/2010/main" val="5225750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9527EE3-9215-B84B-A54D-739B0120676E}"/>
              </a:ext>
            </a:extLst>
          </p:cNvPr>
          <p:cNvSpPr/>
          <p:nvPr/>
        </p:nvSpPr>
        <p:spPr>
          <a:xfrm>
            <a:off x="2803201" y="3509719"/>
            <a:ext cx="1067226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22655" y="1153411"/>
            <a:ext cx="771242" cy="907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22655" y="1244126"/>
            <a:ext cx="771242" cy="1003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CB2847-0F6D-EA4A-9C75-CAB26E4B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4960" y="6291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22655" y="2017011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22655" y="2107726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F2B3B0-6F56-2B4C-B360-67C0A24C3FB1}"/>
              </a:ext>
            </a:extLst>
          </p:cNvPr>
          <p:cNvSpPr/>
          <p:nvPr/>
        </p:nvSpPr>
        <p:spPr>
          <a:xfrm>
            <a:off x="2291568" y="2785534"/>
            <a:ext cx="360257" cy="90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9B88A-E41F-AC41-82C8-21AEAE777AE1}"/>
              </a:ext>
            </a:extLst>
          </p:cNvPr>
          <p:cNvSpPr/>
          <p:nvPr/>
        </p:nvSpPr>
        <p:spPr>
          <a:xfrm>
            <a:off x="2291568" y="2876249"/>
            <a:ext cx="360257" cy="907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68C59-0CF5-574E-BBF1-FB6E34268F40}"/>
              </a:ext>
            </a:extLst>
          </p:cNvPr>
          <p:cNvSpPr/>
          <p:nvPr/>
        </p:nvSpPr>
        <p:spPr>
          <a:xfrm>
            <a:off x="2291568" y="3719935"/>
            <a:ext cx="360257" cy="90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B868B-5124-D247-A59E-5D7FC8D809A8}"/>
              </a:ext>
            </a:extLst>
          </p:cNvPr>
          <p:cNvSpPr/>
          <p:nvPr/>
        </p:nvSpPr>
        <p:spPr>
          <a:xfrm>
            <a:off x="2291568" y="3810652"/>
            <a:ext cx="360257" cy="90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FD8D12-181B-D243-B6D0-AB85274E9D4D}"/>
              </a:ext>
            </a:extLst>
          </p:cNvPr>
          <p:cNvSpPr/>
          <p:nvPr/>
        </p:nvSpPr>
        <p:spPr>
          <a:xfrm>
            <a:off x="2291568" y="4563621"/>
            <a:ext cx="360257" cy="90715"/>
          </a:xfrm>
          <a:prstGeom prst="rect">
            <a:avLst/>
          </a:prstGeom>
          <a:solidFill>
            <a:srgbClr val="FF7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90123-E7CF-AD49-BF5B-68961810FA49}"/>
              </a:ext>
            </a:extLst>
          </p:cNvPr>
          <p:cNvSpPr/>
          <p:nvPr/>
        </p:nvSpPr>
        <p:spPr>
          <a:xfrm>
            <a:off x="2291568" y="4654336"/>
            <a:ext cx="360257" cy="9071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351191" y="171000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19176333-0192-484A-9161-56D692CE9F72}"/>
              </a:ext>
            </a:extLst>
          </p:cNvPr>
          <p:cNvSpPr txBox="1">
            <a:spLocks/>
          </p:cNvSpPr>
          <p:nvPr/>
        </p:nvSpPr>
        <p:spPr>
          <a:xfrm>
            <a:off x="2130592" y="696649"/>
            <a:ext cx="4780847" cy="1904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Recap where we are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Representing Language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86E8D9-3855-6047-BDF3-08CC926C5BF0}"/>
              </a:ext>
            </a:extLst>
          </p:cNvPr>
          <p:cNvSpPr/>
          <p:nvPr/>
        </p:nvSpPr>
        <p:spPr>
          <a:xfrm>
            <a:off x="2815581" y="2333790"/>
            <a:ext cx="4256834" cy="256788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What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How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Modern Breakthroughs</a:t>
            </a:r>
          </a:p>
        </p:txBody>
      </p:sp>
    </p:spTree>
    <p:extLst>
      <p:ext uri="{BB962C8B-B14F-4D97-AF65-F5344CB8AC3E}">
        <p14:creationId xmlns:p14="http://schemas.microsoft.com/office/powerpoint/2010/main" val="21237098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9527EE3-9215-B84B-A54D-739B0120676E}"/>
              </a:ext>
            </a:extLst>
          </p:cNvPr>
          <p:cNvSpPr/>
          <p:nvPr/>
        </p:nvSpPr>
        <p:spPr>
          <a:xfrm>
            <a:off x="2772038" y="4366915"/>
            <a:ext cx="4159372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22655" y="1153411"/>
            <a:ext cx="771242" cy="907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22655" y="1244126"/>
            <a:ext cx="771242" cy="1003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CB2847-0F6D-EA4A-9C75-CAB26E4B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4960" y="6291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22655" y="2017011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22655" y="2107726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F2B3B0-6F56-2B4C-B360-67C0A24C3FB1}"/>
              </a:ext>
            </a:extLst>
          </p:cNvPr>
          <p:cNvSpPr/>
          <p:nvPr/>
        </p:nvSpPr>
        <p:spPr>
          <a:xfrm>
            <a:off x="2291568" y="2785534"/>
            <a:ext cx="360257" cy="90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9B88A-E41F-AC41-82C8-21AEAE777AE1}"/>
              </a:ext>
            </a:extLst>
          </p:cNvPr>
          <p:cNvSpPr/>
          <p:nvPr/>
        </p:nvSpPr>
        <p:spPr>
          <a:xfrm>
            <a:off x="2291568" y="2876249"/>
            <a:ext cx="360257" cy="907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68C59-0CF5-574E-BBF1-FB6E34268F40}"/>
              </a:ext>
            </a:extLst>
          </p:cNvPr>
          <p:cNvSpPr/>
          <p:nvPr/>
        </p:nvSpPr>
        <p:spPr>
          <a:xfrm>
            <a:off x="2291568" y="3719935"/>
            <a:ext cx="360257" cy="90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B868B-5124-D247-A59E-5D7FC8D809A8}"/>
              </a:ext>
            </a:extLst>
          </p:cNvPr>
          <p:cNvSpPr/>
          <p:nvPr/>
        </p:nvSpPr>
        <p:spPr>
          <a:xfrm>
            <a:off x="2291568" y="3810652"/>
            <a:ext cx="360257" cy="90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FD8D12-181B-D243-B6D0-AB85274E9D4D}"/>
              </a:ext>
            </a:extLst>
          </p:cNvPr>
          <p:cNvSpPr/>
          <p:nvPr/>
        </p:nvSpPr>
        <p:spPr>
          <a:xfrm>
            <a:off x="2291568" y="4563621"/>
            <a:ext cx="360257" cy="90715"/>
          </a:xfrm>
          <a:prstGeom prst="rect">
            <a:avLst/>
          </a:prstGeom>
          <a:solidFill>
            <a:srgbClr val="FF7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90123-E7CF-AD49-BF5B-68961810FA49}"/>
              </a:ext>
            </a:extLst>
          </p:cNvPr>
          <p:cNvSpPr/>
          <p:nvPr/>
        </p:nvSpPr>
        <p:spPr>
          <a:xfrm>
            <a:off x="2291568" y="4654336"/>
            <a:ext cx="360257" cy="9071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351191" y="171000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19176333-0192-484A-9161-56D692CE9F72}"/>
              </a:ext>
            </a:extLst>
          </p:cNvPr>
          <p:cNvSpPr txBox="1">
            <a:spLocks/>
          </p:cNvSpPr>
          <p:nvPr/>
        </p:nvSpPr>
        <p:spPr>
          <a:xfrm>
            <a:off x="2130592" y="696649"/>
            <a:ext cx="4780847" cy="1904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Recap where we are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Representing Language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A7E6D8-28F2-1E42-81E0-8C2B9B4E0B8D}"/>
              </a:ext>
            </a:extLst>
          </p:cNvPr>
          <p:cNvSpPr/>
          <p:nvPr/>
        </p:nvSpPr>
        <p:spPr>
          <a:xfrm>
            <a:off x="2815581" y="2333790"/>
            <a:ext cx="4256834" cy="256788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What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How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Modern Breakthroughs</a:t>
            </a:r>
          </a:p>
        </p:txBody>
      </p:sp>
    </p:spTree>
    <p:extLst>
      <p:ext uri="{BB962C8B-B14F-4D97-AF65-F5344CB8AC3E}">
        <p14:creationId xmlns:p14="http://schemas.microsoft.com/office/powerpoint/2010/main" val="4799317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321635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Neural models </a:t>
            </a:r>
            <a:r>
              <a:rPr lang="en-US" b="1" dirty="0">
                <a:latin typeface="Avenir Light" panose="020B0402020203020204" pitchFamily="34" charset="77"/>
              </a:rPr>
              <a:t>(i.e., </a:t>
            </a: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predictive</a:t>
            </a:r>
            <a:r>
              <a:rPr lang="en-US" b="1" dirty="0">
                <a:latin typeface="Avenir Light" panose="020B0402020203020204" pitchFamily="34" charset="77"/>
              </a:rPr>
              <a:t>, not count-based DSMs):</a:t>
            </a:r>
            <a:br>
              <a:rPr lang="en-US" b="1" dirty="0"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E81AF6-A6C3-0444-87AF-A78FB877593A}"/>
              </a:ext>
            </a:extLst>
          </p:cNvPr>
          <p:cNvSpPr txBox="1">
            <a:spLocks/>
          </p:cNvSpPr>
          <p:nvPr/>
        </p:nvSpPr>
        <p:spPr>
          <a:xfrm>
            <a:off x="1856510" y="1869595"/>
            <a:ext cx="9088580" cy="410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The neural models presented in this section of the lecture are all </a:t>
            </a: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  <a:sym typeface="Wingdings" pitchFamily="2" charset="2"/>
              </a:rPr>
              <a:t>type-based</a:t>
            </a: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, as that was the form of nearly every neural model </a:t>
            </a:r>
            <a:r>
              <a:rPr lang="en-US" u="sng" dirty="0">
                <a:latin typeface="Avenir Light" panose="020B0402020203020204" pitchFamily="34" charset="77"/>
                <a:sym typeface="Wingdings" pitchFamily="2" charset="2"/>
              </a:rPr>
              <a:t>before 2015.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Avenir Light" panose="020B0402020203020204" pitchFamily="34" charset="77"/>
              <a:sym typeface="Wingdings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The revolutionary work started in 2013 with </a:t>
            </a:r>
            <a:r>
              <a:rPr lang="en-US" dirty="0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word2vec</a:t>
            </a: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 (</a:t>
            </a: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  <a:sym typeface="Wingdings" pitchFamily="2" charset="2"/>
              </a:rPr>
              <a:t>type-based</a:t>
            </a: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). However, back in 2003, </a:t>
            </a:r>
            <a:r>
              <a:rPr lang="en-US" dirty="0" err="1">
                <a:latin typeface="Avenir Light" panose="020B0402020203020204" pitchFamily="34" charset="77"/>
                <a:sym typeface="Wingdings" pitchFamily="2" charset="2"/>
              </a:rPr>
              <a:t>Bengio</a:t>
            </a: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 lay the foundation w/ a very similar neural model.</a:t>
            </a:r>
          </a:p>
        </p:txBody>
      </p:sp>
    </p:spTree>
    <p:extLst>
      <p:ext uri="{BB962C8B-B14F-4D97-AF65-F5344CB8AC3E}">
        <p14:creationId xmlns:p14="http://schemas.microsoft.com/office/powerpoint/2010/main" val="1592117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321635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Neural models </a:t>
            </a:r>
            <a:r>
              <a:rPr lang="en-US" b="1" dirty="0">
                <a:latin typeface="Avenir Light" panose="020B0402020203020204" pitchFamily="34" charset="77"/>
              </a:rPr>
              <a:t>(i.e., </a:t>
            </a: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predictive</a:t>
            </a:r>
            <a:r>
              <a:rPr lang="en-US" b="1" dirty="0">
                <a:latin typeface="Avenir Light" panose="020B0402020203020204" pitchFamily="34" charset="77"/>
              </a:rPr>
              <a:t>, not count-based DSMs):</a:t>
            </a:r>
            <a:br>
              <a:rPr lang="en-US" b="1" dirty="0"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E81AF6-A6C3-0444-87AF-A78FB877593A}"/>
              </a:ext>
            </a:extLst>
          </p:cNvPr>
          <p:cNvSpPr txBox="1">
            <a:spLocks/>
          </p:cNvSpPr>
          <p:nvPr/>
        </p:nvSpPr>
        <p:spPr>
          <a:xfrm>
            <a:off x="1856510" y="1869595"/>
            <a:ext cx="9088580" cy="410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Disclaimer</a:t>
            </a: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: As a heads-up, </a:t>
            </a:r>
            <a:r>
              <a:rPr lang="en-US" u="sng" dirty="0">
                <a:latin typeface="Avenir Light" panose="020B0402020203020204" pitchFamily="34" charset="77"/>
                <a:sym typeface="Wingdings" pitchFamily="2" charset="2"/>
              </a:rPr>
              <a:t>no models</a:t>
            </a: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 create embeddings such that the dimensions actually correspond to </a:t>
            </a:r>
            <a:r>
              <a:rPr lang="en-US" u="sng" dirty="0">
                <a:latin typeface="Avenir Light" panose="020B0402020203020204" pitchFamily="34" charset="77"/>
                <a:sym typeface="Wingdings" pitchFamily="2" charset="2"/>
              </a:rPr>
              <a:t>linguistic or real-world phenomenon</a:t>
            </a: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The embeddings are often really great and useful, but no single embedding (in the absence of others) is interpretable.</a:t>
            </a:r>
          </a:p>
        </p:txBody>
      </p:sp>
    </p:spTree>
    <p:extLst>
      <p:ext uri="{BB962C8B-B14F-4D97-AF65-F5344CB8AC3E}">
        <p14:creationId xmlns:p14="http://schemas.microsoft.com/office/powerpoint/2010/main" val="2528796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321635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Neural models </a:t>
            </a:r>
            <a:r>
              <a:rPr lang="en-US" b="1" dirty="0">
                <a:latin typeface="Avenir Light" panose="020B0402020203020204" pitchFamily="34" charset="77"/>
              </a:rPr>
              <a:t>(i.e., </a:t>
            </a: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predictive</a:t>
            </a:r>
            <a:r>
              <a:rPr lang="en-US" b="1" dirty="0">
                <a:latin typeface="Avenir Light" panose="020B0402020203020204" pitchFamily="34" charset="77"/>
              </a:rPr>
              <a:t>, not count-based DSMs):</a:t>
            </a:r>
            <a:br>
              <a:rPr lang="en-US" b="1" dirty="0"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606DC5-7E08-4845-9BC0-04C22D8A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203782"/>
            <a:ext cx="6362700" cy="5016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8439F-6144-7946-85E5-C02F5E50992E}"/>
              </a:ext>
            </a:extLst>
          </p:cNvPr>
          <p:cNvSpPr txBox="1">
            <a:spLocks/>
          </p:cNvSpPr>
          <p:nvPr/>
        </p:nvSpPr>
        <p:spPr>
          <a:xfrm>
            <a:off x="6823364" y="1203782"/>
            <a:ext cx="4350326" cy="4834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Window of context for input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Avenir Light" panose="020B0402020203020204" pitchFamily="34" charset="7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868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74FD-8158-764E-B625-73DD4AC8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945" y="246164"/>
            <a:ext cx="8562109" cy="138116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Previously, we learned about a </a:t>
            </a:r>
            <a:r>
              <a:rPr lang="en-US" u="sng" dirty="0">
                <a:latin typeface="Avenir Light" panose="020B0402020203020204" pitchFamily="34" charset="77"/>
              </a:rPr>
              <a:t>specific task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Avenir Black" panose="02000503020000020003" pitchFamily="2" charset="0"/>
              </a:rPr>
              <a:t>Language Modelling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018407C-8079-D948-9F12-E38312AD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C52440-C652-9B45-8BF1-6322C25380C6}"/>
              </a:ext>
            </a:extLst>
          </p:cNvPr>
          <p:cNvCxnSpPr>
            <a:cxnSpLocks/>
          </p:cNvCxnSpPr>
          <p:nvPr/>
        </p:nvCxnSpPr>
        <p:spPr>
          <a:xfrm flipH="1">
            <a:off x="407720" y="1864427"/>
            <a:ext cx="1137655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FB83D5-EABD-7845-9338-1165EF8AC680}"/>
              </a:ext>
            </a:extLst>
          </p:cNvPr>
          <p:cNvSpPr txBox="1">
            <a:spLocks/>
          </p:cNvSpPr>
          <p:nvPr/>
        </p:nvSpPr>
        <p:spPr>
          <a:xfrm>
            <a:off x="2161309" y="2117732"/>
            <a:ext cx="8490857" cy="1978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>
                <a:latin typeface="Avenir Light" panose="020B0402020203020204" pitchFamily="34" charset="77"/>
              </a:rPr>
              <a:t>While that’s true, the </a:t>
            </a: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count-based n-gram LMs</a:t>
            </a:r>
            <a:r>
              <a:rPr lang="en-US" b="1" dirty="0">
                <a:latin typeface="Avenir Light" panose="020B0402020203020204" pitchFamily="34" charset="77"/>
              </a:rPr>
              <a:t> can only help us consider/evaluate candidate </a:t>
            </a:r>
            <a:r>
              <a:rPr lang="en-US" b="1" u="sng" dirty="0">
                <a:latin typeface="Avenir Light" panose="020B0402020203020204" pitchFamily="34" charset="77"/>
              </a:rPr>
              <a:t>sequences</a:t>
            </a:r>
            <a:endParaRPr lang="en-US" b="1" u="sng" dirty="0">
              <a:latin typeface="Avenir Black" panose="02000503020000020003" pitchFamily="2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3216888-83E4-C14E-AA4E-94B26DACB09A}"/>
              </a:ext>
            </a:extLst>
          </p:cNvPr>
          <p:cNvSpPr txBox="1">
            <a:spLocks/>
          </p:cNvSpPr>
          <p:nvPr/>
        </p:nvSpPr>
        <p:spPr>
          <a:xfrm>
            <a:off x="3253519" y="3755987"/>
            <a:ext cx="5684960" cy="551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70C0"/>
                </a:solidFill>
                <a:latin typeface="Avenir Light" panose="020B0402020203020204" pitchFamily="34" charset="77"/>
              </a:rPr>
              <a:t>“What is the whether too day?”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D062C95-EF4A-8C41-978F-087D02FB8228}"/>
              </a:ext>
            </a:extLst>
          </p:cNvPr>
          <p:cNvSpPr txBox="1">
            <a:spLocks/>
          </p:cNvSpPr>
          <p:nvPr/>
        </p:nvSpPr>
        <p:spPr>
          <a:xfrm>
            <a:off x="3307948" y="5843545"/>
            <a:ext cx="6197578" cy="551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Avenir Light" panose="020B0402020203020204" pitchFamily="34" charset="77"/>
              </a:rPr>
              <a:t>Anqi was late for </a:t>
            </a:r>
            <a:r>
              <a:rPr lang="en-US" b="1" dirty="0">
                <a:latin typeface="Avenir Light" panose="020B0402020203020204" pitchFamily="34" charset="77"/>
              </a:rPr>
              <a:t>___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FC498FA-9BFB-454B-883C-3A1B4AF89379}"/>
              </a:ext>
            </a:extLst>
          </p:cNvPr>
          <p:cNvSpPr txBox="1">
            <a:spLocks/>
          </p:cNvSpPr>
          <p:nvPr/>
        </p:nvSpPr>
        <p:spPr>
          <a:xfrm>
            <a:off x="3307948" y="4799766"/>
            <a:ext cx="6197578" cy="551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El </a:t>
            </a:r>
            <a:r>
              <a:rPr lang="en-US" b="1" dirty="0" err="1">
                <a:solidFill>
                  <a:srgbClr val="C00000"/>
                </a:solidFill>
                <a:latin typeface="Avenir Light" panose="020B0402020203020204" pitchFamily="34" charset="77"/>
              </a:rPr>
              <a:t>perro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venir Light" panose="020B0402020203020204" pitchFamily="34" charset="77"/>
              </a:rPr>
              <a:t>marrón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  </a:t>
            </a:r>
            <a:r>
              <a:rPr lang="en-US" b="1" dirty="0">
                <a:latin typeface="Avenir Light" panose="020B0402020203020204" pitchFamily="34" charset="77"/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venir Light" panose="020B0402020203020204" pitchFamily="34" charset="77"/>
                <a:sym typeface="Wingdings" pitchFamily="2" charset="2"/>
              </a:rPr>
              <a:t>The brown dog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898519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321635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Neural models </a:t>
            </a:r>
            <a:r>
              <a:rPr lang="en-US" b="1" dirty="0">
                <a:latin typeface="Avenir Light" panose="020B0402020203020204" pitchFamily="34" charset="77"/>
              </a:rPr>
              <a:t>(i.e., </a:t>
            </a: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predictive</a:t>
            </a:r>
            <a:r>
              <a:rPr lang="en-US" b="1" dirty="0">
                <a:latin typeface="Avenir Light" panose="020B0402020203020204" pitchFamily="34" charset="77"/>
              </a:rPr>
              <a:t>, not count-based DSMs):</a:t>
            </a:r>
            <a:br>
              <a:rPr lang="en-US" b="1" dirty="0"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606DC5-7E08-4845-9BC0-04C22D8A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203782"/>
            <a:ext cx="6362700" cy="5016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8439F-6144-7946-85E5-C02F5E50992E}"/>
              </a:ext>
            </a:extLst>
          </p:cNvPr>
          <p:cNvSpPr txBox="1">
            <a:spLocks/>
          </p:cNvSpPr>
          <p:nvPr/>
        </p:nvSpPr>
        <p:spPr>
          <a:xfrm>
            <a:off x="6823364" y="1203782"/>
            <a:ext cx="4350326" cy="4834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Window of context for input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Embedding Layer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: generates word embeddings by multiplying an index vector with a word embedding matrix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Avenir Light" panose="020B0402020203020204" pitchFamily="34" charset="77"/>
              <a:sym typeface="Wingdings" pitchFamily="2" charset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D29040-DF2C-284D-976B-6B819502261D}"/>
              </a:ext>
            </a:extLst>
          </p:cNvPr>
          <p:cNvSpPr/>
          <p:nvPr/>
        </p:nvSpPr>
        <p:spPr>
          <a:xfrm>
            <a:off x="645154" y="1203783"/>
            <a:ext cx="5215319" cy="2966436"/>
          </a:xfrm>
          <a:prstGeom prst="rect">
            <a:avLst/>
          </a:prstGeom>
          <a:solidFill>
            <a:schemeClr val="lt1">
              <a:alpha val="79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68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321635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Neural models </a:t>
            </a:r>
            <a:r>
              <a:rPr lang="en-US" b="1" dirty="0">
                <a:latin typeface="Avenir Light" panose="020B0402020203020204" pitchFamily="34" charset="77"/>
              </a:rPr>
              <a:t>(i.e., </a:t>
            </a: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predictive</a:t>
            </a:r>
            <a:r>
              <a:rPr lang="en-US" b="1" dirty="0">
                <a:latin typeface="Avenir Light" panose="020B0402020203020204" pitchFamily="34" charset="77"/>
              </a:rPr>
              <a:t>, not count-based DSMs):</a:t>
            </a:r>
            <a:br>
              <a:rPr lang="en-US" b="1" dirty="0"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606DC5-7E08-4845-9BC0-04C22D8A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203782"/>
            <a:ext cx="6362700" cy="5016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8439F-6144-7946-85E5-C02F5E50992E}"/>
              </a:ext>
            </a:extLst>
          </p:cNvPr>
          <p:cNvSpPr txBox="1">
            <a:spLocks/>
          </p:cNvSpPr>
          <p:nvPr/>
        </p:nvSpPr>
        <p:spPr>
          <a:xfrm>
            <a:off x="6823364" y="1203782"/>
            <a:ext cx="4350326" cy="4834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Window of context for input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Hidden Layer(s)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: produce </a:t>
            </a:r>
            <a:r>
              <a:rPr lang="en-US" sz="2400" b="1" dirty="0">
                <a:latin typeface="Avenir Light" panose="020B0402020203020204" pitchFamily="34" charset="77"/>
                <a:sym typeface="Wingdings" pitchFamily="2" charset="2"/>
              </a:rPr>
              <a:t>intermediate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 representations of the input (this is what we’ll ultimately grab as our word embeddings)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Avenir Light" panose="020B0402020203020204" pitchFamily="34" charset="77"/>
              <a:sym typeface="Wingdings" pitchFamily="2" charset="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D29040-DF2C-284D-976B-6B819502261D}"/>
              </a:ext>
            </a:extLst>
          </p:cNvPr>
          <p:cNvSpPr/>
          <p:nvPr/>
        </p:nvSpPr>
        <p:spPr>
          <a:xfrm>
            <a:off x="781050" y="3976255"/>
            <a:ext cx="5215319" cy="1801092"/>
          </a:xfrm>
          <a:prstGeom prst="rect">
            <a:avLst/>
          </a:prstGeom>
          <a:solidFill>
            <a:schemeClr val="lt1">
              <a:alpha val="83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D3DF3B-73A2-974E-A0EA-41E45DF3A2CD}"/>
              </a:ext>
            </a:extLst>
          </p:cNvPr>
          <p:cNvSpPr/>
          <p:nvPr/>
        </p:nvSpPr>
        <p:spPr>
          <a:xfrm>
            <a:off x="1018309" y="1357746"/>
            <a:ext cx="5215319" cy="1801092"/>
          </a:xfrm>
          <a:prstGeom prst="rect">
            <a:avLst/>
          </a:prstGeom>
          <a:solidFill>
            <a:schemeClr val="lt1">
              <a:alpha val="83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003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321635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Neural models </a:t>
            </a:r>
            <a:r>
              <a:rPr lang="en-US" b="1" dirty="0">
                <a:latin typeface="Avenir Light" panose="020B0402020203020204" pitchFamily="34" charset="77"/>
              </a:rPr>
              <a:t>(i.e., </a:t>
            </a: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predictive</a:t>
            </a:r>
            <a:r>
              <a:rPr lang="en-US" b="1" dirty="0">
                <a:latin typeface="Avenir Light" panose="020B0402020203020204" pitchFamily="34" charset="77"/>
              </a:rPr>
              <a:t>, not count-based DSMs):</a:t>
            </a:r>
            <a:br>
              <a:rPr lang="en-US" b="1" dirty="0"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606DC5-7E08-4845-9BC0-04C22D8A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203782"/>
            <a:ext cx="6362700" cy="5016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8439F-6144-7946-85E5-C02F5E50992E}"/>
              </a:ext>
            </a:extLst>
          </p:cNvPr>
          <p:cNvSpPr txBox="1">
            <a:spLocks/>
          </p:cNvSpPr>
          <p:nvPr/>
        </p:nvSpPr>
        <p:spPr>
          <a:xfrm>
            <a:off x="6823364" y="1203782"/>
            <a:ext cx="4350326" cy="4834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Window of context for input</a:t>
            </a:r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Softmax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 Layer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: produces probability distribution over entire vocabulary </a:t>
            </a:r>
            <a:r>
              <a:rPr lang="en-US" sz="2400" b="1" dirty="0">
                <a:latin typeface="Avenir Light" panose="020B0402020203020204" pitchFamily="34" charset="77"/>
                <a:sym typeface="Wingdings" pitchFamily="2" charset="2"/>
              </a:rPr>
              <a:t>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D29040-DF2C-284D-976B-6B819502261D}"/>
              </a:ext>
            </a:extLst>
          </p:cNvPr>
          <p:cNvSpPr/>
          <p:nvPr/>
        </p:nvSpPr>
        <p:spPr>
          <a:xfrm>
            <a:off x="781050" y="2646218"/>
            <a:ext cx="5215319" cy="3131129"/>
          </a:xfrm>
          <a:prstGeom prst="rect">
            <a:avLst/>
          </a:prstGeom>
          <a:solidFill>
            <a:schemeClr val="lt1">
              <a:alpha val="89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902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321635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Neural models </a:t>
            </a:r>
            <a:r>
              <a:rPr lang="en-US" b="1" dirty="0">
                <a:latin typeface="Avenir Light" panose="020B0402020203020204" pitchFamily="34" charset="77"/>
              </a:rPr>
              <a:t>(i.e., </a:t>
            </a: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predictive</a:t>
            </a:r>
            <a:r>
              <a:rPr lang="en-US" b="1" dirty="0">
                <a:latin typeface="Avenir Light" panose="020B0402020203020204" pitchFamily="34" charset="77"/>
              </a:rPr>
              <a:t>, not count-based DSMs):</a:t>
            </a:r>
            <a:br>
              <a:rPr lang="en-US" b="1" dirty="0"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606DC5-7E08-4845-9BC0-04C22D8A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203782"/>
            <a:ext cx="6362700" cy="5016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8439F-6144-7946-85E5-C02F5E50992E}"/>
              </a:ext>
            </a:extLst>
          </p:cNvPr>
          <p:cNvSpPr txBox="1">
            <a:spLocks/>
          </p:cNvSpPr>
          <p:nvPr/>
        </p:nvSpPr>
        <p:spPr>
          <a:xfrm>
            <a:off x="6823364" y="1203782"/>
            <a:ext cx="4350326" cy="4834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Main bottleneck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: the final </a:t>
            </a:r>
            <a:r>
              <a:rPr lang="en-US" sz="2400" i="1" dirty="0" err="1">
                <a:latin typeface="Avenir Light" panose="020B0402020203020204" pitchFamily="34" charset="77"/>
                <a:sym typeface="Wingdings" pitchFamily="2" charset="2"/>
              </a:rPr>
              <a:t>softmax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 layer is computationally expensive (hundreds of thousands of classes)</a:t>
            </a:r>
            <a:endParaRPr lang="en-US" sz="2400" b="1" dirty="0">
              <a:latin typeface="Avenir Light" panose="020B0402020203020204" pitchFamily="34" charset="77"/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Avenir Light" panose="020B0402020203020204" pitchFamily="34" charset="77"/>
                <a:sym typeface="Wingdings" pitchFamily="2" charset="2"/>
              </a:rPr>
              <a:t>In 2003, 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data and compute resources weren’t as powerful. Thus, we couldn’t fully see the benefits of this model.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D29040-DF2C-284D-976B-6B819502261D}"/>
              </a:ext>
            </a:extLst>
          </p:cNvPr>
          <p:cNvSpPr/>
          <p:nvPr/>
        </p:nvSpPr>
        <p:spPr>
          <a:xfrm>
            <a:off x="781050" y="2646218"/>
            <a:ext cx="5215319" cy="3131129"/>
          </a:xfrm>
          <a:prstGeom prst="rect">
            <a:avLst/>
          </a:prstGeom>
          <a:solidFill>
            <a:schemeClr val="lt1">
              <a:alpha val="89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633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DB92AA-4414-B04D-93DB-EB6D4E2E05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EC02DC-AF21-AB42-8CA5-F32B50291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09" y="2142089"/>
            <a:ext cx="10515600" cy="128691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word2vec! (2013)</a:t>
            </a:r>
          </a:p>
        </p:txBody>
      </p:sp>
    </p:spTree>
    <p:extLst>
      <p:ext uri="{BB962C8B-B14F-4D97-AF65-F5344CB8AC3E}">
        <p14:creationId xmlns:p14="http://schemas.microsoft.com/office/powerpoint/2010/main" val="34798926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321635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Neural models </a:t>
            </a:r>
            <a:r>
              <a:rPr lang="en-US" b="1" dirty="0">
                <a:latin typeface="Avenir Light" panose="020B0402020203020204" pitchFamily="34" charset="77"/>
              </a:rPr>
              <a:t>(i.e., </a:t>
            </a: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predictive</a:t>
            </a:r>
            <a:r>
              <a:rPr lang="en-US" b="1" dirty="0">
                <a:latin typeface="Avenir Light" panose="020B0402020203020204" pitchFamily="34" charset="77"/>
              </a:rPr>
              <a:t>, not count-based DSMs):</a:t>
            </a:r>
            <a:br>
              <a:rPr lang="en-US" b="1" dirty="0"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8439F-6144-7946-85E5-C02F5E50992E}"/>
              </a:ext>
            </a:extLst>
          </p:cNvPr>
          <p:cNvSpPr txBox="1">
            <a:spLocks/>
          </p:cNvSpPr>
          <p:nvPr/>
        </p:nvSpPr>
        <p:spPr>
          <a:xfrm>
            <a:off x="1717964" y="1676400"/>
            <a:ext cx="8998526" cy="3835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  <a:sym typeface="Wingdings" pitchFamily="2" charset="2"/>
              </a:rPr>
              <a:t>word2vec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, in many ways, can be viewed as a catalyst for all of the </a:t>
            </a:r>
            <a:r>
              <a:rPr lang="en-US" sz="2400" dirty="0">
                <a:highlight>
                  <a:srgbClr val="FFFF00"/>
                </a:highlight>
                <a:latin typeface="Avenir Light" panose="020B0402020203020204" pitchFamily="34" charset="77"/>
                <a:sym typeface="Wingdings" pitchFamily="2" charset="2"/>
              </a:rPr>
              <a:t>great NLP progress since 2013.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Avenir Light" panose="020B0402020203020204" pitchFamily="34" charset="77"/>
              <a:sym typeface="Wingdings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It was the first neural approach that had undeniable, profound results, which bootstrapped immense research into </a:t>
            </a:r>
            <a:r>
              <a:rPr lang="en-US" sz="2400" b="1" dirty="0">
                <a:latin typeface="Avenir Light" panose="020B0402020203020204" pitchFamily="34" charset="77"/>
                <a:sym typeface="Wingdings" pitchFamily="2" charset="2"/>
              </a:rPr>
              <a:t>neural networks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, especially toward the task of </a:t>
            </a:r>
            <a:r>
              <a:rPr lang="en-US" sz="2400" b="1" dirty="0">
                <a:latin typeface="Avenir Light" panose="020B0402020203020204" pitchFamily="34" charset="77"/>
                <a:sym typeface="Wingdings" pitchFamily="2" charset="2"/>
              </a:rPr>
              <a:t>language modelling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12113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321635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Neural models </a:t>
            </a:r>
            <a:r>
              <a:rPr lang="en-US" b="1" dirty="0">
                <a:latin typeface="Avenir Light" panose="020B0402020203020204" pitchFamily="34" charset="77"/>
              </a:rPr>
              <a:t>(i.e., </a:t>
            </a: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</a:rPr>
              <a:t>predictive</a:t>
            </a:r>
            <a:r>
              <a:rPr lang="en-US" b="1" dirty="0">
                <a:latin typeface="Avenir Light" panose="020B0402020203020204" pitchFamily="34" charset="77"/>
              </a:rPr>
              <a:t>, not count-based DSMs):</a:t>
            </a:r>
            <a:br>
              <a:rPr lang="en-US" b="1" dirty="0"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8439F-6144-7946-85E5-C02F5E50992E}"/>
              </a:ext>
            </a:extLst>
          </p:cNvPr>
          <p:cNvSpPr txBox="1">
            <a:spLocks/>
          </p:cNvSpPr>
          <p:nvPr/>
        </p:nvSpPr>
        <p:spPr>
          <a:xfrm>
            <a:off x="1759528" y="1399308"/>
            <a:ext cx="8998526" cy="4859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It was generally very similar to </a:t>
            </a:r>
            <a:r>
              <a:rPr lang="en-US" sz="2400" dirty="0" err="1">
                <a:latin typeface="Avenir Light" panose="020B0402020203020204" pitchFamily="34" charset="77"/>
                <a:sym typeface="Wingdings" pitchFamily="2" charset="2"/>
              </a:rPr>
              <a:t>Bengio’s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 2003 feed-forward neural net, but it made several crucial improvements: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Had no expensive hidden layer (quick dot-product multiplication instead)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Could factor in additional context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Two clever architectures: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Continuous bag-of-words (CBOW)</a:t>
            </a:r>
          </a:p>
          <a:p>
            <a:pPr lvl="1">
              <a:lnSpc>
                <a:spcPct val="120000"/>
              </a:lnSpc>
            </a:pP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  <a:sym typeface="Wingdings" pitchFamily="2" charset="2"/>
              </a:rPr>
              <a:t>SkipGram</a:t>
            </a:r>
            <a:r>
              <a:rPr lang="en-US" sz="2000" dirty="0">
                <a:latin typeface="Avenir Light" panose="020B0402020203020204" pitchFamily="34" charset="77"/>
                <a:sym typeface="Wingdings" pitchFamily="2" charset="2"/>
              </a:rPr>
              <a:t> (w/ Negative Sampling)</a:t>
            </a:r>
          </a:p>
        </p:txBody>
      </p:sp>
    </p:spTree>
    <p:extLst>
      <p:ext uri="{BB962C8B-B14F-4D97-AF65-F5344CB8AC3E}">
        <p14:creationId xmlns:p14="http://schemas.microsoft.com/office/powerpoint/2010/main" val="7105031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136526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word2vec </a:t>
            </a:r>
            <a:r>
              <a:rPr lang="en-US" dirty="0">
                <a:latin typeface="Avenir Light" panose="020B0402020203020204" pitchFamily="34" charset="77"/>
              </a:rPr>
              <a:t>(</a:t>
            </a:r>
            <a:r>
              <a:rPr lang="en-US" dirty="0">
                <a:highlight>
                  <a:srgbClr val="FFFF00"/>
                </a:highlight>
                <a:latin typeface="Avenir Light" panose="020B0402020203020204" pitchFamily="34" charset="77"/>
              </a:rPr>
              <a:t>predictive</a:t>
            </a:r>
            <a:r>
              <a:rPr lang="en-US" dirty="0">
                <a:latin typeface="Avenir Light" panose="020B0402020203020204" pitchFamily="34" charset="77"/>
              </a:rPr>
              <a:t>, not count-based DSMs):</a:t>
            </a:r>
            <a:br>
              <a:rPr lang="en-US" b="1" dirty="0"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8439F-6144-7946-85E5-C02F5E50992E}"/>
              </a:ext>
            </a:extLst>
          </p:cNvPr>
          <p:cNvSpPr txBox="1">
            <a:spLocks/>
          </p:cNvSpPr>
          <p:nvPr/>
        </p:nvSpPr>
        <p:spPr>
          <a:xfrm>
            <a:off x="762002" y="1377926"/>
            <a:ext cx="4211780" cy="4731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Continuous Bag-of-Words (CBOW): 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given the context that surrounds a word </a:t>
            </a:r>
            <a:r>
              <a:rPr lang="en-US" sz="2400" b="1" dirty="0" err="1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w</a:t>
            </a:r>
            <a:r>
              <a:rPr lang="en-US" sz="2400" b="1" baseline="-25000" dirty="0" err="1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i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 (but not the word itself), try to predict the hidden word </a:t>
            </a:r>
            <a:r>
              <a:rPr lang="en-US" sz="2400" b="1" dirty="0" err="1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w</a:t>
            </a:r>
            <a:r>
              <a:rPr lang="en-US" sz="2400" b="1" baseline="-25000" dirty="0" err="1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i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b="1" dirty="0">
              <a:latin typeface="Avenir Light" panose="020B0402020203020204" pitchFamily="34" charset="77"/>
              <a:sym typeface="Wingdings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CBOW</a:t>
            </a:r>
            <a:r>
              <a:rPr lang="en-US" sz="2400" b="1" dirty="0">
                <a:latin typeface="Avenir Light" panose="020B0402020203020204" pitchFamily="34" charset="77"/>
                <a:sym typeface="Wingdings" pitchFamily="2" charset="2"/>
              </a:rPr>
              <a:t> is much faster than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  <a:sym typeface="Wingdings" pitchFamily="2" charset="2"/>
              </a:rPr>
              <a:t>SkipGram</a:t>
            </a:r>
            <a:r>
              <a:rPr lang="en-US" sz="2400" b="1" dirty="0">
                <a:latin typeface="Avenir Light" panose="020B0402020203020204" pitchFamily="34" charset="77"/>
                <a:sym typeface="Wingdings" pitchFamily="2" charset="2"/>
              </a:rPr>
              <a:t> 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(even if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  <a:sym typeface="Wingdings" pitchFamily="2" charset="2"/>
              </a:rPr>
              <a:t>SkipGram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 has Negative Sampling)</a:t>
            </a:r>
            <a:endParaRPr lang="en-US" sz="2000" dirty="0">
              <a:latin typeface="Avenir Light" panose="020B0402020203020204" pitchFamily="34" charset="77"/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8C72C5-DA64-8C41-872F-41F528CE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898" y="1377927"/>
            <a:ext cx="60071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930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136526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word2vec </a:t>
            </a:r>
            <a:r>
              <a:rPr lang="en-US" dirty="0">
                <a:latin typeface="Avenir Light" panose="020B0402020203020204" pitchFamily="34" charset="77"/>
              </a:rPr>
              <a:t>(</a:t>
            </a:r>
            <a:r>
              <a:rPr lang="en-US" dirty="0">
                <a:highlight>
                  <a:srgbClr val="FFFF00"/>
                </a:highlight>
                <a:latin typeface="Avenir Light" panose="020B0402020203020204" pitchFamily="34" charset="77"/>
              </a:rPr>
              <a:t>predictive</a:t>
            </a:r>
            <a:r>
              <a:rPr lang="en-US" dirty="0">
                <a:latin typeface="Avenir Light" panose="020B0402020203020204" pitchFamily="34" charset="77"/>
              </a:rPr>
              <a:t>, not count-based DSMs):</a:t>
            </a:r>
            <a:br>
              <a:rPr lang="en-US" b="1" dirty="0"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8439F-6144-7946-85E5-C02F5E50992E}"/>
              </a:ext>
            </a:extLst>
          </p:cNvPr>
          <p:cNvSpPr txBox="1">
            <a:spLocks/>
          </p:cNvSpPr>
          <p:nvPr/>
        </p:nvSpPr>
        <p:spPr>
          <a:xfrm>
            <a:off x="762002" y="1377926"/>
            <a:ext cx="4211780" cy="4731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  <a:sym typeface="Wingdings" pitchFamily="2" charset="2"/>
              </a:rPr>
              <a:t>SkipGram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: 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given only a word </a:t>
            </a:r>
            <a:r>
              <a:rPr lang="en-US" sz="2400" b="1" dirty="0" err="1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w</a:t>
            </a:r>
            <a:r>
              <a:rPr lang="en-US" sz="2400" b="1" baseline="-25000" dirty="0" err="1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i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 predict the word’s context!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b="1" dirty="0">
              <a:latin typeface="Avenir Light" panose="020B0402020203020204" pitchFamily="34" charset="77"/>
              <a:sym typeface="Wingdings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  <a:sym typeface="Wingdings" pitchFamily="2" charset="2"/>
              </a:rPr>
              <a:t>SkipGram</a:t>
            </a:r>
            <a:r>
              <a:rPr lang="en-US" sz="2400" b="1" dirty="0">
                <a:latin typeface="Avenir Light" panose="020B0402020203020204" pitchFamily="34" charset="77"/>
                <a:sym typeface="Wingdings" pitchFamily="2" charset="2"/>
              </a:rPr>
              <a:t> is much slower than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CBOW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, even if </a:t>
            </a:r>
            <a:r>
              <a:rPr lang="en-US" sz="2400" dirty="0" err="1">
                <a:latin typeface="Avenir Light" panose="020B0402020203020204" pitchFamily="34" charset="77"/>
                <a:sym typeface="Wingdings" pitchFamily="2" charset="2"/>
              </a:rPr>
              <a:t>SkipGram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 uses Negative Sampling.</a:t>
            </a:r>
            <a:endParaRPr lang="en-US" sz="2000" dirty="0">
              <a:latin typeface="Avenir Light" panose="020B0402020203020204" pitchFamily="34" charset="77"/>
              <a:sym typeface="Wingdings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45C2E-356A-8341-8607-F11CAD45B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095" y="861921"/>
            <a:ext cx="6001903" cy="513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513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136526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word2vec </a:t>
            </a:r>
            <a:r>
              <a:rPr lang="en-US" dirty="0">
                <a:latin typeface="Avenir Light" panose="020B0402020203020204" pitchFamily="34" charset="77"/>
              </a:rPr>
              <a:t>(</a:t>
            </a:r>
            <a:r>
              <a:rPr lang="en-US" dirty="0">
                <a:highlight>
                  <a:srgbClr val="FFFF00"/>
                </a:highlight>
                <a:latin typeface="Avenir Light" panose="020B0402020203020204" pitchFamily="34" charset="77"/>
              </a:rPr>
              <a:t>predictive</a:t>
            </a:r>
            <a:r>
              <a:rPr lang="en-US" dirty="0">
                <a:latin typeface="Avenir Light" panose="020B0402020203020204" pitchFamily="34" charset="77"/>
              </a:rPr>
              <a:t>, not count-based DSMs):</a:t>
            </a:r>
            <a:br>
              <a:rPr lang="en-US" b="1" dirty="0"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8439F-6144-7946-85E5-C02F5E50992E}"/>
              </a:ext>
            </a:extLst>
          </p:cNvPr>
          <p:cNvSpPr txBox="1">
            <a:spLocks/>
          </p:cNvSpPr>
          <p:nvPr/>
        </p:nvSpPr>
        <p:spPr>
          <a:xfrm>
            <a:off x="762002" y="1377926"/>
            <a:ext cx="4211780" cy="4731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  <a:sym typeface="Wingdings" pitchFamily="2" charset="2"/>
              </a:rPr>
              <a:t>SkipGram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  <a:sym typeface="Wingdings" pitchFamily="2" charset="2"/>
              </a:rPr>
              <a:t> w/ Negative Sampling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:  “Negative Sampling”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 is one of the clever tricks with word2vec; instead of only feeding into the model positive pairs, they intelligently provide the model w/ a fixed set of negative examples, too. This improves the quality of the embedding.</a:t>
            </a:r>
            <a:endParaRPr lang="en-US" sz="2000" dirty="0">
              <a:latin typeface="Avenir Light" panose="020B0402020203020204" pitchFamily="34" charset="77"/>
              <a:sym typeface="Wingdings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45C2E-356A-8341-8607-F11CAD45B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095" y="861921"/>
            <a:ext cx="6001903" cy="513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8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74FD-8158-764E-B625-73DD4AC8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945" y="246164"/>
            <a:ext cx="8562109" cy="138116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Previously, we learned about a </a:t>
            </a:r>
            <a:r>
              <a:rPr lang="en-US" u="sng" dirty="0">
                <a:latin typeface="Avenir Light" panose="020B0402020203020204" pitchFamily="34" charset="77"/>
              </a:rPr>
              <a:t>specific task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Avenir Black" panose="02000503020000020003" pitchFamily="2" charset="0"/>
              </a:rPr>
              <a:t>Language Modelling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018407C-8079-D948-9F12-E38312AD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7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C52440-C652-9B45-8BF1-6322C25380C6}"/>
              </a:ext>
            </a:extLst>
          </p:cNvPr>
          <p:cNvCxnSpPr>
            <a:cxnSpLocks/>
          </p:cNvCxnSpPr>
          <p:nvPr/>
        </p:nvCxnSpPr>
        <p:spPr>
          <a:xfrm flipH="1">
            <a:off x="407720" y="1864427"/>
            <a:ext cx="1137655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FB83D5-EABD-7845-9338-1165EF8AC680}"/>
              </a:ext>
            </a:extLst>
          </p:cNvPr>
          <p:cNvSpPr txBox="1">
            <a:spLocks/>
          </p:cNvSpPr>
          <p:nvPr/>
        </p:nvSpPr>
        <p:spPr>
          <a:xfrm>
            <a:off x="1686296" y="1969259"/>
            <a:ext cx="9785268" cy="380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>
                <a:latin typeface="Avenir Light" panose="020B0402020203020204" pitchFamily="34" charset="77"/>
              </a:rPr>
              <a:t>We need something in NLP that allows us to capture: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venir Light" panose="020B0402020203020204" pitchFamily="34" charset="77"/>
              </a:rPr>
              <a:t>finer-granularity of information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venir Light" panose="020B0402020203020204" pitchFamily="34" charset="77"/>
              </a:rPr>
              <a:t>richer, robust language models (e.g., semantics)</a:t>
            </a:r>
            <a:endParaRPr lang="en-US" b="1" dirty="0">
              <a:latin typeface="Avenir Blac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665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70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136526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word2vec </a:t>
            </a:r>
            <a:r>
              <a:rPr lang="en-US" dirty="0">
                <a:latin typeface="Avenir Light" panose="020B0402020203020204" pitchFamily="34" charset="77"/>
              </a:rPr>
              <a:t>(</a:t>
            </a:r>
            <a:r>
              <a:rPr lang="en-US" dirty="0">
                <a:highlight>
                  <a:srgbClr val="FFFF00"/>
                </a:highlight>
                <a:latin typeface="Avenir Light" panose="020B0402020203020204" pitchFamily="34" charset="77"/>
              </a:rPr>
              <a:t>predictive</a:t>
            </a:r>
            <a:r>
              <a:rPr lang="en-US" dirty="0">
                <a:latin typeface="Avenir Light" panose="020B0402020203020204" pitchFamily="34" charset="77"/>
              </a:rPr>
              <a:t>, not count-based DSMs):</a:t>
            </a:r>
            <a:br>
              <a:rPr lang="en-US" b="1" dirty="0"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8439F-6144-7946-85E5-C02F5E50992E}"/>
              </a:ext>
            </a:extLst>
          </p:cNvPr>
          <p:cNvSpPr txBox="1">
            <a:spLocks/>
          </p:cNvSpPr>
          <p:nvPr/>
        </p:nvSpPr>
        <p:spPr>
          <a:xfrm>
            <a:off x="2951020" y="1404753"/>
            <a:ext cx="7412180" cy="5134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  <a:sym typeface="Wingdings" pitchFamily="2" charset="2"/>
              </a:rPr>
              <a:t>SkipGram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  <a:sym typeface="Wingdings" pitchFamily="2" charset="2"/>
              </a:rPr>
              <a:t> w/ Negative Sampling 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tends to outperform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CBOW</a:t>
            </a:r>
            <a:endParaRPr lang="en-US" sz="2400" dirty="0">
              <a:latin typeface="Avenir Light" panose="020B0402020203020204" pitchFamily="34" charset="77"/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  <a:sym typeface="Wingdings" pitchFamily="2" charset="2"/>
              </a:rPr>
              <a:t>SkipGram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  <a:sym typeface="Wingdings" pitchFamily="2" charset="2"/>
              </a:rPr>
              <a:t> w/ Negative Sampling 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is slower than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CBOW</a:t>
            </a:r>
            <a:endParaRPr lang="en-US" sz="2400" dirty="0">
              <a:latin typeface="Avenir Light" panose="020B0402020203020204" pitchFamily="34" charset="77"/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Both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  <a:sym typeface="Wingdings" pitchFamily="2" charset="2"/>
              </a:rPr>
              <a:t>SkipGram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CBOW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 are predictive, neural models that take a type-based approach (not token-based).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Both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  <a:sym typeface="Wingdings" pitchFamily="2" charset="2"/>
              </a:rPr>
              <a:t>SkipGram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CBOW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 can create rich word embeddings that </a:t>
            </a:r>
            <a:r>
              <a:rPr lang="en-US" sz="2400" dirty="0">
                <a:highlight>
                  <a:srgbClr val="FFFF00"/>
                </a:highlight>
                <a:latin typeface="Avenir Light" panose="020B0402020203020204" pitchFamily="34" charset="77"/>
                <a:sym typeface="Wingdings" pitchFamily="2" charset="2"/>
              </a:rPr>
              <a:t>capture both semantic and syntactic information.</a:t>
            </a:r>
            <a:endParaRPr lang="en-US" sz="2000" dirty="0">
              <a:highlight>
                <a:srgbClr val="FFFF00"/>
              </a:highlight>
              <a:latin typeface="Avenir Light" panose="020B0402020203020204" pitchFamily="34" charset="7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3272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71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136526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word2vec </a:t>
            </a:r>
            <a:r>
              <a:rPr lang="en-US" dirty="0">
                <a:latin typeface="Avenir Light" panose="020B0402020203020204" pitchFamily="34" charset="77"/>
              </a:rPr>
              <a:t>(examples of its embeddings)</a:t>
            </a:r>
            <a:br>
              <a:rPr lang="en-US" dirty="0"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FB6956-3FD2-D94C-9E32-BCAFD4254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781" y="743357"/>
            <a:ext cx="8594437" cy="58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202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72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136526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word2vec </a:t>
            </a:r>
            <a:r>
              <a:rPr lang="en-US" dirty="0">
                <a:latin typeface="Avenir Light" panose="020B0402020203020204" pitchFamily="34" charset="77"/>
              </a:rPr>
              <a:t>(examples of its embeddings)</a:t>
            </a:r>
            <a:br>
              <a:rPr lang="en-US" dirty="0"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1D32E2-3279-8941-85D9-DBE7CA98B0B2}"/>
              </a:ext>
            </a:extLst>
          </p:cNvPr>
          <p:cNvSpPr txBox="1">
            <a:spLocks/>
          </p:cNvSpPr>
          <p:nvPr/>
        </p:nvSpPr>
        <p:spPr>
          <a:xfrm>
            <a:off x="713509" y="882606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Avenir Light" panose="020B0402020203020204" pitchFamily="34" charset="77"/>
              </a:rPr>
              <a:t>Incredible finding!!!</a:t>
            </a:r>
            <a:endParaRPr lang="en-US" dirty="0">
              <a:highlight>
                <a:srgbClr val="FFFF00"/>
              </a:highlight>
              <a:latin typeface="Avenir Light" panose="020B04020202030202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9A91B-3D1B-A141-BB48-72FD209D2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230" y="1832003"/>
            <a:ext cx="9118600" cy="42799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7757D4-A653-4548-9143-4DD94F78C417}"/>
              </a:ext>
            </a:extLst>
          </p:cNvPr>
          <p:cNvSpPr txBox="1">
            <a:spLocks/>
          </p:cNvSpPr>
          <p:nvPr/>
        </p:nvSpPr>
        <p:spPr>
          <a:xfrm>
            <a:off x="1396168" y="6397478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Photo credit: Jay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Alammar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@ https://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jalammar.github.io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/illustrated-word2vec/</a:t>
            </a:r>
          </a:p>
        </p:txBody>
      </p:sp>
    </p:spTree>
    <p:extLst>
      <p:ext uri="{BB962C8B-B14F-4D97-AF65-F5344CB8AC3E}">
        <p14:creationId xmlns:p14="http://schemas.microsoft.com/office/powerpoint/2010/main" val="8205601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DB92AA-4414-B04D-93DB-EB6D4E2E05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EC02DC-AF21-AB42-8CA5-F32B50291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09" y="2142089"/>
            <a:ext cx="10515600" cy="128691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 err="1"/>
              <a:t>GloVe</a:t>
            </a:r>
            <a:r>
              <a:rPr lang="en-US" sz="5400" dirty="0"/>
              <a:t>! (2014)</a:t>
            </a:r>
          </a:p>
        </p:txBody>
      </p:sp>
    </p:spTree>
    <p:extLst>
      <p:ext uri="{BB962C8B-B14F-4D97-AF65-F5344CB8AC3E}">
        <p14:creationId xmlns:p14="http://schemas.microsoft.com/office/powerpoint/2010/main" val="27765529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74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136526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 err="1">
                <a:solidFill>
                  <a:srgbClr val="C00000"/>
                </a:solidFill>
                <a:latin typeface="Avenir Light" panose="020B0402020203020204" pitchFamily="34" charset="77"/>
              </a:rPr>
              <a:t>GloVe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 </a:t>
            </a:r>
            <a:r>
              <a:rPr lang="en-US" dirty="0">
                <a:latin typeface="Avenir Light" panose="020B0402020203020204" pitchFamily="34" charset="77"/>
              </a:rPr>
              <a:t>(</a:t>
            </a:r>
            <a:r>
              <a:rPr lang="en-US" dirty="0">
                <a:highlight>
                  <a:srgbClr val="FFFF00"/>
                </a:highlight>
                <a:latin typeface="Avenir Light" panose="020B0402020203020204" pitchFamily="34" charset="77"/>
              </a:rPr>
              <a:t>predictive</a:t>
            </a:r>
            <a:r>
              <a:rPr lang="en-US" dirty="0">
                <a:latin typeface="Avenir Light" panose="020B0402020203020204" pitchFamily="34" charset="77"/>
              </a:rPr>
              <a:t>, not count-based DSMs):</a:t>
            </a:r>
            <a:br>
              <a:rPr lang="en-US" b="1" dirty="0"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8439F-6144-7946-85E5-C02F5E50992E}"/>
              </a:ext>
            </a:extLst>
          </p:cNvPr>
          <p:cNvSpPr txBox="1">
            <a:spLocks/>
          </p:cNvSpPr>
          <p:nvPr/>
        </p:nvSpPr>
        <p:spPr>
          <a:xfrm>
            <a:off x="2376053" y="1180193"/>
            <a:ext cx="7931727" cy="53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2400" dirty="0" err="1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GloVe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 aims to take the benefits of both word2vec (predictive model) and old count-based DSM models.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2400" dirty="0">
                <a:highlight>
                  <a:srgbClr val="FFFF00"/>
                </a:highlight>
                <a:latin typeface="Avenir Light" panose="020B0402020203020204" pitchFamily="34" charset="77"/>
                <a:sym typeface="Wingdings" pitchFamily="2" charset="2"/>
              </a:rPr>
              <a:t>Type-based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 (not token-based)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Unsupervised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Aggregates global word co-occurrences and cleverly calculates ratios of co-occurring words.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Fast and scalable to large corpora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Good performance even on small corpora</a:t>
            </a:r>
          </a:p>
        </p:txBody>
      </p:sp>
    </p:spTree>
    <p:extLst>
      <p:ext uri="{BB962C8B-B14F-4D97-AF65-F5344CB8AC3E}">
        <p14:creationId xmlns:p14="http://schemas.microsoft.com/office/powerpoint/2010/main" val="30592882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75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136526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 err="1">
                <a:solidFill>
                  <a:srgbClr val="C00000"/>
                </a:solidFill>
                <a:latin typeface="Avenir Light" panose="020B0402020203020204" pitchFamily="34" charset="77"/>
              </a:rPr>
              <a:t>GloVe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 </a:t>
            </a:r>
            <a:r>
              <a:rPr lang="en-US" dirty="0">
                <a:latin typeface="Avenir Light" panose="020B0402020203020204" pitchFamily="34" charset="77"/>
              </a:rPr>
              <a:t>(</a:t>
            </a:r>
            <a:r>
              <a:rPr lang="en-US" dirty="0">
                <a:highlight>
                  <a:srgbClr val="FFFF00"/>
                </a:highlight>
                <a:latin typeface="Avenir Light" panose="020B0402020203020204" pitchFamily="34" charset="77"/>
              </a:rPr>
              <a:t>predictive</a:t>
            </a:r>
            <a:r>
              <a:rPr lang="en-US" dirty="0">
                <a:latin typeface="Avenir Light" panose="020B0402020203020204" pitchFamily="34" charset="77"/>
              </a:rPr>
              <a:t>, not count-based DSMs):</a:t>
            </a:r>
            <a:br>
              <a:rPr lang="en-US" b="1" dirty="0"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A94A35-3233-0347-8438-B30318935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54" y="1066179"/>
            <a:ext cx="9727045" cy="547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416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76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136526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 err="1">
                <a:solidFill>
                  <a:srgbClr val="C00000"/>
                </a:solidFill>
                <a:latin typeface="Avenir Light" panose="020B0402020203020204" pitchFamily="34" charset="77"/>
              </a:rPr>
              <a:t>GloVe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 </a:t>
            </a:r>
            <a:r>
              <a:rPr lang="en-US" dirty="0">
                <a:latin typeface="Avenir Light" panose="020B0402020203020204" pitchFamily="34" charset="77"/>
              </a:rPr>
              <a:t>(</a:t>
            </a:r>
            <a:r>
              <a:rPr lang="en-US" dirty="0">
                <a:highlight>
                  <a:srgbClr val="FFFF00"/>
                </a:highlight>
                <a:latin typeface="Avenir Light" panose="020B0402020203020204" pitchFamily="34" charset="77"/>
              </a:rPr>
              <a:t>predictive</a:t>
            </a:r>
            <a:r>
              <a:rPr lang="en-US" dirty="0">
                <a:latin typeface="Avenir Light" panose="020B0402020203020204" pitchFamily="34" charset="77"/>
              </a:rPr>
              <a:t>, not count-based DSMs):</a:t>
            </a:r>
            <a:br>
              <a:rPr lang="en-US" b="1" dirty="0"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8DEEF7-5498-D343-B07B-3D3C0CF19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108" y="882606"/>
            <a:ext cx="9744989" cy="555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808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77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136526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 err="1">
                <a:solidFill>
                  <a:srgbClr val="C00000"/>
                </a:solidFill>
                <a:latin typeface="Avenir Light" panose="020B0402020203020204" pitchFamily="34" charset="77"/>
              </a:rPr>
              <a:t>GloVe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 </a:t>
            </a:r>
            <a:r>
              <a:rPr lang="en-US" dirty="0">
                <a:latin typeface="Avenir Light" panose="020B0402020203020204" pitchFamily="34" charset="77"/>
              </a:rPr>
              <a:t>(</a:t>
            </a:r>
            <a:r>
              <a:rPr lang="en-US" dirty="0">
                <a:highlight>
                  <a:srgbClr val="FFFF00"/>
                </a:highlight>
                <a:latin typeface="Avenir Light" panose="020B0402020203020204" pitchFamily="34" charset="77"/>
              </a:rPr>
              <a:t>predictive</a:t>
            </a:r>
            <a:r>
              <a:rPr lang="en-US" dirty="0">
                <a:latin typeface="Avenir Light" panose="020B0402020203020204" pitchFamily="34" charset="77"/>
              </a:rPr>
              <a:t>, not count-based DSMs):</a:t>
            </a:r>
            <a:br>
              <a:rPr lang="en-US" b="1" dirty="0"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05C7F-532A-A44B-BD74-679C053ED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504" y="882606"/>
            <a:ext cx="67183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690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78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136526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 err="1">
                <a:solidFill>
                  <a:srgbClr val="C00000"/>
                </a:solidFill>
                <a:latin typeface="Avenir Light" panose="020B0402020203020204" pitchFamily="34" charset="77"/>
              </a:rPr>
              <a:t>GloVe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 </a:t>
            </a:r>
            <a:r>
              <a:rPr lang="en-US" dirty="0">
                <a:latin typeface="Avenir Light" panose="020B0402020203020204" pitchFamily="34" charset="77"/>
              </a:rPr>
              <a:t>(</a:t>
            </a:r>
            <a:r>
              <a:rPr lang="en-US" dirty="0">
                <a:highlight>
                  <a:srgbClr val="FFFF00"/>
                </a:highlight>
                <a:latin typeface="Avenir Light" panose="020B0402020203020204" pitchFamily="34" charset="77"/>
              </a:rPr>
              <a:t>predictive</a:t>
            </a:r>
            <a:r>
              <a:rPr lang="en-US" dirty="0">
                <a:latin typeface="Avenir Light" panose="020B0402020203020204" pitchFamily="34" charset="77"/>
              </a:rPr>
              <a:t>, not count-based DSMs):</a:t>
            </a:r>
            <a:br>
              <a:rPr lang="en-US" b="1" dirty="0">
                <a:latin typeface="Avenir Light" panose="020B0402020203020204" pitchFamily="34" charset="77"/>
              </a:rPr>
            </a:br>
            <a:endParaRPr lang="en-US" dirty="0">
              <a:latin typeface="Avenir Light" panose="020B0402020203020204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A252A-50C5-D84D-B81C-2AC87A5D5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9" y="1060449"/>
            <a:ext cx="67056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825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DB92AA-4414-B04D-93DB-EB6D4E2E05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EC02DC-AF21-AB42-8CA5-F32B50291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890" y="0"/>
            <a:ext cx="10515600" cy="128691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TAKEAWAYS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CD09AC-E728-0248-905B-2539C36BC750}"/>
              </a:ext>
            </a:extLst>
          </p:cNvPr>
          <p:cNvSpPr txBox="1">
            <a:spLocks/>
          </p:cNvSpPr>
          <p:nvPr/>
        </p:nvSpPr>
        <p:spPr>
          <a:xfrm>
            <a:off x="962891" y="1180193"/>
            <a:ext cx="10134600" cy="53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word2vec and </a:t>
            </a:r>
            <a:r>
              <a:rPr lang="en-US" dirty="0" err="1">
                <a:latin typeface="Avenir Light" panose="020B0402020203020204" pitchFamily="34" charset="77"/>
                <a:sym typeface="Wingdings" pitchFamily="2" charset="2"/>
              </a:rPr>
              <a:t>GloVe</a:t>
            </a: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 are great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But, all neural models discussed so far (i.e., pre-2015) were </a:t>
            </a: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  <a:sym typeface="Wingdings" pitchFamily="2" charset="2"/>
              </a:rPr>
              <a:t>type-based. </a:t>
            </a: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Thus, we had a </a:t>
            </a:r>
            <a:r>
              <a:rPr lang="en-US" b="1" dirty="0">
                <a:latin typeface="Avenir Light" panose="020B0402020203020204" pitchFamily="34" charset="77"/>
                <a:sym typeface="Wingdings" pitchFamily="2" charset="2"/>
              </a:rPr>
              <a:t>single word embedding </a:t>
            </a: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for each word-type.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A </a:t>
            </a:r>
            <a:r>
              <a:rPr lang="en-US" b="1" dirty="0">
                <a:latin typeface="Avenir Light" panose="020B0402020203020204" pitchFamily="34" charset="77"/>
                <a:sym typeface="Wingdings" pitchFamily="2" charset="2"/>
              </a:rPr>
              <a:t>feed-forward neural net </a:t>
            </a: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is a clumsy, inefficient way to handle context, as it has a fixed context that is constantly being overwritten (no persistent hidden state).</a:t>
            </a:r>
          </a:p>
        </p:txBody>
      </p:sp>
    </p:spTree>
    <p:extLst>
      <p:ext uri="{BB962C8B-B14F-4D97-AF65-F5344CB8AC3E}">
        <p14:creationId xmlns:p14="http://schemas.microsoft.com/office/powerpoint/2010/main" val="30752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ll The Things Meme Png Clipart , Png Download - All The Things Meme Png,  Transparent Png , Transparent Png Image - PNGitem">
            <a:extLst>
              <a:ext uri="{FF2B5EF4-FFF2-40B4-BE49-F238E27FC236}">
                <a16:creationId xmlns:a16="http://schemas.microsoft.com/office/drawing/2014/main" id="{9565FF3D-EC0B-DE4D-8885-5F86724E8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370" y="4376098"/>
            <a:ext cx="3520237" cy="234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74FD-8158-764E-B625-73DD4AC8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945" y="246164"/>
            <a:ext cx="8562109" cy="138116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Previously, we learned about a </a:t>
            </a:r>
            <a:r>
              <a:rPr lang="en-US" u="sng" dirty="0">
                <a:latin typeface="Avenir Light" panose="020B0402020203020204" pitchFamily="34" charset="77"/>
              </a:rPr>
              <a:t>specific task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Avenir Black" panose="02000503020000020003" pitchFamily="2" charset="0"/>
              </a:rPr>
              <a:t>Language Modelling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018407C-8079-D948-9F12-E38312AD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8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C52440-C652-9B45-8BF1-6322C25380C6}"/>
              </a:ext>
            </a:extLst>
          </p:cNvPr>
          <p:cNvCxnSpPr>
            <a:cxnSpLocks/>
          </p:cNvCxnSpPr>
          <p:nvPr/>
        </p:nvCxnSpPr>
        <p:spPr>
          <a:xfrm flipH="1">
            <a:off x="407720" y="1864427"/>
            <a:ext cx="1137655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722BF7-63C9-FF41-BE64-F8B7FDD5EFA1}"/>
              </a:ext>
            </a:extLst>
          </p:cNvPr>
          <p:cNvSpPr txBox="1">
            <a:spLocks/>
          </p:cNvSpPr>
          <p:nvPr/>
        </p:nvSpPr>
        <p:spPr>
          <a:xfrm>
            <a:off x="3768631" y="4548499"/>
            <a:ext cx="10128663" cy="1436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i="1" dirty="0">
                <a:solidFill>
                  <a:srgbClr val="C00000"/>
                </a:solidFill>
                <a:latin typeface="Avenir Book" panose="02000503020000020003" pitchFamily="2" charset="0"/>
              </a:rPr>
              <a:t>“Word Representations </a:t>
            </a:r>
            <a:r>
              <a:rPr lang="en-US" b="1" i="1" u="sng" dirty="0">
                <a:solidFill>
                  <a:srgbClr val="C00000"/>
                </a:solidFill>
                <a:latin typeface="Avenir Book" panose="02000503020000020003" pitchFamily="2" charset="0"/>
              </a:rPr>
              <a:t>and</a:t>
            </a:r>
            <a:r>
              <a:rPr lang="en-US" b="1" i="1" dirty="0">
                <a:solidFill>
                  <a:srgbClr val="C00000"/>
                </a:solidFill>
                <a:latin typeface="Avenir Book" panose="02000503020000020003" pitchFamily="2" charset="0"/>
              </a:rPr>
              <a:t> better LMs!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i="1" dirty="0">
                <a:latin typeface="Avenir Book" panose="02000503020000020003" pitchFamily="2" charset="0"/>
              </a:rPr>
              <a:t>To the rescue!”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6263AD-856D-AF44-A4B7-3B773DAF10CE}"/>
              </a:ext>
            </a:extLst>
          </p:cNvPr>
          <p:cNvSpPr txBox="1">
            <a:spLocks/>
          </p:cNvSpPr>
          <p:nvPr/>
        </p:nvSpPr>
        <p:spPr>
          <a:xfrm>
            <a:off x="1686296" y="1969259"/>
            <a:ext cx="9785268" cy="380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>
                <a:latin typeface="Avenir Light" panose="020B0402020203020204" pitchFamily="34" charset="77"/>
              </a:rPr>
              <a:t>We need something in NLP that allows us to capture: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venir Light" panose="020B0402020203020204" pitchFamily="34" charset="77"/>
              </a:rPr>
              <a:t>finer-granularity of information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venir Light" panose="020B0402020203020204" pitchFamily="34" charset="77"/>
              </a:rPr>
              <a:t>richer, robust language models (e.g., semantics)</a:t>
            </a:r>
            <a:endParaRPr lang="en-US" b="1" dirty="0">
              <a:latin typeface="Avenir Blac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7274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DB92AA-4414-B04D-93DB-EB6D4E2E05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EC02DC-AF21-AB42-8CA5-F32B50291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890" y="0"/>
            <a:ext cx="10515600" cy="128691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TAKEAWAYS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CD09AC-E728-0248-905B-2539C36BC750}"/>
              </a:ext>
            </a:extLst>
          </p:cNvPr>
          <p:cNvSpPr txBox="1">
            <a:spLocks/>
          </p:cNvSpPr>
          <p:nvPr/>
        </p:nvSpPr>
        <p:spPr>
          <a:xfrm>
            <a:off x="962891" y="1180193"/>
            <a:ext cx="10134600" cy="53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These </a:t>
            </a: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  <a:sym typeface="Wingdings" pitchFamily="2" charset="2"/>
              </a:rPr>
              <a:t>type-based </a:t>
            </a: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neural models are also </a:t>
            </a:r>
            <a:r>
              <a:rPr lang="en-US" b="1" dirty="0">
                <a:latin typeface="Avenir Light" panose="020B0402020203020204" pitchFamily="34" charset="77"/>
                <a:sym typeface="Wingdings" pitchFamily="2" charset="2"/>
              </a:rPr>
              <a:t>very limiting </a:t>
            </a: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for any particular corpora or downstream NLP task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More useful would be predictive, </a:t>
            </a:r>
            <a:r>
              <a:rPr lang="en-US" b="1" dirty="0">
                <a:highlight>
                  <a:srgbClr val="FFFF00"/>
                </a:highlight>
                <a:latin typeface="Avenir Light" panose="020B0402020203020204" pitchFamily="34" charset="77"/>
                <a:sym typeface="Wingdings" pitchFamily="2" charset="2"/>
              </a:rPr>
              <a:t>token-based</a:t>
            </a:r>
            <a:r>
              <a:rPr lang="en-US" dirty="0">
                <a:latin typeface="Avenir Light" panose="020B0402020203020204" pitchFamily="34" charset="77"/>
                <a:sym typeface="Wingdings" pitchFamily="2" charset="2"/>
              </a:rPr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27974672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81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136526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LSTMs! </a:t>
            </a:r>
            <a:r>
              <a:rPr lang="en-US" dirty="0">
                <a:latin typeface="Avenir Light" panose="020B0402020203020204" pitchFamily="34" charset="77"/>
              </a:rPr>
              <a:t>(</a:t>
            </a:r>
            <a:r>
              <a:rPr lang="en-US" dirty="0">
                <a:highlight>
                  <a:srgbClr val="FFFF00"/>
                </a:highlight>
                <a:latin typeface="Avenir Light" panose="020B0402020203020204" pitchFamily="34" charset="77"/>
              </a:rPr>
              <a:t>token-based</a:t>
            </a:r>
            <a:r>
              <a:rPr lang="en-US" dirty="0">
                <a:latin typeface="Avenir Light" panose="020B0402020203020204" pitchFamily="34" charset="77"/>
              </a:rPr>
              <a:t>, contextualized word embeddings)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CE5A4C-E46D-F743-A902-F3EB87A40A00}"/>
              </a:ext>
            </a:extLst>
          </p:cNvPr>
          <p:cNvSpPr txBox="1">
            <a:spLocks/>
          </p:cNvSpPr>
          <p:nvPr/>
        </p:nvSpPr>
        <p:spPr>
          <a:xfrm>
            <a:off x="1396168" y="6182264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Photo credit: 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  <a:hlinkClick r:id="rId3"/>
              </a:rPr>
              <a:t>Abigail See</a:t>
            </a:r>
            <a:endParaRPr lang="en-US" sz="1400" dirty="0">
              <a:solidFill>
                <a:srgbClr val="FF0000"/>
              </a:solidFill>
              <a:latin typeface="Avenir Light" panose="020B0402020203020204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F27DC-DAB4-EC48-8705-F3AD8962E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928" y="686330"/>
            <a:ext cx="6446818" cy="54959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6EC321-73E4-2642-8C03-963F00D4B4F8}"/>
              </a:ext>
            </a:extLst>
          </p:cNvPr>
          <p:cNvSpPr/>
          <p:nvPr/>
        </p:nvSpPr>
        <p:spPr>
          <a:xfrm>
            <a:off x="2299855" y="5814650"/>
            <a:ext cx="775854" cy="3676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428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82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136526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LSTMs! </a:t>
            </a:r>
            <a:r>
              <a:rPr lang="en-US" dirty="0">
                <a:latin typeface="Avenir Light" panose="020B0402020203020204" pitchFamily="34" charset="77"/>
              </a:rPr>
              <a:t>(</a:t>
            </a:r>
            <a:r>
              <a:rPr lang="en-US" dirty="0">
                <a:highlight>
                  <a:srgbClr val="FFFF00"/>
                </a:highlight>
                <a:latin typeface="Avenir Light" panose="020B0402020203020204" pitchFamily="34" charset="77"/>
              </a:rPr>
              <a:t>token-based</a:t>
            </a:r>
            <a:r>
              <a:rPr lang="en-US" dirty="0">
                <a:latin typeface="Avenir Light" panose="020B0402020203020204" pitchFamily="34" charset="77"/>
              </a:rPr>
              <a:t>, contextualized word embeddings)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B12777-FCF6-7A45-9C18-F2C319B09A33}"/>
              </a:ext>
            </a:extLst>
          </p:cNvPr>
          <p:cNvSpPr txBox="1">
            <a:spLocks/>
          </p:cNvSpPr>
          <p:nvPr/>
        </p:nvSpPr>
        <p:spPr>
          <a:xfrm>
            <a:off x="2376053" y="1180193"/>
            <a:ext cx="7931727" cy="53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Can process any length input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Long-term context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/memory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Model size doesn’t increase 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w/ the size of the vocabulary or input size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Yields us with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corpus-specific representations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 (aka </a:t>
            </a:r>
            <a:r>
              <a:rPr lang="en-US" sz="2400" dirty="0">
                <a:highlight>
                  <a:srgbClr val="FFFF00"/>
                </a:highlight>
                <a:latin typeface="Avenir Light" panose="020B0402020203020204" pitchFamily="34" charset="77"/>
                <a:sym typeface="Wingdings" pitchFamily="2" charset="2"/>
              </a:rPr>
              <a:t>token-based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16877951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83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136526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LSTMs! </a:t>
            </a:r>
            <a:r>
              <a:rPr lang="en-US" dirty="0">
                <a:latin typeface="Avenir Light" panose="020B0402020203020204" pitchFamily="34" charset="77"/>
              </a:rPr>
              <a:t>(</a:t>
            </a:r>
            <a:r>
              <a:rPr lang="en-US" dirty="0">
                <a:highlight>
                  <a:srgbClr val="FFFF00"/>
                </a:highlight>
                <a:latin typeface="Avenir Light" panose="020B0402020203020204" pitchFamily="34" charset="77"/>
              </a:rPr>
              <a:t>token-based</a:t>
            </a:r>
            <a:r>
              <a:rPr lang="en-US" dirty="0">
                <a:latin typeface="Avenir Light" panose="020B0402020203020204" pitchFamily="34" charset="77"/>
              </a:rPr>
              <a:t>, contextualized word embeddings)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B12777-FCF6-7A45-9C18-F2C319B09A33}"/>
              </a:ext>
            </a:extLst>
          </p:cNvPr>
          <p:cNvSpPr txBox="1">
            <a:spLocks/>
          </p:cNvSpPr>
          <p:nvPr/>
        </p:nvSpPr>
        <p:spPr>
          <a:xfrm>
            <a:off x="644235" y="997631"/>
            <a:ext cx="10903527" cy="53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sz="2400" b="1" dirty="0">
                <a:latin typeface="Avenir Light" panose="020B0402020203020204" pitchFamily="34" charset="77"/>
                <a:sym typeface="Wingdings" pitchFamily="2" charset="2"/>
              </a:rPr>
              <a:t>When trained on Harry Potter, the LSTM’s LM can generate decent text, too!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E7BFE9-4BA0-ED4A-B5AF-70167DBAA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09" y="1855787"/>
            <a:ext cx="10274300" cy="3365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3EFDFE-FA71-6047-8ACE-26EC444E157E}"/>
              </a:ext>
            </a:extLst>
          </p:cNvPr>
          <p:cNvSpPr/>
          <p:nvPr/>
        </p:nvSpPr>
        <p:spPr>
          <a:xfrm>
            <a:off x="1925781" y="6159159"/>
            <a:ext cx="9145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Source: https://</a:t>
            </a:r>
            <a:r>
              <a:rPr lang="en-US" sz="1400" dirty="0" err="1">
                <a:solidFill>
                  <a:srgbClr val="C00000"/>
                </a:solidFill>
              </a:rPr>
              <a:t>medium.com</a:t>
            </a:r>
            <a:r>
              <a:rPr lang="en-US" sz="1400" dirty="0">
                <a:solidFill>
                  <a:srgbClr val="C00000"/>
                </a:solidFill>
              </a:rPr>
              <a:t>/deep-writing/harry-potter-written-by-artificial-intelligence-8a9431803da6</a:t>
            </a:r>
          </a:p>
        </p:txBody>
      </p:sp>
    </p:spTree>
    <p:extLst>
      <p:ext uri="{BB962C8B-B14F-4D97-AF65-F5344CB8AC3E}">
        <p14:creationId xmlns:p14="http://schemas.microsoft.com/office/powerpoint/2010/main" val="27912550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84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136526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Contextualized word embeddings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B12777-FCF6-7A45-9C18-F2C319B09A33}"/>
              </a:ext>
            </a:extLst>
          </p:cNvPr>
          <p:cNvSpPr txBox="1">
            <a:spLocks/>
          </p:cNvSpPr>
          <p:nvPr/>
        </p:nvSpPr>
        <p:spPr>
          <a:xfrm>
            <a:off x="644235" y="1704109"/>
            <a:ext cx="10903527" cy="4652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Models that produce </a:t>
            </a:r>
            <a:r>
              <a:rPr lang="en-US" sz="2400" b="1" dirty="0">
                <a:latin typeface="Avenir Light" panose="020B0402020203020204" pitchFamily="34" charset="77"/>
                <a:sym typeface="Wingdings" pitchFamily="2" charset="2"/>
              </a:rPr>
              <a:t>contextualized embeddings 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can be simultaneously used for other tasks such as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text classification or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  <a:sym typeface="Wingdings" pitchFamily="2" charset="2"/>
              </a:rPr>
              <a:t>sentiment analysis 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(a classification task).</a:t>
            </a: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With </a:t>
            </a:r>
            <a:r>
              <a:rPr lang="en-US" sz="2400" b="1" dirty="0">
                <a:latin typeface="Avenir Light" panose="020B0402020203020204" pitchFamily="34" charset="77"/>
                <a:sym typeface="Wingdings" pitchFamily="2" charset="2"/>
              </a:rPr>
              <a:t>N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 inputs, an LSTM (or Transformer, as we’ll see next lecture) can produce any number of outputs! e.g., either </a:t>
            </a:r>
            <a:r>
              <a:rPr lang="en-US" sz="2400" b="1" dirty="0">
                <a:latin typeface="Avenir Light" panose="020B0402020203020204" pitchFamily="34" charset="77"/>
                <a:sym typeface="Wingdings" pitchFamily="2" charset="2"/>
              </a:rPr>
              <a:t>1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 output, </a:t>
            </a:r>
            <a:r>
              <a:rPr lang="en-US" sz="2400" b="1" dirty="0">
                <a:latin typeface="Avenir Light" panose="020B0402020203020204" pitchFamily="34" charset="77"/>
                <a:sym typeface="Wingdings" pitchFamily="2" charset="2"/>
              </a:rPr>
              <a:t>N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 outputs, or </a:t>
            </a:r>
            <a:r>
              <a:rPr lang="en-US" sz="2400" b="1" dirty="0">
                <a:latin typeface="Avenir Light" panose="020B0402020203020204" pitchFamily="34" charset="77"/>
                <a:sym typeface="Wingdings" pitchFamily="2" charset="2"/>
              </a:rPr>
              <a:t>M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 outputs.</a:t>
            </a:r>
          </a:p>
        </p:txBody>
      </p:sp>
    </p:spTree>
    <p:extLst>
      <p:ext uri="{BB962C8B-B14F-4D97-AF65-F5344CB8AC3E}">
        <p14:creationId xmlns:p14="http://schemas.microsoft.com/office/powerpoint/2010/main" val="33436230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85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469EAA-EDD1-224A-96AB-3C4ECD524D74}"/>
              </a:ext>
            </a:extLst>
          </p:cNvPr>
          <p:cNvSpPr txBox="1">
            <a:spLocks/>
          </p:cNvSpPr>
          <p:nvPr/>
        </p:nvSpPr>
        <p:spPr>
          <a:xfrm>
            <a:off x="1018309" y="136526"/>
            <a:ext cx="10155381" cy="7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Contextualized word embeddings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DD1ABB-8F76-0D4A-9600-198C03AEC839}"/>
              </a:ext>
            </a:extLst>
          </p:cNvPr>
          <p:cNvSpPr txBox="1">
            <a:spLocks/>
          </p:cNvSpPr>
          <p:nvPr/>
        </p:nvSpPr>
        <p:spPr>
          <a:xfrm>
            <a:off x="1396168" y="6182264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800" dirty="0">
                <a:solidFill>
                  <a:srgbClr val="FF0000"/>
                </a:solidFill>
                <a:latin typeface="Avenir Light" panose="020B0402020203020204" pitchFamily="34" charset="77"/>
              </a:rPr>
              <a:t>Photo credit: </a:t>
            </a:r>
            <a:r>
              <a:rPr lang="en-US" sz="1800" dirty="0">
                <a:solidFill>
                  <a:srgbClr val="FF0000"/>
                </a:solidFill>
                <a:latin typeface="Avenir Light" panose="020B0402020203020204" pitchFamily="34" charset="77"/>
                <a:hlinkClick r:id="rId3"/>
              </a:rPr>
              <a:t>Abigail See</a:t>
            </a:r>
            <a:endParaRPr lang="en-US" sz="1800" dirty="0">
              <a:solidFill>
                <a:srgbClr val="FF0000"/>
              </a:solidFill>
              <a:latin typeface="Avenir Light" panose="020B04020202030202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3787F-DF1A-2F48-AF3A-BEF2BD163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408" y="835556"/>
            <a:ext cx="7539182" cy="52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53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9527EE3-9215-B84B-A54D-739B0120676E}"/>
              </a:ext>
            </a:extLst>
          </p:cNvPr>
          <p:cNvSpPr/>
          <p:nvPr/>
        </p:nvSpPr>
        <p:spPr>
          <a:xfrm>
            <a:off x="2772038" y="4366915"/>
            <a:ext cx="4159372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22655" y="1153411"/>
            <a:ext cx="771242" cy="907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22655" y="1244126"/>
            <a:ext cx="771242" cy="1003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CB2847-0F6D-EA4A-9C75-CAB26E4B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4960" y="62914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22655" y="2017011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22655" y="2107726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F2B3B0-6F56-2B4C-B360-67C0A24C3FB1}"/>
              </a:ext>
            </a:extLst>
          </p:cNvPr>
          <p:cNvSpPr/>
          <p:nvPr/>
        </p:nvSpPr>
        <p:spPr>
          <a:xfrm>
            <a:off x="2291568" y="2785534"/>
            <a:ext cx="360257" cy="90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9B88A-E41F-AC41-82C8-21AEAE777AE1}"/>
              </a:ext>
            </a:extLst>
          </p:cNvPr>
          <p:cNvSpPr/>
          <p:nvPr/>
        </p:nvSpPr>
        <p:spPr>
          <a:xfrm>
            <a:off x="2291568" y="2876249"/>
            <a:ext cx="360257" cy="907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68C59-0CF5-574E-BBF1-FB6E34268F40}"/>
              </a:ext>
            </a:extLst>
          </p:cNvPr>
          <p:cNvSpPr/>
          <p:nvPr/>
        </p:nvSpPr>
        <p:spPr>
          <a:xfrm>
            <a:off x="2291568" y="3719935"/>
            <a:ext cx="360257" cy="90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B868B-5124-D247-A59E-5D7FC8D809A8}"/>
              </a:ext>
            </a:extLst>
          </p:cNvPr>
          <p:cNvSpPr/>
          <p:nvPr/>
        </p:nvSpPr>
        <p:spPr>
          <a:xfrm>
            <a:off x="2291568" y="3810652"/>
            <a:ext cx="360257" cy="90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FD8D12-181B-D243-B6D0-AB85274E9D4D}"/>
              </a:ext>
            </a:extLst>
          </p:cNvPr>
          <p:cNvSpPr/>
          <p:nvPr/>
        </p:nvSpPr>
        <p:spPr>
          <a:xfrm>
            <a:off x="2291568" y="4563621"/>
            <a:ext cx="360257" cy="90715"/>
          </a:xfrm>
          <a:prstGeom prst="rect">
            <a:avLst/>
          </a:prstGeom>
          <a:solidFill>
            <a:srgbClr val="FF7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90123-E7CF-AD49-BF5B-68961810FA49}"/>
              </a:ext>
            </a:extLst>
          </p:cNvPr>
          <p:cNvSpPr/>
          <p:nvPr/>
        </p:nvSpPr>
        <p:spPr>
          <a:xfrm>
            <a:off x="2291568" y="4654336"/>
            <a:ext cx="360257" cy="9071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351191" y="171000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19176333-0192-484A-9161-56D692CE9F72}"/>
              </a:ext>
            </a:extLst>
          </p:cNvPr>
          <p:cNvSpPr txBox="1">
            <a:spLocks/>
          </p:cNvSpPr>
          <p:nvPr/>
        </p:nvSpPr>
        <p:spPr>
          <a:xfrm>
            <a:off x="2130592" y="696649"/>
            <a:ext cx="4780847" cy="1904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Recap where we are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Representing Language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A7E6D8-28F2-1E42-81E0-8C2B9B4E0B8D}"/>
              </a:ext>
            </a:extLst>
          </p:cNvPr>
          <p:cNvSpPr/>
          <p:nvPr/>
        </p:nvSpPr>
        <p:spPr>
          <a:xfrm>
            <a:off x="2815581" y="2333790"/>
            <a:ext cx="4256834" cy="256788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What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How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Modern Breakthroughs</a:t>
            </a:r>
          </a:p>
        </p:txBody>
      </p:sp>
    </p:spTree>
    <p:extLst>
      <p:ext uri="{BB962C8B-B14F-4D97-AF65-F5344CB8AC3E}">
        <p14:creationId xmlns:p14="http://schemas.microsoft.com/office/powerpoint/2010/main" val="15575709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DB92AA-4414-B04D-93DB-EB6D4E2E05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EC02DC-AF21-AB42-8CA5-F32B50291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06"/>
            <a:ext cx="10515600" cy="128691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D8E0DE-1EA8-A940-BAAE-2A470D85C467}"/>
              </a:ext>
            </a:extLst>
          </p:cNvPr>
          <p:cNvSpPr txBox="1">
            <a:spLocks/>
          </p:cNvSpPr>
          <p:nvPr/>
        </p:nvSpPr>
        <p:spPr>
          <a:xfrm>
            <a:off x="554181" y="1258322"/>
            <a:ext cx="11166763" cy="5447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Word embeddings are either </a:t>
            </a:r>
            <a:r>
              <a:rPr lang="en-US" sz="2400" b="1" dirty="0">
                <a:latin typeface="Avenir Light" panose="020B0402020203020204" pitchFamily="34" charset="77"/>
              </a:rPr>
              <a:t>type-based</a:t>
            </a:r>
            <a:r>
              <a:rPr lang="en-US" sz="2400" dirty="0">
                <a:latin typeface="Avenir Light" panose="020B0402020203020204" pitchFamily="34" charset="77"/>
              </a:rPr>
              <a:t> or </a:t>
            </a:r>
            <a:r>
              <a:rPr lang="en-US" sz="2400" b="1" dirty="0">
                <a:latin typeface="Avenir Light" panose="020B0402020203020204" pitchFamily="34" charset="77"/>
              </a:rPr>
              <a:t>token-based</a:t>
            </a:r>
            <a:br>
              <a:rPr lang="en-US" sz="2400" b="1" dirty="0">
                <a:latin typeface="Avenir Light" panose="020B0402020203020204" pitchFamily="34" charset="77"/>
              </a:rPr>
            </a:br>
            <a:r>
              <a:rPr lang="en-US" sz="2400" b="1" dirty="0">
                <a:latin typeface="Avenir Light" panose="020B0402020203020204" pitchFamily="34" charset="77"/>
              </a:rPr>
              <a:t>(</a:t>
            </a:r>
            <a:r>
              <a:rPr lang="en-US" sz="2400" b="1" dirty="0">
                <a:highlight>
                  <a:srgbClr val="FFFF00"/>
                </a:highlight>
                <a:latin typeface="Avenir Light" panose="020B0402020203020204" pitchFamily="34" charset="77"/>
              </a:rPr>
              <a:t>contextualized embeddings</a:t>
            </a:r>
            <a:r>
              <a:rPr lang="en-US" sz="2400" b="1" dirty="0">
                <a:latin typeface="Avenir Light" panose="020B0402020203020204" pitchFamily="34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venir Light" panose="020B0402020203020204" pitchFamily="34" charset="77"/>
              </a:rPr>
              <a:t>Type-based models </a:t>
            </a:r>
            <a:r>
              <a:rPr lang="en-US" sz="2400" dirty="0">
                <a:latin typeface="Avenir Light" panose="020B0402020203020204" pitchFamily="34" charset="77"/>
              </a:rPr>
              <a:t>include earlier neural approaches (e.g., word2vec, </a:t>
            </a:r>
            <a:r>
              <a:rPr lang="en-US" sz="2400" dirty="0" err="1">
                <a:latin typeface="Avenir Light" panose="020B0402020203020204" pitchFamily="34" charset="77"/>
              </a:rPr>
              <a:t>GloVe</a:t>
            </a:r>
            <a:r>
              <a:rPr lang="en-US" sz="2400" dirty="0">
                <a:latin typeface="Avenir Light" panose="020B0402020203020204" pitchFamily="34" charset="77"/>
              </a:rPr>
              <a:t>, </a:t>
            </a:r>
            <a:r>
              <a:rPr lang="en-US" sz="2400" dirty="0" err="1">
                <a:latin typeface="Avenir Light" panose="020B0402020203020204" pitchFamily="34" charset="77"/>
              </a:rPr>
              <a:t>Bengio’s</a:t>
            </a:r>
            <a:r>
              <a:rPr lang="en-US" sz="2400" dirty="0">
                <a:latin typeface="Avenir Light" panose="020B0402020203020204" pitchFamily="34" charset="77"/>
              </a:rPr>
              <a:t> 2003 FFNN) and counting-based DSMs.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venir Light" panose="020B0402020203020204" pitchFamily="34" charset="77"/>
              </a:rPr>
              <a:t>word2vec</a:t>
            </a:r>
            <a:r>
              <a:rPr lang="en-US" sz="2400" dirty="0">
                <a:latin typeface="Avenir Light" panose="020B0402020203020204" pitchFamily="34" charset="77"/>
              </a:rPr>
              <a:t> was revolutionary and sparked immense progress in NLP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LSTMs demonstrated profound results in 2015 onward.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Since LSTMs can produce </a:t>
            </a:r>
            <a:r>
              <a:rPr lang="en-US" sz="2400" b="1" dirty="0">
                <a:latin typeface="Avenir Light" panose="020B0402020203020204" pitchFamily="34" charset="77"/>
              </a:rPr>
              <a:t>contextualized embeddings (aka token-based)</a:t>
            </a:r>
            <a:r>
              <a:rPr lang="en-US" sz="2400" dirty="0">
                <a:latin typeface="Avenir Light" panose="020B0402020203020204" pitchFamily="34" charset="77"/>
              </a:rPr>
              <a:t> and </a:t>
            </a:r>
            <a:r>
              <a:rPr lang="en-US" sz="2400" b="1" dirty="0">
                <a:latin typeface="Avenir Light" panose="020B0402020203020204" pitchFamily="34" charset="77"/>
              </a:rPr>
              <a:t>a LM</a:t>
            </a:r>
            <a:r>
              <a:rPr lang="en-US" sz="2400" dirty="0">
                <a:latin typeface="Avenir Light" panose="020B0402020203020204" pitchFamily="34" charset="77"/>
              </a:rPr>
              <a:t>, </a:t>
            </a:r>
            <a:r>
              <a:rPr lang="en-US" sz="2400" dirty="0">
                <a:highlight>
                  <a:srgbClr val="FFFF00"/>
                </a:highlight>
                <a:latin typeface="Avenir Light" panose="020B0402020203020204" pitchFamily="34" charset="77"/>
              </a:rPr>
              <a:t>it can be used for essentially any NLP task.</a:t>
            </a:r>
          </a:p>
        </p:txBody>
      </p:sp>
    </p:spTree>
    <p:extLst>
      <p:ext uri="{BB962C8B-B14F-4D97-AF65-F5344CB8AC3E}">
        <p14:creationId xmlns:p14="http://schemas.microsoft.com/office/powerpoint/2010/main" val="140810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9527EE3-9215-B84B-A54D-739B0120676E}"/>
              </a:ext>
            </a:extLst>
          </p:cNvPr>
          <p:cNvSpPr/>
          <p:nvPr/>
        </p:nvSpPr>
        <p:spPr>
          <a:xfrm>
            <a:off x="2130592" y="1016966"/>
            <a:ext cx="3652691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22655" y="1153411"/>
            <a:ext cx="771242" cy="907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22655" y="1244126"/>
            <a:ext cx="771242" cy="1003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CB2847-0F6D-EA4A-9C75-CAB26E4B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7488" y="6302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22655" y="2017011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22655" y="2107726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F2B3B0-6F56-2B4C-B360-67C0A24C3FB1}"/>
              </a:ext>
            </a:extLst>
          </p:cNvPr>
          <p:cNvSpPr/>
          <p:nvPr/>
        </p:nvSpPr>
        <p:spPr>
          <a:xfrm>
            <a:off x="2291568" y="2785534"/>
            <a:ext cx="360257" cy="907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9B88A-E41F-AC41-82C8-21AEAE777AE1}"/>
              </a:ext>
            </a:extLst>
          </p:cNvPr>
          <p:cNvSpPr/>
          <p:nvPr/>
        </p:nvSpPr>
        <p:spPr>
          <a:xfrm>
            <a:off x="2291568" y="2876249"/>
            <a:ext cx="360257" cy="907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68C59-0CF5-574E-BBF1-FB6E34268F40}"/>
              </a:ext>
            </a:extLst>
          </p:cNvPr>
          <p:cNvSpPr/>
          <p:nvPr/>
        </p:nvSpPr>
        <p:spPr>
          <a:xfrm>
            <a:off x="2291568" y="3719935"/>
            <a:ext cx="360257" cy="90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B868B-5124-D247-A59E-5D7FC8D809A8}"/>
              </a:ext>
            </a:extLst>
          </p:cNvPr>
          <p:cNvSpPr/>
          <p:nvPr/>
        </p:nvSpPr>
        <p:spPr>
          <a:xfrm>
            <a:off x="2291568" y="3810652"/>
            <a:ext cx="360257" cy="90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FD8D12-181B-D243-B6D0-AB85274E9D4D}"/>
              </a:ext>
            </a:extLst>
          </p:cNvPr>
          <p:cNvSpPr/>
          <p:nvPr/>
        </p:nvSpPr>
        <p:spPr>
          <a:xfrm>
            <a:off x="2291568" y="4563621"/>
            <a:ext cx="360257" cy="90715"/>
          </a:xfrm>
          <a:prstGeom prst="rect">
            <a:avLst/>
          </a:prstGeom>
          <a:solidFill>
            <a:srgbClr val="FF7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90123-E7CF-AD49-BF5B-68961810FA49}"/>
              </a:ext>
            </a:extLst>
          </p:cNvPr>
          <p:cNvSpPr/>
          <p:nvPr/>
        </p:nvSpPr>
        <p:spPr>
          <a:xfrm>
            <a:off x="2291568" y="4654336"/>
            <a:ext cx="360257" cy="9071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351191" y="171000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68DC7-6817-B34C-A156-457418092E55}"/>
              </a:ext>
            </a:extLst>
          </p:cNvPr>
          <p:cNvSpPr/>
          <p:nvPr/>
        </p:nvSpPr>
        <p:spPr>
          <a:xfrm>
            <a:off x="2815581" y="2333790"/>
            <a:ext cx="4256834" cy="256788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What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How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Modern Breakthroughs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AB0366A-5361-BE44-B5E9-741ADC5E6DA8}"/>
              </a:ext>
            </a:extLst>
          </p:cNvPr>
          <p:cNvSpPr txBox="1">
            <a:spLocks/>
          </p:cNvSpPr>
          <p:nvPr/>
        </p:nvSpPr>
        <p:spPr>
          <a:xfrm>
            <a:off x="2130592" y="696649"/>
            <a:ext cx="4780847" cy="1904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Recap where we are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Representing Language</a:t>
            </a:r>
          </a:p>
        </p:txBody>
      </p:sp>
    </p:spTree>
    <p:extLst>
      <p:ext uri="{BB962C8B-B14F-4D97-AF65-F5344CB8AC3E}">
        <p14:creationId xmlns:p14="http://schemas.microsoft.com/office/powerpoint/2010/main" val="322564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4789</TotalTime>
  <Words>3636</Words>
  <Application>Microsoft Macintosh PowerPoint</Application>
  <PresentationFormat>Widescreen</PresentationFormat>
  <Paragraphs>698</Paragraphs>
  <Slides>87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23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111" baseType="lpstr">
      <vt:lpstr>Algerian</vt:lpstr>
      <vt:lpstr>American Typewriter</vt:lpstr>
      <vt:lpstr>Andale Mono</vt:lpstr>
      <vt:lpstr>APPLE CHANCERY</vt:lpstr>
      <vt:lpstr>Arial</vt:lpstr>
      <vt:lpstr>Avenir</vt:lpstr>
      <vt:lpstr>Avenir Black</vt:lpstr>
      <vt:lpstr>Avenir Book</vt:lpstr>
      <vt:lpstr>Avenir Light</vt:lpstr>
      <vt:lpstr>Avenir Medium</vt:lpstr>
      <vt:lpstr>Avenir Next</vt:lpstr>
      <vt:lpstr>Avenir Next Condensed</vt:lpstr>
      <vt:lpstr>Calibri</vt:lpstr>
      <vt:lpstr>Calisto MT</vt:lpstr>
      <vt:lpstr>Cambria Math</vt:lpstr>
      <vt:lpstr>Chalkduster</vt:lpstr>
      <vt:lpstr>Chiller</vt:lpstr>
      <vt:lpstr>Comic Sans MS</vt:lpstr>
      <vt:lpstr>Cooper Black</vt:lpstr>
      <vt:lpstr>Courier New</vt:lpstr>
      <vt:lpstr>Desdemona</vt:lpstr>
      <vt:lpstr>Harrington</vt:lpstr>
      <vt:lpstr>Karla</vt:lpstr>
      <vt:lpstr>Office Theme</vt:lpstr>
      <vt:lpstr>Lecture 23: Language Representations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</vt:lpstr>
      <vt:lpstr>Language</vt:lpstr>
      <vt:lpstr>Language</vt:lpstr>
      <vt:lpstr>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Meaning</vt:lpstr>
      <vt:lpstr>Meaning</vt:lpstr>
      <vt:lpstr>Meaning</vt:lpstr>
      <vt:lpstr>PowerPoint Presentation</vt:lpstr>
      <vt:lpstr>PowerPoint Presentation</vt:lpstr>
      <vt:lpstr>How</vt:lpstr>
      <vt:lpstr>How</vt:lpstr>
      <vt:lpstr>WordNet</vt:lpstr>
      <vt:lpstr>ConceptNet</vt:lpstr>
      <vt:lpstr>ConceptNet</vt:lpstr>
      <vt:lpstr>How</vt:lpstr>
      <vt:lpstr>How</vt:lpstr>
      <vt:lpstr>How</vt:lpstr>
      <vt:lpstr>PowerPoint Presentation</vt:lpstr>
      <vt:lpstr>PowerPoint Presentation</vt:lpstr>
      <vt:lpstr>How</vt:lpstr>
      <vt:lpstr>How</vt:lpstr>
      <vt:lpstr>How</vt:lpstr>
      <vt:lpstr>Context window size of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Sequential Data with ELMo, BERT, Transformers, and other childhood heroes</dc:title>
  <dc:creator>Microsoft Office User</dc:creator>
  <cp:lastModifiedBy>Tanner, Christopher W.</cp:lastModifiedBy>
  <cp:revision>486</cp:revision>
  <cp:lastPrinted>2020-01-23T07:18:22Z</cp:lastPrinted>
  <dcterms:created xsi:type="dcterms:W3CDTF">2020-01-21T14:53:13Z</dcterms:created>
  <dcterms:modified xsi:type="dcterms:W3CDTF">2021-03-24T11:07:57Z</dcterms:modified>
</cp:coreProperties>
</file>