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3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Bertrone" initials="MB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ACD"/>
    <a:srgbClr val="F7BAA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4" autoAdjust="0"/>
    <p:restoredTop sz="89651" autoAdjust="0"/>
  </p:normalViewPr>
  <p:slideViewPr>
    <p:cSldViewPr snapToGrid="0">
      <p:cViewPr varScale="1">
        <p:scale>
          <a:sx n="91" d="100"/>
          <a:sy n="91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2F757-4A8E-436D-BD5C-CEAC48D7A6F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02DD1-AB65-49B5-AC8A-687627721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8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architecture-overview.png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02DD1-AB65-49B5-AC8A-687627721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723-ACD7-F144-9812-FCE80EEA7B4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84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9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3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98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6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48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4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2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6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3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5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E51D-5C11-4C61-9E85-4AA4DF18C87F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D36C-5A65-4854-BEAA-FCF5A6C832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2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600" y="1594168"/>
            <a:ext cx="6787704" cy="50840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Linux host</a:t>
            </a:r>
          </a:p>
        </p:txBody>
      </p:sp>
      <p:sp>
        <p:nvSpPr>
          <p:cNvPr id="96" name="CasellaDiTesto 14"/>
          <p:cNvSpPr txBox="1"/>
          <p:nvPr/>
        </p:nvSpPr>
        <p:spPr>
          <a:xfrm>
            <a:off x="2223460" y="5746341"/>
            <a:ext cx="4301892" cy="8375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 err="1"/>
              <a:t>eBPF</a:t>
            </a:r>
            <a:r>
              <a:rPr lang="en-US" sz="1200" dirty="0"/>
              <a:t> VM</a:t>
            </a:r>
          </a:p>
        </p:txBody>
      </p:sp>
      <p:sp>
        <p:nvSpPr>
          <p:cNvPr id="4" name="CasellaDiTesto 8"/>
          <p:cNvSpPr txBox="1"/>
          <p:nvPr/>
        </p:nvSpPr>
        <p:spPr>
          <a:xfrm>
            <a:off x="1259703" y="3146456"/>
            <a:ext cx="5274128" cy="15087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sz="1200" dirty="0" err="1">
                <a:latin typeface="Consolas" panose="020B0609020204030204" pitchFamily="49" charset="0"/>
              </a:rPr>
              <a:t>polycubed</a:t>
            </a:r>
            <a:endParaRPr lang="en-US" sz="1200" dirty="0">
              <a:latin typeface="Consolas" panose="020B0609020204030204" pitchFamily="49" charset="0"/>
            </a:endParaRPr>
          </a:p>
          <a:p>
            <a:pPr algn="r"/>
            <a:r>
              <a:rPr lang="en-US" sz="1200" dirty="0"/>
              <a:t>(daemon)</a:t>
            </a:r>
          </a:p>
        </p:txBody>
      </p:sp>
      <p:cxnSp>
        <p:nvCxnSpPr>
          <p:cNvPr id="92" name="Connettore 4 24"/>
          <p:cNvCxnSpPr>
            <a:stCxn id="97" idx="3"/>
            <a:endCxn id="110" idx="2"/>
          </p:cNvCxnSpPr>
          <p:nvPr/>
        </p:nvCxnSpPr>
        <p:spPr>
          <a:xfrm flipV="1">
            <a:off x="2648470" y="4114061"/>
            <a:ext cx="489780" cy="19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7"/>
          <p:cNvSpPr txBox="1"/>
          <p:nvPr/>
        </p:nvSpPr>
        <p:spPr>
          <a:xfrm>
            <a:off x="3183993" y="1826004"/>
            <a:ext cx="3060000" cy="576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pcn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-serviced</a:t>
            </a:r>
            <a:r>
              <a:rPr lang="en-US" sz="1200" dirty="0">
                <a:solidFill>
                  <a:schemeClr val="tx1"/>
                </a:solidFill>
              </a:rPr>
              <a:t> (e.g., “</a:t>
            </a:r>
            <a:r>
              <a:rPr lang="en-US" sz="1200" dirty="0" err="1">
                <a:solidFill>
                  <a:schemeClr val="tx1"/>
                </a:solidFill>
              </a:rPr>
              <a:t>pcn-routerd</a:t>
            </a:r>
            <a:r>
              <a:rPr lang="en-US" sz="1200" dirty="0">
                <a:solidFill>
                  <a:schemeClr val="tx1"/>
                </a:solidFill>
              </a:rPr>
              <a:t>”)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Local or remote process</a:t>
            </a:r>
          </a:p>
        </p:txBody>
      </p:sp>
      <p:sp>
        <p:nvSpPr>
          <p:cNvPr id="69" name="CasellaDiTesto 30"/>
          <p:cNvSpPr txBox="1"/>
          <p:nvPr/>
        </p:nvSpPr>
        <p:spPr>
          <a:xfrm>
            <a:off x="3024899" y="3885059"/>
            <a:ext cx="3158387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endParaRPr lang="en-US" sz="1200" dirty="0"/>
          </a:p>
        </p:txBody>
      </p:sp>
      <p:sp>
        <p:nvSpPr>
          <p:cNvPr id="112" name="CasellaDiTesto 53"/>
          <p:cNvSpPr txBox="1"/>
          <p:nvPr/>
        </p:nvSpPr>
        <p:spPr>
          <a:xfrm>
            <a:off x="5245452" y="3774959"/>
            <a:ext cx="468000" cy="252000"/>
          </a:xfrm>
          <a:prstGeom prst="rect">
            <a:avLst/>
          </a:prstGeom>
          <a:solidFill>
            <a:srgbClr val="FBDACD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endParaRPr lang="en-US" sz="1200" dirty="0"/>
          </a:p>
        </p:txBody>
      </p:sp>
      <p:sp>
        <p:nvSpPr>
          <p:cNvPr id="113" name="CasellaDiTesto 53"/>
          <p:cNvSpPr txBox="1"/>
          <p:nvPr/>
        </p:nvSpPr>
        <p:spPr>
          <a:xfrm>
            <a:off x="5713452" y="3774959"/>
            <a:ext cx="468000" cy="2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endParaRPr lang="en-US" sz="1200" dirty="0"/>
          </a:p>
        </p:txBody>
      </p:sp>
      <p:sp>
        <p:nvSpPr>
          <p:cNvPr id="114" name="CasellaDiTesto 53"/>
          <p:cNvSpPr txBox="1"/>
          <p:nvPr/>
        </p:nvSpPr>
        <p:spPr>
          <a:xfrm>
            <a:off x="3021664" y="3767524"/>
            <a:ext cx="468000" cy="252000"/>
          </a:xfrm>
          <a:prstGeom prst="rect">
            <a:avLst/>
          </a:prstGeom>
          <a:solidFill>
            <a:srgbClr val="FBDACD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endParaRPr lang="en-US" sz="1200" dirty="0"/>
          </a:p>
        </p:txBody>
      </p:sp>
      <p:sp>
        <p:nvSpPr>
          <p:cNvPr id="115" name="CasellaDiTesto 53"/>
          <p:cNvSpPr txBox="1"/>
          <p:nvPr/>
        </p:nvSpPr>
        <p:spPr>
          <a:xfrm>
            <a:off x="3489664" y="3767524"/>
            <a:ext cx="468000" cy="2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endParaRPr lang="en-US" sz="1200" dirty="0"/>
          </a:p>
        </p:txBody>
      </p:sp>
      <p:sp>
        <p:nvSpPr>
          <p:cNvPr id="73" name="CasellaDiTesto 29"/>
          <p:cNvSpPr txBox="1"/>
          <p:nvPr/>
        </p:nvSpPr>
        <p:spPr>
          <a:xfrm>
            <a:off x="6525352" y="737118"/>
            <a:ext cx="5540723" cy="22750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 anchor="b">
            <a:no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libpcn-service.so</a:t>
            </a:r>
          </a:p>
          <a:p>
            <a:r>
              <a:rPr lang="it-IT" sz="1200" dirty="0"/>
              <a:t>(e.g., libpcn-bridge.so)</a:t>
            </a:r>
            <a:endParaRPr lang="en-US" sz="1200" dirty="0"/>
          </a:p>
        </p:txBody>
      </p:sp>
      <p:sp>
        <p:nvSpPr>
          <p:cNvPr id="120" name="CasellaDiTesto 33"/>
          <p:cNvSpPr txBox="1"/>
          <p:nvPr/>
        </p:nvSpPr>
        <p:spPr>
          <a:xfrm>
            <a:off x="6678844" y="1469935"/>
            <a:ext cx="2708794" cy="6642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200"/>
            </a:lvl1pPr>
          </a:lstStyle>
          <a:p>
            <a:pPr algn="r"/>
            <a:r>
              <a:rPr lang="en-US" dirty="0" err="1"/>
              <a:t>ServiceApiImpl</a:t>
            </a:r>
            <a:endParaRPr lang="en-US" dirty="0"/>
          </a:p>
          <a:p>
            <a:pPr algn="r"/>
            <a:r>
              <a:rPr lang="en-US" dirty="0"/>
              <a:t>(e.g., “</a:t>
            </a:r>
            <a:r>
              <a:rPr lang="en-US" dirty="0" err="1"/>
              <a:t>BridgeApiImpl</a:t>
            </a:r>
            <a:r>
              <a:rPr lang="en-US" dirty="0"/>
              <a:t>”)</a:t>
            </a:r>
          </a:p>
        </p:txBody>
      </p:sp>
      <p:sp>
        <p:nvSpPr>
          <p:cNvPr id="7" name="CasellaDiTesto 11"/>
          <p:cNvSpPr txBox="1"/>
          <p:nvPr/>
        </p:nvSpPr>
        <p:spPr>
          <a:xfrm>
            <a:off x="1791460" y="2890101"/>
            <a:ext cx="864000" cy="396000"/>
          </a:xfrm>
          <a:prstGeom prst="rect">
            <a:avLst/>
          </a:prstGeom>
          <a:solidFill>
            <a:srgbClr val="F7BAA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/>
              <a:t>REST API</a:t>
            </a:r>
          </a:p>
          <a:p>
            <a:pPr algn="ctr"/>
            <a:r>
              <a:rPr lang="en-US" sz="1200" dirty="0" err="1"/>
              <a:t>mgmt</a:t>
            </a:r>
            <a:r>
              <a:rPr lang="en-US" sz="1200" dirty="0"/>
              <a:t>/ctrl</a:t>
            </a:r>
          </a:p>
        </p:txBody>
      </p:sp>
      <p:sp>
        <p:nvSpPr>
          <p:cNvPr id="9" name="CasellaDiTesto 14"/>
          <p:cNvSpPr txBox="1"/>
          <p:nvPr/>
        </p:nvSpPr>
        <p:spPr>
          <a:xfrm rot="16200000">
            <a:off x="1143678" y="3985078"/>
            <a:ext cx="735357" cy="325418"/>
          </a:xfrm>
          <a:prstGeom prst="rect">
            <a:avLst/>
          </a:prstGeom>
          <a:solidFill>
            <a:srgbClr val="F7BAA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Init</a:t>
            </a:r>
            <a:r>
              <a:rPr lang="en-US" sz="1200" dirty="0"/>
              <a:t> logic</a:t>
            </a:r>
          </a:p>
        </p:txBody>
      </p:sp>
      <p:cxnSp>
        <p:nvCxnSpPr>
          <p:cNvPr id="10" name="Connettore 2 16"/>
          <p:cNvCxnSpPr>
            <a:stCxn id="7" idx="2"/>
            <a:endCxn id="102" idx="0"/>
          </p:cNvCxnSpPr>
          <p:nvPr/>
        </p:nvCxnSpPr>
        <p:spPr>
          <a:xfrm>
            <a:off x="2223460" y="3286101"/>
            <a:ext cx="0" cy="2140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8"/>
          <p:cNvSpPr txBox="1"/>
          <p:nvPr/>
        </p:nvSpPr>
        <p:spPr>
          <a:xfrm>
            <a:off x="2939770" y="2211494"/>
            <a:ext cx="3060000" cy="576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libpcn-service.so</a:t>
            </a:r>
            <a:r>
              <a:rPr lang="en-US" sz="1200" dirty="0"/>
              <a:t> (e.g., “libpcn-bridge.so”) Dynamic loaded library</a:t>
            </a:r>
          </a:p>
        </p:txBody>
      </p:sp>
      <p:sp>
        <p:nvSpPr>
          <p:cNvPr id="15" name="CasellaDiTesto 35"/>
          <p:cNvSpPr txBox="1"/>
          <p:nvPr/>
        </p:nvSpPr>
        <p:spPr>
          <a:xfrm>
            <a:off x="1719460" y="2071715"/>
            <a:ext cx="1008000" cy="396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z="1200" dirty="0" err="1">
                <a:latin typeface="Consolas" panose="020B0609020204030204" pitchFamily="49" charset="0"/>
              </a:rPr>
              <a:t>polycubectl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/>
              <a:t>(CLI)</a:t>
            </a:r>
          </a:p>
        </p:txBody>
      </p:sp>
      <p:cxnSp>
        <p:nvCxnSpPr>
          <p:cNvPr id="16" name="Connettore 2 36"/>
          <p:cNvCxnSpPr>
            <a:stCxn id="15" idx="2"/>
            <a:endCxn id="7" idx="0"/>
          </p:cNvCxnSpPr>
          <p:nvPr/>
        </p:nvCxnSpPr>
        <p:spPr>
          <a:xfrm>
            <a:off x="2223460" y="2467715"/>
            <a:ext cx="0" cy="4223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4"/>
          <p:cNvCxnSpPr>
            <a:stCxn id="97" idx="3"/>
          </p:cNvCxnSpPr>
          <p:nvPr/>
        </p:nvCxnSpPr>
        <p:spPr>
          <a:xfrm flipV="1">
            <a:off x="2648470" y="4310688"/>
            <a:ext cx="2462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4 45"/>
          <p:cNvCxnSpPr>
            <a:cxnSpLocks/>
          </p:cNvCxnSpPr>
          <p:nvPr/>
        </p:nvCxnSpPr>
        <p:spPr>
          <a:xfrm flipV="1">
            <a:off x="3364314" y="2794502"/>
            <a:ext cx="0" cy="106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58"/>
          <p:cNvCxnSpPr>
            <a:stCxn id="91" idx="0"/>
          </p:cNvCxnSpPr>
          <p:nvPr/>
        </p:nvCxnSpPr>
        <p:spPr>
          <a:xfrm flipV="1">
            <a:off x="5062731" y="4500320"/>
            <a:ext cx="0" cy="7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314328" y="3116315"/>
            <a:ext cx="779523" cy="1163594"/>
          </a:xfrm>
          <a:prstGeom prst="flowChartMagneticDisk">
            <a:avLst/>
          </a:prstGeom>
          <a:solidFill>
            <a:srgbClr val="FBDACD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/>
              <a:t>Persistent storage DB</a:t>
            </a:r>
          </a:p>
        </p:txBody>
      </p:sp>
      <p:sp>
        <p:nvSpPr>
          <p:cNvPr id="76" name="CasellaDiTesto 30"/>
          <p:cNvSpPr txBox="1"/>
          <p:nvPr/>
        </p:nvSpPr>
        <p:spPr>
          <a:xfrm>
            <a:off x="6678844" y="2133343"/>
            <a:ext cx="2708794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polycube:service:ManagementInterface</a:t>
            </a:r>
            <a:endParaRPr lang="en-US" sz="1200" dirty="0"/>
          </a:p>
        </p:txBody>
      </p:sp>
      <p:sp>
        <p:nvSpPr>
          <p:cNvPr id="77" name="CasellaDiTesto 31"/>
          <p:cNvSpPr txBox="1"/>
          <p:nvPr/>
        </p:nvSpPr>
        <p:spPr>
          <a:xfrm>
            <a:off x="9975930" y="854532"/>
            <a:ext cx="1908000" cy="82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Cube service instance #3</a:t>
            </a:r>
          </a:p>
        </p:txBody>
      </p:sp>
      <p:sp>
        <p:nvSpPr>
          <p:cNvPr id="78" name="CasellaDiTesto 32"/>
          <p:cNvSpPr txBox="1"/>
          <p:nvPr/>
        </p:nvSpPr>
        <p:spPr>
          <a:xfrm>
            <a:off x="9843566" y="1075472"/>
            <a:ext cx="1908000" cy="82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Cube service </a:t>
            </a:r>
            <a:r>
              <a:rPr lang="en-US" sz="1200" dirty="0" err="1"/>
              <a:t>Iistance</a:t>
            </a:r>
            <a:r>
              <a:rPr lang="en-US" sz="1200" dirty="0"/>
              <a:t> #2</a:t>
            </a:r>
          </a:p>
        </p:txBody>
      </p:sp>
      <p:sp>
        <p:nvSpPr>
          <p:cNvPr id="79" name="CasellaDiTesto 33"/>
          <p:cNvSpPr txBox="1"/>
          <p:nvPr/>
        </p:nvSpPr>
        <p:spPr>
          <a:xfrm>
            <a:off x="9697084" y="1296001"/>
            <a:ext cx="1908000" cy="82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noAutofit/>
          </a:bodyPr>
          <a:lstStyle>
            <a:defPPr>
              <a:defRPr lang="it-IT"/>
            </a:defPPr>
            <a:lvl1pPr algn="ctr">
              <a:defRPr sz="1200"/>
            </a:lvl1pPr>
          </a:lstStyle>
          <a:p>
            <a:r>
              <a:rPr lang="en-US" dirty="0"/>
              <a:t>Cube service instance #1</a:t>
            </a:r>
          </a:p>
          <a:p>
            <a:r>
              <a:rPr lang="en-US" dirty="0"/>
              <a:t>(e.g., “bridge br1”)</a:t>
            </a:r>
          </a:p>
        </p:txBody>
      </p:sp>
      <p:sp>
        <p:nvSpPr>
          <p:cNvPr id="80" name="CasellaDiTesto 34"/>
          <p:cNvSpPr txBox="1"/>
          <p:nvPr/>
        </p:nvSpPr>
        <p:spPr>
          <a:xfrm>
            <a:off x="9802112" y="1742297"/>
            <a:ext cx="720000" cy="28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sz="1200" dirty="0" err="1"/>
              <a:t>mgmt</a:t>
            </a:r>
            <a:r>
              <a:rPr lang="en-US" sz="1200" dirty="0"/>
              <a:t>/ctrl</a:t>
            </a:r>
          </a:p>
        </p:txBody>
      </p:sp>
      <p:sp>
        <p:nvSpPr>
          <p:cNvPr id="82" name="CasellaDiTesto 36"/>
          <p:cNvSpPr txBox="1"/>
          <p:nvPr/>
        </p:nvSpPr>
        <p:spPr>
          <a:xfrm>
            <a:off x="10750933" y="1749569"/>
            <a:ext cx="720000" cy="28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rtlCol="0" anchor="ctr">
            <a:noAutofit/>
          </a:bodyPr>
          <a:lstStyle/>
          <a:p>
            <a:pPr algn="ctr"/>
            <a:r>
              <a:rPr lang="en-US" sz="1200" dirty="0" err="1"/>
              <a:t>slowpath</a:t>
            </a:r>
            <a:endParaRPr lang="en-US" sz="1200" dirty="0"/>
          </a:p>
        </p:txBody>
      </p:sp>
      <p:sp>
        <p:nvSpPr>
          <p:cNvPr id="87" name="CasellaDiTesto 53"/>
          <p:cNvSpPr txBox="1"/>
          <p:nvPr/>
        </p:nvSpPr>
        <p:spPr>
          <a:xfrm>
            <a:off x="7607845" y="2394417"/>
            <a:ext cx="46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gRPC</a:t>
            </a:r>
            <a:endParaRPr lang="en-US" sz="1200" dirty="0"/>
          </a:p>
        </p:txBody>
      </p:sp>
      <p:cxnSp>
        <p:nvCxnSpPr>
          <p:cNvPr id="93" name="Connettore 2 80"/>
          <p:cNvCxnSpPr>
            <a:stCxn id="76" idx="3"/>
            <a:endCxn id="80" idx="1"/>
          </p:cNvCxnSpPr>
          <p:nvPr/>
        </p:nvCxnSpPr>
        <p:spPr>
          <a:xfrm flipV="1">
            <a:off x="9387638" y="1886297"/>
            <a:ext cx="414474" cy="4090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3"/>
          <p:cNvSpPr txBox="1"/>
          <p:nvPr/>
        </p:nvSpPr>
        <p:spPr>
          <a:xfrm>
            <a:off x="8073869" y="2394417"/>
            <a:ext cx="468000" cy="2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lib</a:t>
            </a:r>
          </a:p>
        </p:txBody>
      </p:sp>
      <p:sp>
        <p:nvSpPr>
          <p:cNvPr id="72" name="CasellaDiTesto 30"/>
          <p:cNvSpPr txBox="1"/>
          <p:nvPr/>
        </p:nvSpPr>
        <p:spPr>
          <a:xfrm>
            <a:off x="6678844" y="1654539"/>
            <a:ext cx="1178527" cy="37048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 sz="1200" dirty="0"/>
              <a:t>ServiceApi</a:t>
            </a:r>
            <a:endParaRPr lang="en-US" sz="1200" dirty="0"/>
          </a:p>
          <a:p>
            <a:r>
              <a:rPr lang="en-US" sz="1200" dirty="0"/>
              <a:t>(e.g., “</a:t>
            </a:r>
            <a:r>
              <a:rPr lang="en-US" sz="1200" dirty="0" err="1"/>
              <a:t>BridgeApi</a:t>
            </a:r>
            <a:r>
              <a:rPr lang="en-US" sz="1200" dirty="0"/>
              <a:t>”)</a:t>
            </a:r>
          </a:p>
        </p:txBody>
      </p:sp>
      <p:cxnSp>
        <p:nvCxnSpPr>
          <p:cNvPr id="74" name="Connettore 2 80"/>
          <p:cNvCxnSpPr>
            <a:stCxn id="120" idx="3"/>
            <a:endCxn id="80" idx="1"/>
          </p:cNvCxnSpPr>
          <p:nvPr/>
        </p:nvCxnSpPr>
        <p:spPr>
          <a:xfrm>
            <a:off x="9387638" y="1802052"/>
            <a:ext cx="414474" cy="842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53"/>
          <p:cNvSpPr txBox="1"/>
          <p:nvPr/>
        </p:nvSpPr>
        <p:spPr>
          <a:xfrm>
            <a:off x="9579244" y="6129378"/>
            <a:ext cx="2484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Components implemented by / handled in </a:t>
            </a:r>
            <a:r>
              <a:rPr lang="en-US" sz="1200" dirty="0" err="1">
                <a:latin typeface="Consolas" panose="020B0609020204030204" pitchFamily="49" charset="0"/>
              </a:rPr>
              <a:t>libpolycube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999770" y="735530"/>
            <a:ext cx="534061" cy="1475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5999770" y="2794502"/>
            <a:ext cx="525583" cy="2158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30"/>
          <p:cNvSpPr txBox="1"/>
          <p:nvPr/>
        </p:nvSpPr>
        <p:spPr>
          <a:xfrm>
            <a:off x="9854590" y="2120218"/>
            <a:ext cx="1692000" cy="3349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polycube:service:Cube</a:t>
            </a:r>
            <a:endParaRPr lang="en-US" sz="1200" dirty="0"/>
          </a:p>
        </p:txBody>
      </p:sp>
      <p:sp>
        <p:nvSpPr>
          <p:cNvPr id="70" name="CasellaDiTesto 30"/>
          <p:cNvSpPr txBox="1"/>
          <p:nvPr/>
        </p:nvSpPr>
        <p:spPr>
          <a:xfrm>
            <a:off x="2905651" y="3998488"/>
            <a:ext cx="3158387" cy="50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108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polycube:polycubed:ServiceController</a:t>
            </a:r>
            <a:endParaRPr lang="en-US" sz="1200" dirty="0"/>
          </a:p>
          <a:p>
            <a:r>
              <a:rPr lang="en-US" sz="1200" dirty="0"/>
              <a:t>(e.g., service “bridge”)</a:t>
            </a:r>
          </a:p>
        </p:txBody>
      </p:sp>
      <p:cxnSp>
        <p:nvCxnSpPr>
          <p:cNvPr id="32" name="Connettore 4 51"/>
          <p:cNvCxnSpPr/>
          <p:nvPr/>
        </p:nvCxnSpPr>
        <p:spPr>
          <a:xfrm flipH="1">
            <a:off x="5596038" y="2794502"/>
            <a:ext cx="3236" cy="10675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ight Brace 56"/>
          <p:cNvSpPr/>
          <p:nvPr/>
        </p:nvSpPr>
        <p:spPr>
          <a:xfrm>
            <a:off x="6281700" y="3778183"/>
            <a:ext cx="138532" cy="714138"/>
          </a:xfrm>
          <a:prstGeom prst="rightBrace">
            <a:avLst>
              <a:gd name="adj1" fmla="val 4593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 rot="16200000">
            <a:off x="6218760" y="3883228"/>
            <a:ext cx="1085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One instance per service</a:t>
            </a:r>
            <a:endParaRPr lang="en-US" sz="1200" dirty="0"/>
          </a:p>
        </p:txBody>
      </p:sp>
      <p:sp>
        <p:nvSpPr>
          <p:cNvPr id="97" name="CasellaDiTesto 14"/>
          <p:cNvSpPr txBox="1"/>
          <p:nvPr/>
        </p:nvSpPr>
        <p:spPr>
          <a:xfrm>
            <a:off x="1784470" y="4112689"/>
            <a:ext cx="864000" cy="396000"/>
          </a:xfrm>
          <a:prstGeom prst="rect">
            <a:avLst/>
          </a:prstGeom>
          <a:solidFill>
            <a:srgbClr val="F7BAA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Proxy to services</a:t>
            </a:r>
          </a:p>
        </p:txBody>
      </p:sp>
      <p:sp>
        <p:nvSpPr>
          <p:cNvPr id="102" name="CasellaDiTesto 14"/>
          <p:cNvSpPr txBox="1"/>
          <p:nvPr/>
        </p:nvSpPr>
        <p:spPr>
          <a:xfrm>
            <a:off x="1791460" y="3500112"/>
            <a:ext cx="864000" cy="396000"/>
          </a:xfrm>
          <a:prstGeom prst="rect">
            <a:avLst/>
          </a:prstGeom>
          <a:solidFill>
            <a:srgbClr val="FBDACD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Persistent storage</a:t>
            </a:r>
          </a:p>
        </p:txBody>
      </p:sp>
      <p:cxnSp>
        <p:nvCxnSpPr>
          <p:cNvPr id="107" name="Connettore 2 16"/>
          <p:cNvCxnSpPr>
            <a:stCxn id="102" idx="2"/>
            <a:endCxn id="97" idx="0"/>
          </p:cNvCxnSpPr>
          <p:nvPr/>
        </p:nvCxnSpPr>
        <p:spPr>
          <a:xfrm flipH="1">
            <a:off x="2216470" y="3896112"/>
            <a:ext cx="6990" cy="2165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4 24"/>
          <p:cNvCxnSpPr>
            <a:stCxn id="102" idx="1"/>
            <a:endCxn id="36" idx="4"/>
          </p:cNvCxnSpPr>
          <p:nvPr/>
        </p:nvCxnSpPr>
        <p:spPr>
          <a:xfrm flipH="1">
            <a:off x="1093851" y="3698112"/>
            <a:ext cx="697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30"/>
          <p:cNvSpPr txBox="1"/>
          <p:nvPr/>
        </p:nvSpPr>
        <p:spPr>
          <a:xfrm>
            <a:off x="9579244" y="5650729"/>
            <a:ext cx="2484000" cy="3960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Component auto-generated from the YANG data model</a:t>
            </a:r>
          </a:p>
        </p:txBody>
      </p:sp>
      <p:sp>
        <p:nvSpPr>
          <p:cNvPr id="62" name="CasellaDiTesto 14"/>
          <p:cNvSpPr txBox="1"/>
          <p:nvPr/>
        </p:nvSpPr>
        <p:spPr>
          <a:xfrm>
            <a:off x="3166893" y="5280288"/>
            <a:ext cx="720000" cy="28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n-US" sz="1200" dirty="0"/>
          </a:p>
        </p:txBody>
      </p:sp>
      <p:sp>
        <p:nvSpPr>
          <p:cNvPr id="64" name="CasellaDiTesto 8"/>
          <p:cNvSpPr txBox="1"/>
          <p:nvPr/>
        </p:nvSpPr>
        <p:spPr>
          <a:xfrm>
            <a:off x="176122" y="515073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User space</a:t>
            </a:r>
          </a:p>
        </p:txBody>
      </p:sp>
      <p:sp>
        <p:nvSpPr>
          <p:cNvPr id="65" name="CasellaDiTesto 9"/>
          <p:cNvSpPr txBox="1"/>
          <p:nvPr/>
        </p:nvSpPr>
        <p:spPr>
          <a:xfrm>
            <a:off x="3029023" y="5925955"/>
            <a:ext cx="1296000" cy="46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67" name="CasellaDiTesto 10"/>
          <p:cNvSpPr txBox="1"/>
          <p:nvPr/>
        </p:nvSpPr>
        <p:spPr>
          <a:xfrm>
            <a:off x="2945830" y="6026689"/>
            <a:ext cx="1296000" cy="46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200"/>
            </a:lvl1pPr>
          </a:lstStyle>
          <a:p>
            <a:r>
              <a:rPr lang="en-US" dirty="0" err="1"/>
              <a:t>eBPF</a:t>
            </a:r>
            <a:r>
              <a:rPr lang="en-US" dirty="0"/>
              <a:t> Program (e.g., “bridge” </a:t>
            </a:r>
            <a:r>
              <a:rPr lang="en-US" dirty="0" err="1"/>
              <a:t>datapath</a:t>
            </a:r>
            <a:r>
              <a:rPr lang="en-US" dirty="0"/>
              <a:t>)</a:t>
            </a:r>
          </a:p>
        </p:txBody>
      </p:sp>
      <p:cxnSp>
        <p:nvCxnSpPr>
          <p:cNvPr id="83" name="Connettore 2 16"/>
          <p:cNvCxnSpPr>
            <a:cxnSpLocks/>
            <a:stCxn id="101" idx="2"/>
            <a:endCxn id="68" idx="0"/>
          </p:cNvCxnSpPr>
          <p:nvPr/>
        </p:nvCxnSpPr>
        <p:spPr>
          <a:xfrm>
            <a:off x="3470278" y="5108618"/>
            <a:ext cx="0" cy="249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2 17"/>
          <p:cNvCxnSpPr>
            <a:cxnSpLocks/>
            <a:stCxn id="68" idx="2"/>
            <a:endCxn id="67" idx="0"/>
          </p:cNvCxnSpPr>
          <p:nvPr/>
        </p:nvCxnSpPr>
        <p:spPr>
          <a:xfrm>
            <a:off x="3470278" y="5646128"/>
            <a:ext cx="9297" cy="380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2 27"/>
          <p:cNvCxnSpPr>
            <a:cxnSpLocks/>
            <a:stCxn id="67" idx="3"/>
            <a:endCxn id="123" idx="1"/>
          </p:cNvCxnSpPr>
          <p:nvPr/>
        </p:nvCxnSpPr>
        <p:spPr>
          <a:xfrm flipV="1">
            <a:off x="4241830" y="6260390"/>
            <a:ext cx="1249794" cy="2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41"/>
          <p:cNvCxnSpPr>
            <a:cxnSpLocks/>
            <a:stCxn id="106" idx="0"/>
            <a:endCxn id="91" idx="2"/>
          </p:cNvCxnSpPr>
          <p:nvPr/>
        </p:nvCxnSpPr>
        <p:spPr>
          <a:xfrm flipH="1" flipV="1">
            <a:off x="5069271" y="5630632"/>
            <a:ext cx="311" cy="210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48"/>
          <p:cNvCxnSpPr>
            <a:cxnSpLocks/>
            <a:stCxn id="98" idx="2"/>
            <a:endCxn id="123" idx="0"/>
          </p:cNvCxnSpPr>
          <p:nvPr/>
        </p:nvCxnSpPr>
        <p:spPr>
          <a:xfrm>
            <a:off x="5931430" y="5632157"/>
            <a:ext cx="1693" cy="50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91"/>
          <p:cNvSpPr txBox="1"/>
          <p:nvPr/>
        </p:nvSpPr>
        <p:spPr>
          <a:xfrm>
            <a:off x="2998129" y="4820618"/>
            <a:ext cx="1457917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BCC + Clang/LLVM</a:t>
            </a:r>
          </a:p>
        </p:txBody>
      </p:sp>
      <p:cxnSp>
        <p:nvCxnSpPr>
          <p:cNvPr id="103" name="Connettore 2 27"/>
          <p:cNvCxnSpPr>
            <a:cxnSpLocks/>
            <a:stCxn id="67" idx="3"/>
            <a:endCxn id="106" idx="1"/>
          </p:cNvCxnSpPr>
          <p:nvPr/>
        </p:nvCxnSpPr>
        <p:spPr>
          <a:xfrm flipV="1">
            <a:off x="4241830" y="5967576"/>
            <a:ext cx="377752" cy="2931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1" idx="0"/>
          </p:cNvCxnSpPr>
          <p:nvPr/>
        </p:nvCxnSpPr>
        <p:spPr>
          <a:xfrm>
            <a:off x="3722914" y="4500320"/>
            <a:ext cx="4174" cy="3202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58"/>
          <p:cNvCxnSpPr>
            <a:endCxn id="98" idx="0"/>
          </p:cNvCxnSpPr>
          <p:nvPr/>
        </p:nvCxnSpPr>
        <p:spPr>
          <a:xfrm flipH="1">
            <a:off x="5934925" y="4492321"/>
            <a:ext cx="6699" cy="72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8073869" y="2646417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10654629" y="2667058"/>
            <a:ext cx="1318" cy="7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53"/>
          <p:cNvSpPr txBox="1"/>
          <p:nvPr/>
        </p:nvSpPr>
        <p:spPr>
          <a:xfrm>
            <a:off x="5128038" y="3869496"/>
            <a:ext cx="468000" cy="252000"/>
          </a:xfrm>
          <a:prstGeom prst="rect">
            <a:avLst/>
          </a:prstGeom>
          <a:solidFill>
            <a:srgbClr val="FBDACD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gRPC</a:t>
            </a:r>
            <a:endParaRPr lang="en-US" sz="1200" dirty="0"/>
          </a:p>
        </p:txBody>
      </p:sp>
      <p:sp>
        <p:nvSpPr>
          <p:cNvPr id="109" name="CasellaDiTesto 53"/>
          <p:cNvSpPr txBox="1"/>
          <p:nvPr/>
        </p:nvSpPr>
        <p:spPr>
          <a:xfrm>
            <a:off x="5596038" y="3869496"/>
            <a:ext cx="468000" cy="2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lib</a:t>
            </a:r>
          </a:p>
        </p:txBody>
      </p:sp>
      <p:sp>
        <p:nvSpPr>
          <p:cNvPr id="110" name="CasellaDiTesto 53"/>
          <p:cNvSpPr txBox="1"/>
          <p:nvPr/>
        </p:nvSpPr>
        <p:spPr>
          <a:xfrm>
            <a:off x="2904250" y="3862061"/>
            <a:ext cx="468000" cy="252000"/>
          </a:xfrm>
          <a:prstGeom prst="rect">
            <a:avLst/>
          </a:prstGeom>
          <a:solidFill>
            <a:srgbClr val="FBDACD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gRPC</a:t>
            </a:r>
            <a:endParaRPr lang="en-US" sz="1200" dirty="0"/>
          </a:p>
        </p:txBody>
      </p:sp>
      <p:sp>
        <p:nvSpPr>
          <p:cNvPr id="111" name="CasellaDiTesto 53"/>
          <p:cNvSpPr txBox="1"/>
          <p:nvPr/>
        </p:nvSpPr>
        <p:spPr>
          <a:xfrm>
            <a:off x="3372250" y="3862061"/>
            <a:ext cx="468000" cy="2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lib</a:t>
            </a:r>
          </a:p>
        </p:txBody>
      </p:sp>
      <p:sp>
        <p:nvSpPr>
          <p:cNvPr id="117" name="CasellaDiTesto 14"/>
          <p:cNvSpPr txBox="1"/>
          <p:nvPr/>
        </p:nvSpPr>
        <p:spPr>
          <a:xfrm>
            <a:off x="9579244" y="5134910"/>
            <a:ext cx="2484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Components implemented as part of the </a:t>
            </a:r>
            <a:r>
              <a:rPr lang="en-US" sz="1200" dirty="0" err="1"/>
              <a:t>polycube</a:t>
            </a:r>
            <a:r>
              <a:rPr lang="en-US" sz="1200" dirty="0"/>
              <a:t> daemon (</a:t>
            </a:r>
            <a:r>
              <a:rPr lang="en-US" sz="1200" dirty="0" err="1">
                <a:latin typeface="Consolas" panose="020B0609020204030204" pitchFamily="49" charset="0"/>
              </a:rPr>
              <a:t>polycubed</a:t>
            </a:r>
            <a:r>
              <a:rPr lang="en-US" sz="1200" dirty="0"/>
              <a:t>)</a:t>
            </a:r>
          </a:p>
        </p:txBody>
      </p:sp>
      <p:sp>
        <p:nvSpPr>
          <p:cNvPr id="118" name="CasellaDiTesto 35"/>
          <p:cNvSpPr txBox="1"/>
          <p:nvPr/>
        </p:nvSpPr>
        <p:spPr>
          <a:xfrm>
            <a:off x="9579244" y="3639491"/>
            <a:ext cx="2484000" cy="396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z="1200" dirty="0" err="1"/>
              <a:t>polycube</a:t>
            </a:r>
            <a:r>
              <a:rPr lang="en-US" sz="1200" dirty="0"/>
              <a:t> command line interface (</a:t>
            </a:r>
            <a:r>
              <a:rPr lang="en-US" sz="1200" dirty="0" err="1">
                <a:latin typeface="Consolas" panose="020B0609020204030204" pitchFamily="49" charset="0"/>
              </a:rPr>
              <a:t>polycubectl</a:t>
            </a:r>
            <a:r>
              <a:rPr lang="en-US" sz="1200" dirty="0"/>
              <a:t>)</a:t>
            </a:r>
          </a:p>
        </p:txBody>
      </p:sp>
      <p:sp>
        <p:nvSpPr>
          <p:cNvPr id="119" name="CasellaDiTesto 34"/>
          <p:cNvSpPr txBox="1"/>
          <p:nvPr/>
        </p:nvSpPr>
        <p:spPr>
          <a:xfrm>
            <a:off x="9579244" y="4133008"/>
            <a:ext cx="2484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/>
              <a:t>Components written by the service developer</a:t>
            </a:r>
          </a:p>
        </p:txBody>
      </p:sp>
      <p:sp>
        <p:nvSpPr>
          <p:cNvPr id="121" name="CasellaDiTesto 91"/>
          <p:cNvSpPr txBox="1"/>
          <p:nvPr/>
        </p:nvSpPr>
        <p:spPr>
          <a:xfrm>
            <a:off x="9579244" y="4633959"/>
            <a:ext cx="2484000" cy="442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it-IT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Components already provided by </a:t>
            </a:r>
            <a:r>
              <a:rPr lang="en-US" sz="1200" dirty="0" err="1"/>
              <a:t>eBPF</a:t>
            </a:r>
            <a:r>
              <a:rPr lang="en-US" sz="1200" dirty="0"/>
              <a:t> and companion tools</a:t>
            </a:r>
          </a:p>
        </p:txBody>
      </p:sp>
      <p:sp>
        <p:nvSpPr>
          <p:cNvPr id="122" name="CasellaDiTesto 34"/>
          <p:cNvSpPr txBox="1"/>
          <p:nvPr/>
        </p:nvSpPr>
        <p:spPr>
          <a:xfrm>
            <a:off x="6533831" y="62490"/>
            <a:ext cx="1315898" cy="514334"/>
          </a:xfrm>
          <a:prstGeom prst="foldedCorner">
            <a:avLst>
              <a:gd name="adj" fmla="val 2103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/>
              <a:t>Service data model</a:t>
            </a:r>
          </a:p>
          <a:p>
            <a:pPr algn="ctr"/>
            <a:r>
              <a:rPr lang="it-IT" sz="1200" dirty="0"/>
              <a:t>(e.g., bridge)</a:t>
            </a:r>
            <a:endParaRPr lang="en-US" sz="1200" dirty="0"/>
          </a:p>
        </p:txBody>
      </p:sp>
      <p:sp>
        <p:nvSpPr>
          <p:cNvPr id="58" name="CasellaDiTesto 53"/>
          <p:cNvSpPr txBox="1"/>
          <p:nvPr/>
        </p:nvSpPr>
        <p:spPr>
          <a:xfrm>
            <a:off x="10195380" y="2394417"/>
            <a:ext cx="468000" cy="2539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 err="1"/>
              <a:t>gRPC</a:t>
            </a:r>
            <a:endParaRPr lang="en-US" sz="1200" dirty="0"/>
          </a:p>
        </p:txBody>
      </p:sp>
      <p:sp>
        <p:nvSpPr>
          <p:cNvPr id="59" name="CasellaDiTesto 53"/>
          <p:cNvSpPr txBox="1"/>
          <p:nvPr/>
        </p:nvSpPr>
        <p:spPr>
          <a:xfrm>
            <a:off x="10661513" y="2394417"/>
            <a:ext cx="468000" cy="2521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no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en-US" sz="1200" dirty="0"/>
              <a:t>lib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6" y="6502167"/>
            <a:ext cx="476250" cy="333375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rot="5400000">
            <a:off x="7540733" y="605888"/>
            <a:ext cx="1316582" cy="5340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90658" y="187924"/>
            <a:ext cx="191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Automatic code generation</a:t>
            </a:r>
          </a:p>
          <a:p>
            <a:r>
              <a:rPr lang="en-US" sz="1200" dirty="0"/>
              <a:t>(YANG to C++)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2008284" y="5537650"/>
            <a:ext cx="241478" cy="167259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58"/>
          <p:cNvCxnSpPr/>
          <p:nvPr/>
        </p:nvCxnSpPr>
        <p:spPr>
          <a:xfrm flipH="1">
            <a:off x="4080702" y="5115105"/>
            <a:ext cx="1610" cy="90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CasellaDiTesto 10"/>
          <p:cNvSpPr txBox="1"/>
          <p:nvPr/>
        </p:nvSpPr>
        <p:spPr>
          <a:xfrm>
            <a:off x="4619582" y="5841576"/>
            <a:ext cx="900000" cy="2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>
            <a:defPPr>
              <a:defRPr lang="it-IT"/>
            </a:defPPr>
            <a:lvl1pPr algn="ctr">
              <a:defRPr sz="1200"/>
            </a:lvl1pPr>
          </a:lstStyle>
          <a:p>
            <a:r>
              <a:rPr lang="en-US" dirty="0" err="1"/>
              <a:t>Encapsulator</a:t>
            </a:r>
            <a:endParaRPr lang="en-US" dirty="0"/>
          </a:p>
        </p:txBody>
      </p:sp>
      <p:sp>
        <p:nvSpPr>
          <p:cNvPr id="123" name="CasellaDiTesto 10"/>
          <p:cNvSpPr txBox="1"/>
          <p:nvPr/>
        </p:nvSpPr>
        <p:spPr>
          <a:xfrm>
            <a:off x="5483123" y="6141955"/>
            <a:ext cx="900000" cy="25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>
            <a:defPPr>
              <a:defRPr lang="it-IT"/>
            </a:defPPr>
            <a:lvl1pPr algn="ctr">
              <a:defRPr sz="1200"/>
            </a:lvl1pPr>
          </a:lstStyle>
          <a:p>
            <a:r>
              <a:rPr lang="en-US" dirty="0" err="1"/>
              <a:t>Decapsulator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0580" y="5434823"/>
            <a:ext cx="6760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8"/>
          <p:cNvSpPr txBox="1"/>
          <p:nvPr/>
        </p:nvSpPr>
        <p:spPr>
          <a:xfrm>
            <a:off x="167561" y="5428657"/>
            <a:ext cx="993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Kernel space</a:t>
            </a:r>
          </a:p>
        </p:txBody>
      </p:sp>
      <p:sp>
        <p:nvSpPr>
          <p:cNvPr id="68" name="CasellaDiTesto 14"/>
          <p:cNvSpPr txBox="1"/>
          <p:nvPr/>
        </p:nvSpPr>
        <p:spPr>
          <a:xfrm>
            <a:off x="3110278" y="5358128"/>
            <a:ext cx="720000" cy="28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 err="1"/>
              <a:t>eBPF</a:t>
            </a:r>
            <a:r>
              <a:rPr lang="en-US" sz="1200" dirty="0"/>
              <a:t> Maps</a:t>
            </a:r>
          </a:p>
        </p:txBody>
      </p:sp>
      <p:sp>
        <p:nvSpPr>
          <p:cNvPr id="91" name="CasellaDiTesto 38"/>
          <p:cNvSpPr txBox="1"/>
          <p:nvPr/>
        </p:nvSpPr>
        <p:spPr>
          <a:xfrm>
            <a:off x="4709271" y="5198632"/>
            <a:ext cx="720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it-IT"/>
            </a:defPPr>
            <a:lvl1pPr algn="ctr">
              <a:defRPr sz="1200"/>
            </a:lvl1pPr>
          </a:lstStyle>
          <a:p>
            <a:r>
              <a:rPr lang="en-US" dirty="0"/>
              <a:t>Perf Ring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98" name="CasellaDiTesto 39"/>
          <p:cNvSpPr txBox="1"/>
          <p:nvPr/>
        </p:nvSpPr>
        <p:spPr>
          <a:xfrm>
            <a:off x="5571430" y="5200157"/>
            <a:ext cx="720000" cy="432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>
            <a:noAutofit/>
          </a:bodyPr>
          <a:lstStyle>
            <a:defPPr>
              <a:defRPr lang="it-IT"/>
            </a:defPPr>
            <a:lvl1pPr algn="r">
              <a:defRPr sz="1200" b="1"/>
            </a:lvl1pPr>
          </a:lstStyle>
          <a:p>
            <a:pPr algn="ctr"/>
            <a:r>
              <a:rPr lang="en-US" b="0" dirty="0"/>
              <a:t>Tap</a:t>
            </a:r>
            <a:br>
              <a:rPr lang="en-US" b="0" dirty="0"/>
            </a:br>
            <a:r>
              <a:rPr lang="en-US" b="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29908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08242" y="1490812"/>
            <a:ext cx="5569777" cy="430674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6758" y="1914045"/>
            <a:ext cx="954122" cy="10959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10" name="Oval 9"/>
          <p:cNvSpPr/>
          <p:nvPr/>
        </p:nvSpPr>
        <p:spPr>
          <a:xfrm>
            <a:off x="3434589" y="2774466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  <a:endCxn id="10" idx="0"/>
          </p:cNvCxnSpPr>
          <p:nvPr/>
        </p:nvCxnSpPr>
        <p:spPr>
          <a:xfrm>
            <a:off x="3539723" y="2543265"/>
            <a:ext cx="2866" cy="23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59374" y="1912330"/>
            <a:ext cx="943483" cy="10750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Pod2</a:t>
            </a:r>
          </a:p>
        </p:txBody>
      </p:sp>
      <p:sp>
        <p:nvSpPr>
          <p:cNvPr id="22" name="Oval 21"/>
          <p:cNvSpPr/>
          <p:nvPr/>
        </p:nvSpPr>
        <p:spPr>
          <a:xfrm>
            <a:off x="4796324" y="2771376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10" idx="2"/>
            <a:endCxn id="22" idx="0"/>
          </p:cNvCxnSpPr>
          <p:nvPr/>
        </p:nvCxnSpPr>
        <p:spPr>
          <a:xfrm flipH="1">
            <a:off x="4904324" y="2555469"/>
            <a:ext cx="9967" cy="215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22" idx="4"/>
            <a:endCxn id="83" idx="0"/>
          </p:cNvCxnSpPr>
          <p:nvPr/>
        </p:nvCxnSpPr>
        <p:spPr>
          <a:xfrm>
            <a:off x="4904324" y="2987376"/>
            <a:ext cx="17804" cy="987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3292" y="2935960"/>
            <a:ext cx="10663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192.168.1.3/24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64292" y="1912330"/>
            <a:ext cx="920699" cy="10750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PodN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65277" y="2230304"/>
            <a:ext cx="35904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12029" y="2291661"/>
            <a:ext cx="35904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60203" y="2363265"/>
            <a:ext cx="35904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839845" y="2242508"/>
            <a:ext cx="35904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786597" y="2303865"/>
            <a:ext cx="35904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34771" y="2375469"/>
            <a:ext cx="35904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39845" y="2962346"/>
            <a:ext cx="10663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192.168.1.4/24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3DBCF6-FDD3-41DE-B9F8-C18DC34782BD}"/>
              </a:ext>
            </a:extLst>
          </p:cNvPr>
          <p:cNvSpPr/>
          <p:nvPr/>
        </p:nvSpPr>
        <p:spPr>
          <a:xfrm>
            <a:off x="10664556" y="2501521"/>
            <a:ext cx="1306727" cy="123296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2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EE5C93-3ECF-407E-96A0-341A28C91F81}"/>
              </a:ext>
            </a:extLst>
          </p:cNvPr>
          <p:cNvSpPr/>
          <p:nvPr/>
        </p:nvSpPr>
        <p:spPr>
          <a:xfrm>
            <a:off x="10664556" y="4423243"/>
            <a:ext cx="1306727" cy="123296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3 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9102C77-520B-4281-ACE5-111716DB5387}"/>
              </a:ext>
            </a:extLst>
          </p:cNvPr>
          <p:cNvSpPr/>
          <p:nvPr/>
        </p:nvSpPr>
        <p:spPr>
          <a:xfrm>
            <a:off x="10465524" y="3010005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28799BB-DF41-4A11-AE6F-E2AF2E618955}"/>
              </a:ext>
            </a:extLst>
          </p:cNvPr>
          <p:cNvSpPr/>
          <p:nvPr/>
        </p:nvSpPr>
        <p:spPr>
          <a:xfrm>
            <a:off x="10456043" y="4991167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7D0CAD1-40E9-4566-AC35-6811E07A0B0E}"/>
              </a:ext>
            </a:extLst>
          </p:cNvPr>
          <p:cNvSpPr/>
          <p:nvPr/>
        </p:nvSpPr>
        <p:spPr>
          <a:xfrm>
            <a:off x="6010477" y="2771376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36281" y="3846421"/>
            <a:ext cx="1356417" cy="740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Linux networking stack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(Routing + </a:t>
            </a:r>
            <a:r>
              <a:rPr lang="en-US" sz="1200" dirty="0" err="1">
                <a:solidFill>
                  <a:schemeClr val="tx1"/>
                </a:solidFill>
              </a:rPr>
              <a:t>Natting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264683" y="3974960"/>
            <a:ext cx="1314890" cy="465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pcn-k8switch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DDCE4B-76C0-4C3F-9E0A-0439A33779A5}"/>
              </a:ext>
            </a:extLst>
          </p:cNvPr>
          <p:cNvCxnSpPr>
            <a:cxnSpLocks/>
            <a:stCxn id="83" idx="3"/>
            <a:endCxn id="48" idx="1"/>
          </p:cNvCxnSpPr>
          <p:nvPr/>
        </p:nvCxnSpPr>
        <p:spPr>
          <a:xfrm>
            <a:off x="5579573" y="4207960"/>
            <a:ext cx="556708" cy="8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ECC1B-3AA0-4F08-BED4-12F6661B827F}"/>
              </a:ext>
            </a:extLst>
          </p:cNvPr>
          <p:cNvCxnSpPr>
            <a:cxnSpLocks/>
            <a:stCxn id="10" idx="4"/>
            <a:endCxn id="83" idx="0"/>
          </p:cNvCxnSpPr>
          <p:nvPr/>
        </p:nvCxnSpPr>
        <p:spPr>
          <a:xfrm>
            <a:off x="3542589" y="2990466"/>
            <a:ext cx="1379539" cy="984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7C7FF70-BF45-496D-8AA0-1C653CB0F71D}"/>
              </a:ext>
            </a:extLst>
          </p:cNvPr>
          <p:cNvCxnSpPr>
            <a:cxnSpLocks/>
            <a:stCxn id="83" idx="0"/>
            <a:endCxn id="99" idx="4"/>
          </p:cNvCxnSpPr>
          <p:nvPr/>
        </p:nvCxnSpPr>
        <p:spPr>
          <a:xfrm flipV="1">
            <a:off x="4922128" y="2987376"/>
            <a:ext cx="1196349" cy="987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82">
            <a:extLst>
              <a:ext uri="{FF2B5EF4-FFF2-40B4-BE49-F238E27FC236}">
                <a16:creationId xmlns:a16="http://schemas.microsoft.com/office/drawing/2014/main" id="{BF8F4C68-C0D9-4418-84F4-C157C4B4FF8F}"/>
              </a:ext>
            </a:extLst>
          </p:cNvPr>
          <p:cNvSpPr/>
          <p:nvPr/>
        </p:nvSpPr>
        <p:spPr>
          <a:xfrm>
            <a:off x="4264683" y="4728216"/>
            <a:ext cx="1314890" cy="4534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pcn-k8sfilter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FB01D4-AC61-4D7D-97DD-BAA11ABAF58D}"/>
              </a:ext>
            </a:extLst>
          </p:cNvPr>
          <p:cNvCxnSpPr>
            <a:cxnSpLocks/>
            <a:stCxn id="83" idx="2"/>
            <a:endCxn id="94" idx="0"/>
          </p:cNvCxnSpPr>
          <p:nvPr/>
        </p:nvCxnSpPr>
        <p:spPr>
          <a:xfrm>
            <a:off x="4922128" y="4440959"/>
            <a:ext cx="0" cy="287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79D88A3-A864-4977-9C59-5C53E0D07E71}"/>
              </a:ext>
            </a:extLst>
          </p:cNvPr>
          <p:cNvCxnSpPr>
            <a:cxnSpLocks/>
            <a:stCxn id="94" idx="2"/>
            <a:endCxn id="5" idx="0"/>
          </p:cNvCxnSpPr>
          <p:nvPr/>
        </p:nvCxnSpPr>
        <p:spPr>
          <a:xfrm flipH="1">
            <a:off x="4917255" y="5181703"/>
            <a:ext cx="4873" cy="46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B7A149A-425F-4758-BE0F-C6E489A629AB}"/>
              </a:ext>
            </a:extLst>
          </p:cNvPr>
          <p:cNvCxnSpPr>
            <a:cxnSpLocks/>
            <a:stCxn id="94" idx="3"/>
            <a:endCxn id="48" idx="2"/>
          </p:cNvCxnSpPr>
          <p:nvPr/>
        </p:nvCxnSpPr>
        <p:spPr>
          <a:xfrm flipV="1">
            <a:off x="5579573" y="4587086"/>
            <a:ext cx="1234917" cy="367874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Image result for network interface card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65" y="5649326"/>
            <a:ext cx="5917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67B25B-9E0D-40E5-BEA2-37204A39B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07" y="2629310"/>
            <a:ext cx="770212" cy="751786"/>
          </a:xfrm>
          <a:prstGeom prst="rect">
            <a:avLst/>
          </a:prstGeom>
        </p:spPr>
      </p:pic>
      <p:sp>
        <p:nvSpPr>
          <p:cNvPr id="102" name="Rounded Rectangle 82">
            <a:extLst>
              <a:ext uri="{FF2B5EF4-FFF2-40B4-BE49-F238E27FC236}">
                <a16:creationId xmlns:a16="http://schemas.microsoft.com/office/drawing/2014/main" id="{B6F536D0-724D-488C-95EE-A0DE1A2D947D}"/>
              </a:ext>
            </a:extLst>
          </p:cNvPr>
          <p:cNvSpPr/>
          <p:nvPr/>
        </p:nvSpPr>
        <p:spPr>
          <a:xfrm>
            <a:off x="2621071" y="4384392"/>
            <a:ext cx="1314890" cy="40538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pcn-k8s-agent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566AAC-E215-44CF-BC46-305F57846F0A}"/>
              </a:ext>
            </a:extLst>
          </p:cNvPr>
          <p:cNvSpPr txBox="1"/>
          <p:nvPr/>
        </p:nvSpPr>
        <p:spPr>
          <a:xfrm>
            <a:off x="1185364" y="1994994"/>
            <a:ext cx="113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Kubernetes API Server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9F1C6E-8193-46BB-8342-EA056FD832CC}"/>
              </a:ext>
            </a:extLst>
          </p:cNvPr>
          <p:cNvCxnSpPr>
            <a:cxnSpLocks/>
            <a:stCxn id="38" idx="2"/>
            <a:endCxn id="102" idx="1"/>
          </p:cNvCxnSpPr>
          <p:nvPr/>
        </p:nvCxnSpPr>
        <p:spPr>
          <a:xfrm rot="16200000" flipH="1">
            <a:off x="1542047" y="3508062"/>
            <a:ext cx="1205990" cy="95205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DB9E698-EF50-4EBB-AC33-6B28FAD830F0}"/>
              </a:ext>
            </a:extLst>
          </p:cNvPr>
          <p:cNvCxnSpPr>
            <a:cxnSpLocks/>
            <a:stCxn id="102" idx="3"/>
            <a:endCxn id="83" idx="1"/>
          </p:cNvCxnSpPr>
          <p:nvPr/>
        </p:nvCxnSpPr>
        <p:spPr>
          <a:xfrm flipV="1">
            <a:off x="3935961" y="4207960"/>
            <a:ext cx="328722" cy="379126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7F9716-0BFA-467D-82DA-EAA2FD979E30}"/>
              </a:ext>
            </a:extLst>
          </p:cNvPr>
          <p:cNvCxnSpPr>
            <a:cxnSpLocks/>
            <a:stCxn id="102" idx="3"/>
            <a:endCxn id="94" idx="1"/>
          </p:cNvCxnSpPr>
          <p:nvPr/>
        </p:nvCxnSpPr>
        <p:spPr>
          <a:xfrm>
            <a:off x="3935961" y="4587086"/>
            <a:ext cx="328722" cy="367874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3ABB829-EF95-49F9-9983-8C48DB569D65}"/>
              </a:ext>
            </a:extLst>
          </p:cNvPr>
          <p:cNvSpPr/>
          <p:nvPr/>
        </p:nvSpPr>
        <p:spPr>
          <a:xfrm>
            <a:off x="2621071" y="3943195"/>
            <a:ext cx="3067638" cy="127772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82CE43-34B1-4BFF-8C93-A226BA78A096}"/>
              </a:ext>
            </a:extLst>
          </p:cNvPr>
          <p:cNvSpPr txBox="1"/>
          <p:nvPr/>
        </p:nvSpPr>
        <p:spPr>
          <a:xfrm>
            <a:off x="2713836" y="38702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pcn-k8s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9E66BC5-EBC0-4F43-8C17-A114C4C88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4" y="2612336"/>
            <a:ext cx="753114" cy="729579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088A52DF-BEF5-4B2D-9E9A-AAC3F0CF05EC}"/>
              </a:ext>
            </a:extLst>
          </p:cNvPr>
          <p:cNvSpPr txBox="1"/>
          <p:nvPr/>
        </p:nvSpPr>
        <p:spPr>
          <a:xfrm>
            <a:off x="156975" y="2193988"/>
            <a:ext cx="113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etcd</a:t>
            </a:r>
            <a:endParaRPr lang="en-US" sz="1600" dirty="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2C1F3A3-0CCE-48F4-A371-2434B2DB6F4F}"/>
              </a:ext>
            </a:extLst>
          </p:cNvPr>
          <p:cNvCxnSpPr>
            <a:cxnSpLocks/>
            <a:stCxn id="155" idx="2"/>
            <a:endCxn id="102" idx="1"/>
          </p:cNvCxnSpPr>
          <p:nvPr/>
        </p:nvCxnSpPr>
        <p:spPr>
          <a:xfrm rot="16200000" flipH="1">
            <a:off x="1053321" y="3019335"/>
            <a:ext cx="1245171" cy="1890330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ounded Rectangle 38">
            <a:extLst>
              <a:ext uri="{FF2B5EF4-FFF2-40B4-BE49-F238E27FC236}">
                <a16:creationId xmlns:a16="http://schemas.microsoft.com/office/drawing/2014/main" id="{C84735DC-8DB2-4414-AC6A-2BD246E4B64C}"/>
              </a:ext>
            </a:extLst>
          </p:cNvPr>
          <p:cNvSpPr/>
          <p:nvPr/>
        </p:nvSpPr>
        <p:spPr>
          <a:xfrm>
            <a:off x="2408242" y="6300557"/>
            <a:ext cx="9563041" cy="3449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Datacenter network (</a:t>
            </a:r>
            <a:r>
              <a:rPr lang="en-US" sz="1600" b="1" dirty="0">
                <a:solidFill>
                  <a:schemeClr val="tx1"/>
                </a:solidFill>
              </a:rPr>
              <a:t>L3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8E31187-4638-4E23-B86B-D3C9CC89B48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904325" y="6009326"/>
            <a:ext cx="12930" cy="328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loud 191">
            <a:extLst>
              <a:ext uri="{FF2B5EF4-FFF2-40B4-BE49-F238E27FC236}">
                <a16:creationId xmlns:a16="http://schemas.microsoft.com/office/drawing/2014/main" id="{63912890-8A17-4B66-A4B7-E13A56CA41E8}"/>
              </a:ext>
            </a:extLst>
          </p:cNvPr>
          <p:cNvSpPr/>
          <p:nvPr/>
        </p:nvSpPr>
        <p:spPr>
          <a:xfrm>
            <a:off x="8400524" y="3471516"/>
            <a:ext cx="1868084" cy="1274139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Network Fabric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VxLAN</a:t>
            </a:r>
            <a:r>
              <a:rPr lang="en-US" sz="1600" dirty="0">
                <a:solidFill>
                  <a:schemeClr val="tx1"/>
                </a:solidFill>
              </a:rPr>
              <a:t>, IP, VPC)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1EDA44-E53E-4A52-B843-4B8255E756E5}"/>
              </a:ext>
            </a:extLst>
          </p:cNvPr>
          <p:cNvSpPr/>
          <p:nvPr/>
        </p:nvSpPr>
        <p:spPr>
          <a:xfrm>
            <a:off x="7971404" y="4000753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9E6773C-F7BF-413C-B0FD-8EF90D9663B5}"/>
              </a:ext>
            </a:extLst>
          </p:cNvPr>
          <p:cNvCxnSpPr>
            <a:cxnSpLocks/>
            <a:stCxn id="192" idx="3"/>
            <a:endCxn id="89" idx="2"/>
          </p:cNvCxnSpPr>
          <p:nvPr/>
        </p:nvCxnSpPr>
        <p:spPr>
          <a:xfrm flipV="1">
            <a:off x="9334566" y="3118005"/>
            <a:ext cx="1130958" cy="426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5AE5EE7-0F7F-459E-B6FF-1492F9EEF3EE}"/>
              </a:ext>
            </a:extLst>
          </p:cNvPr>
          <p:cNvCxnSpPr>
            <a:cxnSpLocks/>
            <a:stCxn id="192" idx="1"/>
            <a:endCxn id="91" idx="3"/>
          </p:cNvCxnSpPr>
          <p:nvPr/>
        </p:nvCxnSpPr>
        <p:spPr>
          <a:xfrm>
            <a:off x="9334566" y="4744298"/>
            <a:ext cx="1153109" cy="431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BFFC0A5-CEF2-4B71-8BA4-B2FB44834E1A}"/>
              </a:ext>
            </a:extLst>
          </p:cNvPr>
          <p:cNvCxnSpPr>
            <a:cxnSpLocks/>
            <a:stCxn id="193" idx="6"/>
            <a:endCxn id="192" idx="2"/>
          </p:cNvCxnSpPr>
          <p:nvPr/>
        </p:nvCxnSpPr>
        <p:spPr>
          <a:xfrm flipV="1">
            <a:off x="8187404" y="4108586"/>
            <a:ext cx="218915" cy="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15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285</Words>
  <Application>Microsoft Office PowerPoint</Application>
  <PresentationFormat>Widescreen</PresentationFormat>
  <Paragraphs>85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Bertrone</dc:creator>
  <cp:lastModifiedBy>Mauricio Vasquez Bernal</cp:lastModifiedBy>
  <cp:revision>144</cp:revision>
  <dcterms:created xsi:type="dcterms:W3CDTF">2017-03-22T17:17:14Z</dcterms:created>
  <dcterms:modified xsi:type="dcterms:W3CDTF">2018-10-18T17:12:37Z</dcterms:modified>
</cp:coreProperties>
</file>