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6858000" cy="9144000"/>
  <p:embeddedFontLst>
    <p:embeddedFont>
      <p:font typeface="Fredoka" panose="02000000000000000000" pitchFamily="2" charset="77"/>
      <p:regular r:id="rId33"/>
    </p:embeddedFont>
    <p:embeddedFont>
      <p:font typeface="Open Sans Bold" panose="020B0806030504020204" pitchFamily="34" charset="0"/>
      <p:regular r:id="rId34"/>
      <p:bold r:id="rId35"/>
    </p:embeddedFont>
    <p:embeddedFont>
      <p:font typeface="Open Sans Light" panose="020F0302020204030204" pitchFamily="34" charset="0"/>
      <p:regular r:id="rId36"/>
    </p:embeddedFont>
    <p:embeddedFont>
      <p:font typeface="Open Sans Light Bold" panose="020B0806030504020204" pitchFamily="34" charset="0"/>
      <p:regular r:id="rId37"/>
      <p:bold r:id="rId38"/>
    </p:embeddedFont>
    <p:embeddedFont>
      <p:font typeface="Quicksand Bold" pitchFamily="2" charset="77"/>
      <p:regular r:id="rId39"/>
      <p:bold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8" autoAdjust="0"/>
  </p:normalViewPr>
  <p:slideViewPr>
    <p:cSldViewPr>
      <p:cViewPr varScale="1">
        <p:scale>
          <a:sx n="77" d="100"/>
          <a:sy n="77" d="100"/>
        </p:scale>
        <p:origin x="8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01055" y="5088655"/>
            <a:ext cx="11885890" cy="286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MACHINE LEARNING</a:t>
            </a:r>
          </a:p>
        </p:txBody>
      </p:sp>
      <p:sp>
        <p:nvSpPr>
          <p:cNvPr id="3" name="Freeform 3"/>
          <p:cNvSpPr/>
          <p:nvPr/>
        </p:nvSpPr>
        <p:spPr>
          <a:xfrm>
            <a:off x="7354513" y="1028700"/>
            <a:ext cx="3578973" cy="3578973"/>
          </a:xfrm>
          <a:custGeom>
            <a:avLst/>
            <a:gdLst/>
            <a:ahLst/>
            <a:cxnLst/>
            <a:rect l="l" t="t" r="r" b="b"/>
            <a:pathLst>
              <a:path w="3578973" h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034850" y="2487850"/>
            <a:ext cx="16230600" cy="6363681"/>
          </a:xfrm>
          <a:custGeom>
            <a:avLst/>
            <a:gdLst/>
            <a:ahLst/>
            <a:cxnLst/>
            <a:rect l="l" t="t" r="r" b="b"/>
            <a:pathLst>
              <a:path w="16230600" h="6363681">
                <a:moveTo>
                  <a:pt x="0" y="0"/>
                </a:moveTo>
                <a:lnTo>
                  <a:pt x="16230600" y="0"/>
                </a:lnTo>
                <a:lnTo>
                  <a:pt x="16230600" y="6363681"/>
                </a:lnTo>
                <a:lnTo>
                  <a:pt x="0" y="6363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655628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SUPERVISED VS UNSUPERVISED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659041" y="2189531"/>
            <a:ext cx="17062844" cy="6210875"/>
          </a:xfrm>
          <a:custGeom>
            <a:avLst/>
            <a:gdLst/>
            <a:ahLst/>
            <a:cxnLst/>
            <a:rect l="l" t="t" r="r" b="b"/>
            <a:pathLst>
              <a:path w="17062844" h="6210875">
                <a:moveTo>
                  <a:pt x="0" y="0"/>
                </a:moveTo>
                <a:lnTo>
                  <a:pt x="17062844" y="0"/>
                </a:lnTo>
                <a:lnTo>
                  <a:pt x="17062844" y="6210875"/>
                </a:lnTo>
                <a:lnTo>
                  <a:pt x="0" y="6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655628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SUPERVISED VS UNSUPERVISED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Freeform 4"/>
          <p:cNvSpPr/>
          <p:nvPr/>
        </p:nvSpPr>
        <p:spPr>
          <a:xfrm>
            <a:off x="9444769" y="3007556"/>
            <a:ext cx="7456471" cy="6250744"/>
          </a:xfrm>
          <a:custGeom>
            <a:avLst/>
            <a:gdLst/>
            <a:ahLst/>
            <a:cxnLst/>
            <a:rect l="l" t="t" r="r" b="b"/>
            <a:pathLst>
              <a:path w="7456471" h="6250744">
                <a:moveTo>
                  <a:pt x="0" y="0"/>
                </a:moveTo>
                <a:lnTo>
                  <a:pt x="7456471" y="0"/>
                </a:lnTo>
                <a:lnTo>
                  <a:pt x="7456471" y="6250744"/>
                </a:lnTo>
                <a:lnTo>
                  <a:pt x="0" y="6250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5" name="TextBox 5"/>
          <p:cNvSpPr txBox="1"/>
          <p:nvPr/>
        </p:nvSpPr>
        <p:spPr>
          <a:xfrm>
            <a:off x="768033" y="1028700"/>
            <a:ext cx="1733899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TYPES OF SUPERVISED PROBLEMS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5878" y="3862784"/>
            <a:ext cx="8101354" cy="553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In Machine Learning a particular problem can either be a Classification or Regression problem.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 difference is in the type of variable we are trying to predict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Continuous/Numerical : Regression Problem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Categorical: Classification Problem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0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3118675"/>
            <a:ext cx="16230600" cy="1420680"/>
          </a:xfrm>
          <a:custGeom>
            <a:avLst/>
            <a:gdLst/>
            <a:ahLst/>
            <a:cxnLst/>
            <a:rect l="l" t="t" r="r" b="b"/>
            <a:pathLst>
              <a:path w="16230600" h="1420680">
                <a:moveTo>
                  <a:pt x="0" y="0"/>
                </a:moveTo>
                <a:lnTo>
                  <a:pt x="16230600" y="0"/>
                </a:lnTo>
                <a:lnTo>
                  <a:pt x="16230600" y="1420680"/>
                </a:lnTo>
                <a:lnTo>
                  <a:pt x="0" y="1420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034850" y="4769994"/>
            <a:ext cx="16230600" cy="4488306"/>
          </a:xfrm>
          <a:custGeom>
            <a:avLst/>
            <a:gdLst/>
            <a:ahLst/>
            <a:cxnLst/>
            <a:rect l="l" t="t" r="r" b="b"/>
            <a:pathLst>
              <a:path w="16230600" h="4488306">
                <a:moveTo>
                  <a:pt x="0" y="0"/>
                </a:moveTo>
                <a:lnTo>
                  <a:pt x="16230600" y="0"/>
                </a:lnTo>
                <a:lnTo>
                  <a:pt x="16230600" y="4488306"/>
                </a:lnTo>
                <a:lnTo>
                  <a:pt x="0" y="44883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TextBox 9"/>
          <p:cNvSpPr txBox="1"/>
          <p:nvPr/>
        </p:nvSpPr>
        <p:spPr>
          <a:xfrm>
            <a:off x="949008" y="1028700"/>
            <a:ext cx="1597747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EXAMPLE WALK THROUGH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0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949008" y="3118675"/>
            <a:ext cx="16230600" cy="6335170"/>
          </a:xfrm>
          <a:custGeom>
            <a:avLst/>
            <a:gdLst/>
            <a:ahLst/>
            <a:cxnLst/>
            <a:rect l="l" t="t" r="r" b="b"/>
            <a:pathLst>
              <a:path w="16230600" h="6335170">
                <a:moveTo>
                  <a:pt x="0" y="0"/>
                </a:moveTo>
                <a:lnTo>
                  <a:pt x="16230600" y="0"/>
                </a:lnTo>
                <a:lnTo>
                  <a:pt x="16230600" y="6335170"/>
                </a:lnTo>
                <a:lnTo>
                  <a:pt x="0" y="6335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597747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EXAMPLE WALK THROUGH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0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1975915"/>
            <a:ext cx="16230600" cy="6335170"/>
          </a:xfrm>
          <a:custGeom>
            <a:avLst/>
            <a:gdLst/>
            <a:ahLst/>
            <a:cxnLst/>
            <a:rect l="l" t="t" r="r" b="b"/>
            <a:pathLst>
              <a:path w="16230600" h="6335170">
                <a:moveTo>
                  <a:pt x="0" y="0"/>
                </a:moveTo>
                <a:lnTo>
                  <a:pt x="16230600" y="0"/>
                </a:lnTo>
                <a:lnTo>
                  <a:pt x="16230600" y="6335170"/>
                </a:lnTo>
                <a:lnTo>
                  <a:pt x="0" y="6335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597747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EXAMPLE WALK THROUGH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0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1975915"/>
            <a:ext cx="16230600" cy="6335170"/>
          </a:xfrm>
          <a:custGeom>
            <a:avLst/>
            <a:gdLst/>
            <a:ahLst/>
            <a:cxnLst/>
            <a:rect l="l" t="t" r="r" b="b"/>
            <a:pathLst>
              <a:path w="16230600" h="6335170">
                <a:moveTo>
                  <a:pt x="0" y="0"/>
                </a:moveTo>
                <a:lnTo>
                  <a:pt x="16230600" y="0"/>
                </a:lnTo>
                <a:lnTo>
                  <a:pt x="16230600" y="6335170"/>
                </a:lnTo>
                <a:lnTo>
                  <a:pt x="0" y="6335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597747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EXAMPLE WALK THROUGH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0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034850" y="1801384"/>
            <a:ext cx="16230600" cy="7456916"/>
          </a:xfrm>
          <a:custGeom>
            <a:avLst/>
            <a:gdLst/>
            <a:ahLst/>
            <a:cxnLst/>
            <a:rect l="l" t="t" r="r" b="b"/>
            <a:pathLst>
              <a:path w="16230600" h="7456916">
                <a:moveTo>
                  <a:pt x="0" y="0"/>
                </a:moveTo>
                <a:lnTo>
                  <a:pt x="16230600" y="0"/>
                </a:lnTo>
                <a:lnTo>
                  <a:pt x="16230600" y="7456916"/>
                </a:lnTo>
                <a:lnTo>
                  <a:pt x="0" y="7456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597747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EXAMPLE WALK THROUGH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0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822443" y="2410445"/>
            <a:ext cx="16230600" cy="6202777"/>
          </a:xfrm>
          <a:custGeom>
            <a:avLst/>
            <a:gdLst/>
            <a:ahLst/>
            <a:cxnLst/>
            <a:rect l="l" t="t" r="r" b="b"/>
            <a:pathLst>
              <a:path w="16230600" h="6202777">
                <a:moveTo>
                  <a:pt x="0" y="0"/>
                </a:moveTo>
                <a:lnTo>
                  <a:pt x="16230600" y="0"/>
                </a:lnTo>
                <a:lnTo>
                  <a:pt x="16230600" y="6202777"/>
                </a:lnTo>
                <a:lnTo>
                  <a:pt x="0" y="6202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597747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EXAMPLE WALK THROUGH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0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2029964"/>
            <a:ext cx="16230600" cy="7590633"/>
          </a:xfrm>
          <a:custGeom>
            <a:avLst/>
            <a:gdLst/>
            <a:ahLst/>
            <a:cxnLst/>
            <a:rect l="l" t="t" r="r" b="b"/>
            <a:pathLst>
              <a:path w="16230600" h="7590633">
                <a:moveTo>
                  <a:pt x="0" y="0"/>
                </a:moveTo>
                <a:lnTo>
                  <a:pt x="16230600" y="0"/>
                </a:lnTo>
                <a:lnTo>
                  <a:pt x="16230600" y="7590634"/>
                </a:lnTo>
                <a:lnTo>
                  <a:pt x="0" y="7590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597747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EXAMPLE WALK THROUGH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Freeform 4"/>
          <p:cNvSpPr/>
          <p:nvPr/>
        </p:nvSpPr>
        <p:spPr>
          <a:xfrm>
            <a:off x="1718571" y="3452395"/>
            <a:ext cx="5839561" cy="4652264"/>
          </a:xfrm>
          <a:custGeom>
            <a:avLst/>
            <a:gdLst/>
            <a:ahLst/>
            <a:cxnLst/>
            <a:rect l="l" t="t" r="r" b="b"/>
            <a:pathLst>
              <a:path w="5839561" h="4652264">
                <a:moveTo>
                  <a:pt x="0" y="0"/>
                </a:moveTo>
                <a:lnTo>
                  <a:pt x="5839561" y="0"/>
                </a:lnTo>
                <a:lnTo>
                  <a:pt x="5839561" y="4652265"/>
                </a:lnTo>
                <a:lnTo>
                  <a:pt x="0" y="465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5" name="Freeform 5"/>
          <p:cNvSpPr/>
          <p:nvPr/>
        </p:nvSpPr>
        <p:spPr>
          <a:xfrm>
            <a:off x="10342167" y="3452395"/>
            <a:ext cx="6421677" cy="5756933"/>
          </a:xfrm>
          <a:custGeom>
            <a:avLst/>
            <a:gdLst/>
            <a:ahLst/>
            <a:cxnLst/>
            <a:rect l="l" t="t" r="r" b="b"/>
            <a:pathLst>
              <a:path w="6421677" h="5756933">
                <a:moveTo>
                  <a:pt x="0" y="0"/>
                </a:moveTo>
                <a:lnTo>
                  <a:pt x="6421677" y="0"/>
                </a:lnTo>
                <a:lnTo>
                  <a:pt x="6421677" y="5756933"/>
                </a:lnTo>
                <a:lnTo>
                  <a:pt x="0" y="57569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WHAT IS A DECISION?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0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034850" y="2029964"/>
            <a:ext cx="16230600" cy="7590633"/>
          </a:xfrm>
          <a:custGeom>
            <a:avLst/>
            <a:gdLst/>
            <a:ahLst/>
            <a:cxnLst/>
            <a:rect l="l" t="t" r="r" b="b"/>
            <a:pathLst>
              <a:path w="16230600" h="7590633">
                <a:moveTo>
                  <a:pt x="0" y="0"/>
                </a:moveTo>
                <a:lnTo>
                  <a:pt x="16230600" y="0"/>
                </a:lnTo>
                <a:lnTo>
                  <a:pt x="16230600" y="7590634"/>
                </a:lnTo>
                <a:lnTo>
                  <a:pt x="0" y="7590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597747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EXAMPLE WALK THROUGH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0" y="3422265"/>
            <a:ext cx="18288000" cy="4708886"/>
          </a:xfrm>
          <a:custGeom>
            <a:avLst/>
            <a:gdLst/>
            <a:ahLst/>
            <a:cxnLst/>
            <a:rect l="l" t="t" r="r" b="b"/>
            <a:pathLst>
              <a:path w="18288000" h="4708886">
                <a:moveTo>
                  <a:pt x="0" y="0"/>
                </a:moveTo>
                <a:lnTo>
                  <a:pt x="18288000" y="0"/>
                </a:lnTo>
                <a:lnTo>
                  <a:pt x="18288000" y="4708886"/>
                </a:lnTo>
                <a:lnTo>
                  <a:pt x="0" y="4708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A SUMMARY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9358695" y="3870390"/>
            <a:ext cx="7643971" cy="4208294"/>
          </a:xfrm>
          <a:custGeom>
            <a:avLst/>
            <a:gdLst/>
            <a:ahLst/>
            <a:cxnLst/>
            <a:rect l="l" t="t" r="r" b="b"/>
            <a:pathLst>
              <a:path w="7643971" h="4208294">
                <a:moveTo>
                  <a:pt x="0" y="0"/>
                </a:moveTo>
                <a:lnTo>
                  <a:pt x="7643971" y="0"/>
                </a:lnTo>
                <a:lnTo>
                  <a:pt x="7643971" y="4208293"/>
                </a:lnTo>
                <a:lnTo>
                  <a:pt x="0" y="4208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028700" y="6646316"/>
            <a:ext cx="7089992" cy="947039"/>
          </a:xfrm>
          <a:custGeom>
            <a:avLst/>
            <a:gdLst/>
            <a:ahLst/>
            <a:cxnLst/>
            <a:rect l="l" t="t" r="r" b="b"/>
            <a:pathLst>
              <a:path w="7089992" h="947039">
                <a:moveTo>
                  <a:pt x="0" y="0"/>
                </a:moveTo>
                <a:lnTo>
                  <a:pt x="7089992" y="0"/>
                </a:lnTo>
                <a:lnTo>
                  <a:pt x="7089992" y="947038"/>
                </a:lnTo>
                <a:lnTo>
                  <a:pt x="0" y="947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TextBox 9"/>
          <p:cNvSpPr txBox="1"/>
          <p:nvPr/>
        </p:nvSpPr>
        <p:spPr>
          <a:xfrm>
            <a:off x="949008" y="1028700"/>
            <a:ext cx="16819376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HOW DO WE EVALUATE THE RESULTS?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9008" y="3257452"/>
            <a:ext cx="7643971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 Bold"/>
              </a:rPr>
              <a:t>Regression Problems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Quantify how far away our model is from data points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243395" y="2643952"/>
            <a:ext cx="16230600" cy="6419811"/>
          </a:xfrm>
          <a:custGeom>
            <a:avLst/>
            <a:gdLst/>
            <a:ahLst/>
            <a:cxnLst/>
            <a:rect l="l" t="t" r="r" b="b"/>
            <a:pathLst>
              <a:path w="16230600" h="6419811">
                <a:moveTo>
                  <a:pt x="0" y="0"/>
                </a:moveTo>
                <a:lnTo>
                  <a:pt x="16230600" y="0"/>
                </a:lnTo>
                <a:lnTo>
                  <a:pt x="16230600" y="6419811"/>
                </a:lnTo>
                <a:lnTo>
                  <a:pt x="0" y="6419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6819376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HOW DO WE EVALUATE THE RESULTS?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6984" y="2684024"/>
            <a:ext cx="76439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Binary Classification Problems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034850" y="3630990"/>
            <a:ext cx="16230600" cy="5287639"/>
          </a:xfrm>
          <a:custGeom>
            <a:avLst/>
            <a:gdLst/>
            <a:ahLst/>
            <a:cxnLst/>
            <a:rect l="l" t="t" r="r" b="b"/>
            <a:pathLst>
              <a:path w="16230600" h="5287639">
                <a:moveTo>
                  <a:pt x="0" y="0"/>
                </a:moveTo>
                <a:lnTo>
                  <a:pt x="16230600" y="0"/>
                </a:lnTo>
                <a:lnTo>
                  <a:pt x="16230600" y="5287639"/>
                </a:lnTo>
                <a:lnTo>
                  <a:pt x="0" y="5287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19376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HOW DO WE EVALUATE THE RESULTS?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13817" y="2409825"/>
            <a:ext cx="764397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Light Bold"/>
              </a:rPr>
              <a:t>Confusion Matrix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91150" y="2476500"/>
            <a:ext cx="15068249" cy="6464060"/>
          </a:xfrm>
          <a:custGeom>
            <a:avLst/>
            <a:gdLst/>
            <a:ahLst/>
            <a:cxnLst/>
            <a:rect l="l" t="t" r="r" b="b"/>
            <a:pathLst>
              <a:path w="15068249" h="6464060">
                <a:moveTo>
                  <a:pt x="0" y="0"/>
                </a:moveTo>
                <a:lnTo>
                  <a:pt x="15068249" y="0"/>
                </a:lnTo>
                <a:lnTo>
                  <a:pt x="15068249" y="6464060"/>
                </a:lnTo>
                <a:lnTo>
                  <a:pt x="0" y="6464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19376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HOW DO WE EVALUATE THE RESULTS?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13817" y="2409825"/>
            <a:ext cx="764397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Light Bold"/>
              </a:rPr>
              <a:t>Confusion Matrix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49008" y="2476500"/>
            <a:ext cx="16230600" cy="7213600"/>
          </a:xfrm>
          <a:custGeom>
            <a:avLst/>
            <a:gdLst/>
            <a:ahLst/>
            <a:cxnLst/>
            <a:rect l="l" t="t" r="r" b="b"/>
            <a:pathLst>
              <a:path w="16230600" h="7213600">
                <a:moveTo>
                  <a:pt x="0" y="0"/>
                </a:moveTo>
                <a:lnTo>
                  <a:pt x="16230600" y="0"/>
                </a:lnTo>
                <a:lnTo>
                  <a:pt x="16230600" y="7213600"/>
                </a:lnTo>
                <a:lnTo>
                  <a:pt x="0" y="721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19376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HOW DO WE EVALUATE THE RESULTS?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13817" y="2409825"/>
            <a:ext cx="764397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Light Bold"/>
              </a:rPr>
              <a:t>Confusion Matrix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49008" y="3185941"/>
            <a:ext cx="16230600" cy="5598928"/>
          </a:xfrm>
          <a:custGeom>
            <a:avLst/>
            <a:gdLst/>
            <a:ahLst/>
            <a:cxnLst/>
            <a:rect l="l" t="t" r="r" b="b"/>
            <a:pathLst>
              <a:path w="16230600" h="5598928">
                <a:moveTo>
                  <a:pt x="0" y="0"/>
                </a:moveTo>
                <a:lnTo>
                  <a:pt x="16230600" y="0"/>
                </a:lnTo>
                <a:lnTo>
                  <a:pt x="16230600" y="5598928"/>
                </a:lnTo>
                <a:lnTo>
                  <a:pt x="0" y="559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19376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HOW DO WE EVALUATE THE RESULTS?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13817" y="2409825"/>
            <a:ext cx="764397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Light Bold"/>
              </a:rPr>
              <a:t>Confusion Matrix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239414" y="3023235"/>
            <a:ext cx="17528969" cy="5118957"/>
          </a:xfrm>
          <a:custGeom>
            <a:avLst/>
            <a:gdLst/>
            <a:ahLst/>
            <a:cxnLst/>
            <a:rect l="l" t="t" r="r" b="b"/>
            <a:pathLst>
              <a:path w="17528969" h="5118957">
                <a:moveTo>
                  <a:pt x="0" y="0"/>
                </a:moveTo>
                <a:lnTo>
                  <a:pt x="17528969" y="0"/>
                </a:lnTo>
                <a:lnTo>
                  <a:pt x="17528969" y="5118957"/>
                </a:lnTo>
                <a:lnTo>
                  <a:pt x="0" y="51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19376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HOW DO WE EVALUATE THE RESULTS?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89733" y="2004910"/>
            <a:ext cx="10669567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Light Bold"/>
              </a:rPr>
              <a:t>Based on this we can define two metrics: Precision &amp; Recall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449890" y="3256495"/>
            <a:ext cx="17509917" cy="5301693"/>
          </a:xfrm>
          <a:custGeom>
            <a:avLst/>
            <a:gdLst/>
            <a:ahLst/>
            <a:cxnLst/>
            <a:rect l="l" t="t" r="r" b="b"/>
            <a:pathLst>
              <a:path w="17509917" h="5301693">
                <a:moveTo>
                  <a:pt x="0" y="0"/>
                </a:moveTo>
                <a:lnTo>
                  <a:pt x="17509917" y="0"/>
                </a:lnTo>
                <a:lnTo>
                  <a:pt x="17509917" y="5301693"/>
                </a:lnTo>
                <a:lnTo>
                  <a:pt x="0" y="5301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19376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HOW DO WE EVALUATE THE RESULTS?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89733" y="2004910"/>
            <a:ext cx="10669567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Light Bold"/>
              </a:rPr>
              <a:t>Based on this we can define two metrics: Precision &amp; Recall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6315075" y="2314575"/>
            <a:ext cx="6065648" cy="1145766"/>
            <a:chOff x="0" y="0"/>
            <a:chExt cx="2000668" cy="3779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00668" cy="377915"/>
            </a:xfrm>
            <a:custGeom>
              <a:avLst/>
              <a:gdLst/>
              <a:ahLst/>
              <a:cxnLst/>
              <a:rect l="l" t="t" r="r" b="b"/>
              <a:pathLst>
                <a:path w="2000668" h="377915">
                  <a:moveTo>
                    <a:pt x="0" y="0"/>
                  </a:moveTo>
                  <a:lnTo>
                    <a:pt x="2000668" y="0"/>
                  </a:lnTo>
                  <a:lnTo>
                    <a:pt x="2000668" y="377915"/>
                  </a:lnTo>
                  <a:lnTo>
                    <a:pt x="0" y="377915"/>
                  </a:lnTo>
                  <a:close/>
                </a:path>
              </a:pathLst>
            </a:custGeom>
            <a:solidFill>
              <a:srgbClr val="2199D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08" y="1028700"/>
            <a:ext cx="1671413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SHOULD I ATTEND A WEBINAR?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67813" y="2572905"/>
            <a:ext cx="50765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Open Sans Light Bold"/>
              </a:rPr>
              <a:t>Organised by Ironhack?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65605" y="5384057"/>
            <a:ext cx="16230600" cy="3044363"/>
          </a:xfrm>
          <a:custGeom>
            <a:avLst/>
            <a:gdLst/>
            <a:ahLst/>
            <a:cxnLst/>
            <a:rect l="l" t="t" r="r" b="b"/>
            <a:pathLst>
              <a:path w="16230600" h="3044363">
                <a:moveTo>
                  <a:pt x="0" y="0"/>
                </a:moveTo>
                <a:lnTo>
                  <a:pt x="16230600" y="0"/>
                </a:lnTo>
                <a:lnTo>
                  <a:pt x="16230600" y="3044363"/>
                </a:lnTo>
                <a:lnTo>
                  <a:pt x="0" y="30443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765605" y="3522845"/>
            <a:ext cx="17172191" cy="1656249"/>
          </a:xfrm>
          <a:custGeom>
            <a:avLst/>
            <a:gdLst/>
            <a:ahLst/>
            <a:cxnLst/>
            <a:rect l="l" t="t" r="r" b="b"/>
            <a:pathLst>
              <a:path w="17172191" h="1656249">
                <a:moveTo>
                  <a:pt x="0" y="0"/>
                </a:moveTo>
                <a:lnTo>
                  <a:pt x="17172190" y="0"/>
                </a:lnTo>
                <a:lnTo>
                  <a:pt x="17172190" y="1656249"/>
                </a:lnTo>
                <a:lnTo>
                  <a:pt x="0" y="1656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201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6819376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HOW DO WE EVALUATE THE RESULTS?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6315075" y="2314575"/>
            <a:ext cx="6065648" cy="1145766"/>
            <a:chOff x="0" y="0"/>
            <a:chExt cx="2000668" cy="3779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00668" cy="377915"/>
            </a:xfrm>
            <a:custGeom>
              <a:avLst/>
              <a:gdLst/>
              <a:ahLst/>
              <a:cxnLst/>
              <a:rect l="l" t="t" r="r" b="b"/>
              <a:pathLst>
                <a:path w="2000668" h="377915">
                  <a:moveTo>
                    <a:pt x="0" y="0"/>
                  </a:moveTo>
                  <a:lnTo>
                    <a:pt x="2000668" y="0"/>
                  </a:lnTo>
                  <a:lnTo>
                    <a:pt x="2000668" y="377915"/>
                  </a:lnTo>
                  <a:lnTo>
                    <a:pt x="0" y="377915"/>
                  </a:lnTo>
                  <a:close/>
                </a:path>
              </a:pathLst>
            </a:custGeom>
            <a:solidFill>
              <a:srgbClr val="2199D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671413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SHOULD I ATTEND A WEBINAR?</a:t>
            </a:r>
          </a:p>
        </p:txBody>
      </p:sp>
      <p:grpSp>
        <p:nvGrpSpPr>
          <p:cNvPr id="6" name="Group 6"/>
          <p:cNvGrpSpPr/>
          <p:nvPr/>
        </p:nvGrpSpPr>
        <p:grpSpPr>
          <a:xfrm rot="7861504">
            <a:off x="5919969" y="4013238"/>
            <a:ext cx="1695687" cy="504843"/>
            <a:chOff x="0" y="0"/>
            <a:chExt cx="1441817" cy="429260"/>
          </a:xfrm>
        </p:grpSpPr>
        <p:sp>
          <p:nvSpPr>
            <p:cNvPr id="7" name="Freeform 7"/>
            <p:cNvSpPr/>
            <p:nvPr/>
          </p:nvSpPr>
          <p:spPr>
            <a:xfrm>
              <a:off x="0" y="-5080"/>
              <a:ext cx="1441817" cy="434340"/>
            </a:xfrm>
            <a:custGeom>
              <a:avLst/>
              <a:gdLst/>
              <a:ahLst/>
              <a:cxnLst/>
              <a:rect l="l" t="t" r="r" b="b"/>
              <a:pathLst>
                <a:path w="1441817" h="434340">
                  <a:moveTo>
                    <a:pt x="1424037" y="187960"/>
                  </a:moveTo>
                  <a:lnTo>
                    <a:pt x="1162417" y="11430"/>
                  </a:lnTo>
                  <a:cubicBezTo>
                    <a:pt x="1144637" y="0"/>
                    <a:pt x="1121777" y="3810"/>
                    <a:pt x="1109077" y="21590"/>
                  </a:cubicBezTo>
                  <a:cubicBezTo>
                    <a:pt x="1097647" y="39370"/>
                    <a:pt x="1101457" y="62230"/>
                    <a:pt x="1119237" y="74930"/>
                  </a:cubicBezTo>
                  <a:lnTo>
                    <a:pt x="127798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77987" y="257810"/>
                  </a:lnTo>
                  <a:lnTo>
                    <a:pt x="1119237" y="364490"/>
                  </a:lnTo>
                  <a:cubicBezTo>
                    <a:pt x="1101457" y="375920"/>
                    <a:pt x="1097647" y="400050"/>
                    <a:pt x="1109077" y="417830"/>
                  </a:cubicBezTo>
                  <a:cubicBezTo>
                    <a:pt x="1116697" y="429260"/>
                    <a:pt x="1128127" y="434340"/>
                    <a:pt x="1140827" y="434340"/>
                  </a:cubicBezTo>
                  <a:cubicBezTo>
                    <a:pt x="1148447" y="434340"/>
                    <a:pt x="1156067" y="431800"/>
                    <a:pt x="1162417" y="427990"/>
                  </a:cubicBezTo>
                  <a:lnTo>
                    <a:pt x="1425307" y="251460"/>
                  </a:lnTo>
                  <a:cubicBezTo>
                    <a:pt x="1435467" y="243840"/>
                    <a:pt x="1441817" y="232410"/>
                    <a:pt x="1441817" y="219710"/>
                  </a:cubicBezTo>
                  <a:cubicBezTo>
                    <a:pt x="1441817" y="207010"/>
                    <a:pt x="1435467" y="195580"/>
                    <a:pt x="1424037" y="187960"/>
                  </a:cubicBezTo>
                  <a:close/>
                </a:path>
              </a:pathLst>
            </a:custGeom>
            <a:solidFill>
              <a:srgbClr val="3C82B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767813" y="2572905"/>
            <a:ext cx="50765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Open Sans Light Bold"/>
              </a:rPr>
              <a:t>Organised by Ironhack?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162362" y="5143500"/>
            <a:ext cx="4171362" cy="1851780"/>
            <a:chOff x="0" y="0"/>
            <a:chExt cx="1375865" cy="3779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5865" cy="377915"/>
            </a:xfrm>
            <a:custGeom>
              <a:avLst/>
              <a:gdLst/>
              <a:ahLst/>
              <a:cxnLst/>
              <a:rect l="l" t="t" r="r" b="b"/>
              <a:pathLst>
                <a:path w="1375865" h="377915">
                  <a:moveTo>
                    <a:pt x="0" y="0"/>
                  </a:moveTo>
                  <a:lnTo>
                    <a:pt x="1375865" y="0"/>
                  </a:lnTo>
                  <a:lnTo>
                    <a:pt x="1375865" y="377915"/>
                  </a:lnTo>
                  <a:lnTo>
                    <a:pt x="0" y="377915"/>
                  </a:lnTo>
                  <a:close/>
                </a:path>
              </a:pathLst>
            </a:custGeom>
            <a:solidFill>
              <a:srgbClr val="2199D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494252" y="5370388"/>
            <a:ext cx="350758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Open Sans Light Bold"/>
              </a:rPr>
              <a:t>Maybe, depends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456634" y="5154057"/>
            <a:ext cx="4539695" cy="1145766"/>
            <a:chOff x="0" y="0"/>
            <a:chExt cx="1497354" cy="3779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97354" cy="377915"/>
            </a:xfrm>
            <a:custGeom>
              <a:avLst/>
              <a:gdLst/>
              <a:ahLst/>
              <a:cxnLst/>
              <a:rect l="l" t="t" r="r" b="b"/>
              <a:pathLst>
                <a:path w="1497354" h="377915">
                  <a:moveTo>
                    <a:pt x="0" y="0"/>
                  </a:moveTo>
                  <a:lnTo>
                    <a:pt x="1497354" y="0"/>
                  </a:lnTo>
                  <a:lnTo>
                    <a:pt x="1497354" y="377915"/>
                  </a:lnTo>
                  <a:lnTo>
                    <a:pt x="0" y="377915"/>
                  </a:lnTo>
                  <a:close/>
                </a:path>
              </a:pathLst>
            </a:custGeom>
            <a:solidFill>
              <a:srgbClr val="2199D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481150" y="5370388"/>
            <a:ext cx="43278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Is Pedro Speaking?</a:t>
            </a:r>
          </a:p>
        </p:txBody>
      </p:sp>
      <p:grpSp>
        <p:nvGrpSpPr>
          <p:cNvPr id="15" name="Group 15"/>
          <p:cNvGrpSpPr/>
          <p:nvPr/>
        </p:nvGrpSpPr>
        <p:grpSpPr>
          <a:xfrm rot="2699999">
            <a:off x="11302939" y="4123631"/>
            <a:ext cx="1695687" cy="504843"/>
            <a:chOff x="0" y="0"/>
            <a:chExt cx="1441817" cy="429260"/>
          </a:xfrm>
        </p:grpSpPr>
        <p:sp>
          <p:nvSpPr>
            <p:cNvPr id="16" name="Freeform 16"/>
            <p:cNvSpPr/>
            <p:nvPr/>
          </p:nvSpPr>
          <p:spPr>
            <a:xfrm>
              <a:off x="0" y="-5080"/>
              <a:ext cx="1441817" cy="434340"/>
            </a:xfrm>
            <a:custGeom>
              <a:avLst/>
              <a:gdLst/>
              <a:ahLst/>
              <a:cxnLst/>
              <a:rect l="l" t="t" r="r" b="b"/>
              <a:pathLst>
                <a:path w="1441817" h="434340">
                  <a:moveTo>
                    <a:pt x="1424037" y="187960"/>
                  </a:moveTo>
                  <a:lnTo>
                    <a:pt x="1162417" y="11430"/>
                  </a:lnTo>
                  <a:cubicBezTo>
                    <a:pt x="1144637" y="0"/>
                    <a:pt x="1121777" y="3810"/>
                    <a:pt x="1109077" y="21590"/>
                  </a:cubicBezTo>
                  <a:cubicBezTo>
                    <a:pt x="1097647" y="39370"/>
                    <a:pt x="1101457" y="62230"/>
                    <a:pt x="1119237" y="74930"/>
                  </a:cubicBezTo>
                  <a:lnTo>
                    <a:pt x="127798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77987" y="257810"/>
                  </a:lnTo>
                  <a:lnTo>
                    <a:pt x="1119237" y="364490"/>
                  </a:lnTo>
                  <a:cubicBezTo>
                    <a:pt x="1101457" y="375920"/>
                    <a:pt x="1097647" y="400050"/>
                    <a:pt x="1109077" y="417830"/>
                  </a:cubicBezTo>
                  <a:cubicBezTo>
                    <a:pt x="1116697" y="429260"/>
                    <a:pt x="1128127" y="434340"/>
                    <a:pt x="1140827" y="434340"/>
                  </a:cubicBezTo>
                  <a:cubicBezTo>
                    <a:pt x="1148447" y="434340"/>
                    <a:pt x="1156067" y="431800"/>
                    <a:pt x="1162417" y="427990"/>
                  </a:cubicBezTo>
                  <a:lnTo>
                    <a:pt x="1425307" y="251460"/>
                  </a:lnTo>
                  <a:cubicBezTo>
                    <a:pt x="1435467" y="243840"/>
                    <a:pt x="1441817" y="232410"/>
                    <a:pt x="1441817" y="219710"/>
                  </a:cubicBezTo>
                  <a:cubicBezTo>
                    <a:pt x="1441817" y="207010"/>
                    <a:pt x="1435467" y="195580"/>
                    <a:pt x="1424037" y="187960"/>
                  </a:cubicBezTo>
                  <a:close/>
                </a:path>
              </a:pathLst>
            </a:custGeom>
            <a:solidFill>
              <a:srgbClr val="3C82B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726481" y="3685270"/>
            <a:ext cx="6660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Yes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50783" y="3685270"/>
            <a:ext cx="5645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4" name="Group 4"/>
          <p:cNvGrpSpPr/>
          <p:nvPr/>
        </p:nvGrpSpPr>
        <p:grpSpPr>
          <a:xfrm>
            <a:off x="6315075" y="2314575"/>
            <a:ext cx="6065648" cy="1145766"/>
            <a:chOff x="0" y="0"/>
            <a:chExt cx="2000668" cy="3779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00668" cy="377915"/>
            </a:xfrm>
            <a:custGeom>
              <a:avLst/>
              <a:gdLst/>
              <a:ahLst/>
              <a:cxnLst/>
              <a:rect l="l" t="t" r="r" b="b"/>
              <a:pathLst>
                <a:path w="2000668" h="377915">
                  <a:moveTo>
                    <a:pt x="0" y="0"/>
                  </a:moveTo>
                  <a:lnTo>
                    <a:pt x="2000668" y="0"/>
                  </a:lnTo>
                  <a:lnTo>
                    <a:pt x="2000668" y="377915"/>
                  </a:lnTo>
                  <a:lnTo>
                    <a:pt x="0" y="377915"/>
                  </a:lnTo>
                  <a:close/>
                </a:path>
              </a:pathLst>
            </a:custGeom>
            <a:solidFill>
              <a:srgbClr val="2199D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08" y="1028700"/>
            <a:ext cx="1671413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SHOULD I ATTEND A WEBINAR?</a:t>
            </a:r>
          </a:p>
        </p:txBody>
      </p:sp>
      <p:sp>
        <p:nvSpPr>
          <p:cNvPr id="7" name="Freeform 7"/>
          <p:cNvSpPr/>
          <p:nvPr/>
        </p:nvSpPr>
        <p:spPr>
          <a:xfrm>
            <a:off x="1495119" y="4733925"/>
            <a:ext cx="1986030" cy="1986030"/>
          </a:xfrm>
          <a:custGeom>
            <a:avLst/>
            <a:gdLst/>
            <a:ahLst/>
            <a:cxnLst/>
            <a:rect l="l" t="t" r="r" b="b"/>
            <a:pathLst>
              <a:path w="1986030" h="1986030">
                <a:moveTo>
                  <a:pt x="0" y="0"/>
                </a:moveTo>
                <a:lnTo>
                  <a:pt x="1986031" y="0"/>
                </a:lnTo>
                <a:lnTo>
                  <a:pt x="1986031" y="1986030"/>
                </a:lnTo>
                <a:lnTo>
                  <a:pt x="0" y="1986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8" name="Group 8"/>
          <p:cNvGrpSpPr/>
          <p:nvPr/>
        </p:nvGrpSpPr>
        <p:grpSpPr>
          <a:xfrm rot="7861504">
            <a:off x="5919969" y="4013238"/>
            <a:ext cx="1695687" cy="504843"/>
            <a:chOff x="0" y="0"/>
            <a:chExt cx="1441817" cy="42926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1441817" cy="434340"/>
            </a:xfrm>
            <a:custGeom>
              <a:avLst/>
              <a:gdLst/>
              <a:ahLst/>
              <a:cxnLst/>
              <a:rect l="l" t="t" r="r" b="b"/>
              <a:pathLst>
                <a:path w="1441817" h="434340">
                  <a:moveTo>
                    <a:pt x="1424037" y="187960"/>
                  </a:moveTo>
                  <a:lnTo>
                    <a:pt x="1162417" y="11430"/>
                  </a:lnTo>
                  <a:cubicBezTo>
                    <a:pt x="1144637" y="0"/>
                    <a:pt x="1121777" y="3810"/>
                    <a:pt x="1109077" y="21590"/>
                  </a:cubicBezTo>
                  <a:cubicBezTo>
                    <a:pt x="1097647" y="39370"/>
                    <a:pt x="1101457" y="62230"/>
                    <a:pt x="1119237" y="74930"/>
                  </a:cubicBezTo>
                  <a:lnTo>
                    <a:pt x="127798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77987" y="257810"/>
                  </a:lnTo>
                  <a:lnTo>
                    <a:pt x="1119237" y="364490"/>
                  </a:lnTo>
                  <a:cubicBezTo>
                    <a:pt x="1101457" y="375920"/>
                    <a:pt x="1097647" y="400050"/>
                    <a:pt x="1109077" y="417830"/>
                  </a:cubicBezTo>
                  <a:cubicBezTo>
                    <a:pt x="1116697" y="429260"/>
                    <a:pt x="1128127" y="434340"/>
                    <a:pt x="1140827" y="434340"/>
                  </a:cubicBezTo>
                  <a:cubicBezTo>
                    <a:pt x="1148447" y="434340"/>
                    <a:pt x="1156067" y="431800"/>
                    <a:pt x="1162417" y="427990"/>
                  </a:cubicBezTo>
                  <a:lnTo>
                    <a:pt x="1425307" y="251460"/>
                  </a:lnTo>
                  <a:cubicBezTo>
                    <a:pt x="1435467" y="243840"/>
                    <a:pt x="1441817" y="232410"/>
                    <a:pt x="1441817" y="219710"/>
                  </a:cubicBezTo>
                  <a:cubicBezTo>
                    <a:pt x="1441817" y="207010"/>
                    <a:pt x="1435467" y="195580"/>
                    <a:pt x="1424037" y="187960"/>
                  </a:cubicBezTo>
                  <a:close/>
                </a:path>
              </a:pathLst>
            </a:custGeom>
            <a:solidFill>
              <a:srgbClr val="3C82B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767813" y="2572905"/>
            <a:ext cx="50765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Open Sans Light Bold"/>
              </a:rPr>
              <a:t>Organised by Ironhack?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162362" y="5143500"/>
            <a:ext cx="4171362" cy="1145766"/>
            <a:chOff x="0" y="0"/>
            <a:chExt cx="1375865" cy="377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75865" cy="377915"/>
            </a:xfrm>
            <a:custGeom>
              <a:avLst/>
              <a:gdLst/>
              <a:ahLst/>
              <a:cxnLst/>
              <a:rect l="l" t="t" r="r" b="b"/>
              <a:pathLst>
                <a:path w="1375865" h="377915">
                  <a:moveTo>
                    <a:pt x="0" y="0"/>
                  </a:moveTo>
                  <a:lnTo>
                    <a:pt x="1375865" y="0"/>
                  </a:lnTo>
                  <a:lnTo>
                    <a:pt x="1375865" y="377915"/>
                  </a:lnTo>
                  <a:lnTo>
                    <a:pt x="0" y="377915"/>
                  </a:lnTo>
                  <a:close/>
                </a:path>
              </a:pathLst>
            </a:custGeom>
            <a:solidFill>
              <a:srgbClr val="2199D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494252" y="5370388"/>
            <a:ext cx="350758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Open Sans Light Bold"/>
              </a:rPr>
              <a:t>Maybe, depends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456634" y="5154057"/>
            <a:ext cx="4539695" cy="1145766"/>
            <a:chOff x="0" y="0"/>
            <a:chExt cx="1497354" cy="37791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97354" cy="377915"/>
            </a:xfrm>
            <a:custGeom>
              <a:avLst/>
              <a:gdLst/>
              <a:ahLst/>
              <a:cxnLst/>
              <a:rect l="l" t="t" r="r" b="b"/>
              <a:pathLst>
                <a:path w="1497354" h="377915">
                  <a:moveTo>
                    <a:pt x="0" y="0"/>
                  </a:moveTo>
                  <a:lnTo>
                    <a:pt x="1497354" y="0"/>
                  </a:lnTo>
                  <a:lnTo>
                    <a:pt x="1497354" y="377915"/>
                  </a:lnTo>
                  <a:lnTo>
                    <a:pt x="0" y="377915"/>
                  </a:lnTo>
                  <a:close/>
                </a:path>
              </a:pathLst>
            </a:custGeom>
            <a:solidFill>
              <a:srgbClr val="2199D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481150" y="5370388"/>
            <a:ext cx="43278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Is Pedro Speaking?</a:t>
            </a:r>
          </a:p>
        </p:txBody>
      </p:sp>
      <p:grpSp>
        <p:nvGrpSpPr>
          <p:cNvPr id="17" name="Group 17"/>
          <p:cNvGrpSpPr/>
          <p:nvPr/>
        </p:nvGrpSpPr>
        <p:grpSpPr>
          <a:xfrm rot="2699999">
            <a:off x="11302939" y="4123631"/>
            <a:ext cx="1695687" cy="504843"/>
            <a:chOff x="0" y="0"/>
            <a:chExt cx="1441817" cy="429260"/>
          </a:xfrm>
        </p:grpSpPr>
        <p:sp>
          <p:nvSpPr>
            <p:cNvPr id="18" name="Freeform 18"/>
            <p:cNvSpPr/>
            <p:nvPr/>
          </p:nvSpPr>
          <p:spPr>
            <a:xfrm>
              <a:off x="0" y="-5080"/>
              <a:ext cx="1441817" cy="434340"/>
            </a:xfrm>
            <a:custGeom>
              <a:avLst/>
              <a:gdLst/>
              <a:ahLst/>
              <a:cxnLst/>
              <a:rect l="l" t="t" r="r" b="b"/>
              <a:pathLst>
                <a:path w="1441817" h="434340">
                  <a:moveTo>
                    <a:pt x="1424037" y="187960"/>
                  </a:moveTo>
                  <a:lnTo>
                    <a:pt x="1162417" y="11430"/>
                  </a:lnTo>
                  <a:cubicBezTo>
                    <a:pt x="1144637" y="0"/>
                    <a:pt x="1121777" y="3810"/>
                    <a:pt x="1109077" y="21590"/>
                  </a:cubicBezTo>
                  <a:cubicBezTo>
                    <a:pt x="1097647" y="39370"/>
                    <a:pt x="1101457" y="62230"/>
                    <a:pt x="1119237" y="74930"/>
                  </a:cubicBezTo>
                  <a:lnTo>
                    <a:pt x="127798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77987" y="257810"/>
                  </a:lnTo>
                  <a:lnTo>
                    <a:pt x="1119237" y="364490"/>
                  </a:lnTo>
                  <a:cubicBezTo>
                    <a:pt x="1101457" y="375920"/>
                    <a:pt x="1097647" y="400050"/>
                    <a:pt x="1109077" y="417830"/>
                  </a:cubicBezTo>
                  <a:cubicBezTo>
                    <a:pt x="1116697" y="429260"/>
                    <a:pt x="1128127" y="434340"/>
                    <a:pt x="1140827" y="434340"/>
                  </a:cubicBezTo>
                  <a:cubicBezTo>
                    <a:pt x="1148447" y="434340"/>
                    <a:pt x="1156067" y="431800"/>
                    <a:pt x="1162417" y="427990"/>
                  </a:cubicBezTo>
                  <a:lnTo>
                    <a:pt x="1425307" y="251460"/>
                  </a:lnTo>
                  <a:cubicBezTo>
                    <a:pt x="1435467" y="243840"/>
                    <a:pt x="1441817" y="232410"/>
                    <a:pt x="1441817" y="219710"/>
                  </a:cubicBezTo>
                  <a:cubicBezTo>
                    <a:pt x="1441817" y="207010"/>
                    <a:pt x="1435467" y="195580"/>
                    <a:pt x="1424037" y="187960"/>
                  </a:cubicBezTo>
                  <a:close/>
                </a:path>
              </a:pathLst>
            </a:custGeom>
            <a:solidFill>
              <a:srgbClr val="3C82B4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 rot="7861504">
            <a:off x="3380254" y="6852721"/>
            <a:ext cx="1695687" cy="504843"/>
            <a:chOff x="0" y="0"/>
            <a:chExt cx="1441817" cy="429260"/>
          </a:xfrm>
        </p:grpSpPr>
        <p:sp>
          <p:nvSpPr>
            <p:cNvPr id="20" name="Freeform 20"/>
            <p:cNvSpPr/>
            <p:nvPr/>
          </p:nvSpPr>
          <p:spPr>
            <a:xfrm>
              <a:off x="0" y="-5080"/>
              <a:ext cx="1441817" cy="434340"/>
            </a:xfrm>
            <a:custGeom>
              <a:avLst/>
              <a:gdLst/>
              <a:ahLst/>
              <a:cxnLst/>
              <a:rect l="l" t="t" r="r" b="b"/>
              <a:pathLst>
                <a:path w="1441817" h="434340">
                  <a:moveTo>
                    <a:pt x="1424037" y="187960"/>
                  </a:moveTo>
                  <a:lnTo>
                    <a:pt x="1162417" y="11430"/>
                  </a:lnTo>
                  <a:cubicBezTo>
                    <a:pt x="1144637" y="0"/>
                    <a:pt x="1121777" y="3810"/>
                    <a:pt x="1109077" y="21590"/>
                  </a:cubicBezTo>
                  <a:cubicBezTo>
                    <a:pt x="1097647" y="39370"/>
                    <a:pt x="1101457" y="62230"/>
                    <a:pt x="1119237" y="74930"/>
                  </a:cubicBezTo>
                  <a:lnTo>
                    <a:pt x="127798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77987" y="257810"/>
                  </a:lnTo>
                  <a:lnTo>
                    <a:pt x="1119237" y="364490"/>
                  </a:lnTo>
                  <a:cubicBezTo>
                    <a:pt x="1101457" y="375920"/>
                    <a:pt x="1097647" y="400050"/>
                    <a:pt x="1109077" y="417830"/>
                  </a:cubicBezTo>
                  <a:cubicBezTo>
                    <a:pt x="1116697" y="429260"/>
                    <a:pt x="1128127" y="434340"/>
                    <a:pt x="1140827" y="434340"/>
                  </a:cubicBezTo>
                  <a:cubicBezTo>
                    <a:pt x="1148447" y="434340"/>
                    <a:pt x="1156067" y="431800"/>
                    <a:pt x="1162417" y="427990"/>
                  </a:cubicBezTo>
                  <a:lnTo>
                    <a:pt x="1425307" y="251460"/>
                  </a:lnTo>
                  <a:cubicBezTo>
                    <a:pt x="1435467" y="243840"/>
                    <a:pt x="1441817" y="232410"/>
                    <a:pt x="1441817" y="219710"/>
                  </a:cubicBezTo>
                  <a:cubicBezTo>
                    <a:pt x="1441817" y="207010"/>
                    <a:pt x="1435467" y="195580"/>
                    <a:pt x="1424037" y="187960"/>
                  </a:cubicBezTo>
                  <a:close/>
                </a:path>
              </a:pathLst>
            </a:custGeom>
            <a:solidFill>
              <a:srgbClr val="3C82B4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1" name="Group 21"/>
          <p:cNvGrpSpPr/>
          <p:nvPr/>
        </p:nvGrpSpPr>
        <p:grpSpPr>
          <a:xfrm rot="3147995">
            <a:off x="6431789" y="6852721"/>
            <a:ext cx="1695687" cy="504843"/>
            <a:chOff x="0" y="0"/>
            <a:chExt cx="1441817" cy="429260"/>
          </a:xfrm>
        </p:grpSpPr>
        <p:sp>
          <p:nvSpPr>
            <p:cNvPr id="22" name="Freeform 22"/>
            <p:cNvSpPr/>
            <p:nvPr/>
          </p:nvSpPr>
          <p:spPr>
            <a:xfrm>
              <a:off x="0" y="-5080"/>
              <a:ext cx="1441817" cy="434340"/>
            </a:xfrm>
            <a:custGeom>
              <a:avLst/>
              <a:gdLst/>
              <a:ahLst/>
              <a:cxnLst/>
              <a:rect l="l" t="t" r="r" b="b"/>
              <a:pathLst>
                <a:path w="1441817" h="434340">
                  <a:moveTo>
                    <a:pt x="1424037" y="187960"/>
                  </a:moveTo>
                  <a:lnTo>
                    <a:pt x="1162417" y="11430"/>
                  </a:lnTo>
                  <a:cubicBezTo>
                    <a:pt x="1144637" y="0"/>
                    <a:pt x="1121777" y="3810"/>
                    <a:pt x="1109077" y="21590"/>
                  </a:cubicBezTo>
                  <a:cubicBezTo>
                    <a:pt x="1097647" y="39370"/>
                    <a:pt x="1101457" y="62230"/>
                    <a:pt x="1119237" y="74930"/>
                  </a:cubicBezTo>
                  <a:lnTo>
                    <a:pt x="127798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77987" y="257810"/>
                  </a:lnTo>
                  <a:lnTo>
                    <a:pt x="1119237" y="364490"/>
                  </a:lnTo>
                  <a:cubicBezTo>
                    <a:pt x="1101457" y="375920"/>
                    <a:pt x="1097647" y="400050"/>
                    <a:pt x="1109077" y="417830"/>
                  </a:cubicBezTo>
                  <a:cubicBezTo>
                    <a:pt x="1116697" y="429260"/>
                    <a:pt x="1128127" y="434340"/>
                    <a:pt x="1140827" y="434340"/>
                  </a:cubicBezTo>
                  <a:cubicBezTo>
                    <a:pt x="1148447" y="434340"/>
                    <a:pt x="1156067" y="431800"/>
                    <a:pt x="1162417" y="427990"/>
                  </a:cubicBezTo>
                  <a:lnTo>
                    <a:pt x="1425307" y="251460"/>
                  </a:lnTo>
                  <a:cubicBezTo>
                    <a:pt x="1435467" y="243840"/>
                    <a:pt x="1441817" y="232410"/>
                    <a:pt x="1441817" y="219710"/>
                  </a:cubicBezTo>
                  <a:cubicBezTo>
                    <a:pt x="1441817" y="207010"/>
                    <a:pt x="1435467" y="195580"/>
                    <a:pt x="1424037" y="187960"/>
                  </a:cubicBezTo>
                  <a:close/>
                </a:path>
              </a:pathLst>
            </a:custGeom>
            <a:solidFill>
              <a:srgbClr val="3C82B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123631" y="6653280"/>
            <a:ext cx="6660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Yes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526718" y="6653280"/>
            <a:ext cx="5645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No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6315075" y="7910461"/>
            <a:ext cx="4171362" cy="1145766"/>
            <a:chOff x="0" y="0"/>
            <a:chExt cx="1375865" cy="37791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75865" cy="377915"/>
            </a:xfrm>
            <a:custGeom>
              <a:avLst/>
              <a:gdLst/>
              <a:ahLst/>
              <a:cxnLst/>
              <a:rect l="l" t="t" r="r" b="b"/>
              <a:pathLst>
                <a:path w="1375865" h="377915">
                  <a:moveTo>
                    <a:pt x="0" y="0"/>
                  </a:moveTo>
                  <a:lnTo>
                    <a:pt x="1375865" y="0"/>
                  </a:lnTo>
                  <a:lnTo>
                    <a:pt x="1375865" y="377915"/>
                  </a:lnTo>
                  <a:lnTo>
                    <a:pt x="0" y="377915"/>
                  </a:lnTo>
                  <a:close/>
                </a:path>
              </a:pathLst>
            </a:custGeom>
            <a:solidFill>
              <a:srgbClr val="2199D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7116105" y="8139011"/>
            <a:ext cx="26183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Open Sans Light Bold"/>
              </a:rPr>
              <a:t>Yes I will go!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370953" y="7931262"/>
            <a:ext cx="4171362" cy="1145766"/>
            <a:chOff x="0" y="0"/>
            <a:chExt cx="1375865" cy="37791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75865" cy="377915"/>
            </a:xfrm>
            <a:custGeom>
              <a:avLst/>
              <a:gdLst/>
              <a:ahLst/>
              <a:cxnLst/>
              <a:rect l="l" t="t" r="r" b="b"/>
              <a:pathLst>
                <a:path w="1375865" h="377915">
                  <a:moveTo>
                    <a:pt x="0" y="0"/>
                  </a:moveTo>
                  <a:lnTo>
                    <a:pt x="1375865" y="0"/>
                  </a:lnTo>
                  <a:lnTo>
                    <a:pt x="1375865" y="377915"/>
                  </a:lnTo>
                  <a:lnTo>
                    <a:pt x="0" y="377915"/>
                  </a:lnTo>
                  <a:close/>
                </a:path>
              </a:pathLst>
            </a:custGeom>
            <a:solidFill>
              <a:srgbClr val="2199D4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955810" y="8159811"/>
            <a:ext cx="30506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 Light Bold"/>
              </a:rPr>
              <a:t>Not him again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726481" y="3685270"/>
            <a:ext cx="6660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Yes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150783" y="3685270"/>
            <a:ext cx="5645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No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4" name="AutoShape 3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1776623" y="7559736"/>
            <a:ext cx="588652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This process is an example of an algorithm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76308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WHAT IS IT?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5878" y="3729434"/>
            <a:ext cx="14178855" cy="149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In Machine Learning the objective is to make a prediction</a:t>
            </a:r>
          </a:p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Based on information, like in the previous example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41766" y="4924425"/>
            <a:ext cx="1383060" cy="1558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1"/>
              </a:lnSpc>
            </a:pPr>
            <a:r>
              <a:rPr lang="en-US" sz="4529">
                <a:solidFill>
                  <a:srgbClr val="2199D4"/>
                </a:solidFill>
                <a:latin typeface="Fredoka"/>
              </a:rPr>
              <a:t>BUT</a:t>
            </a:r>
          </a:p>
          <a:p>
            <a:pPr algn="l">
              <a:lnSpc>
                <a:spcPts val="6341"/>
              </a:lnSpc>
            </a:pPr>
            <a:endParaRPr lang="en-US" sz="4529">
              <a:solidFill>
                <a:srgbClr val="2199D4"/>
              </a:solidFill>
              <a:latin typeface="Fredok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5878" y="6261482"/>
            <a:ext cx="14178855" cy="149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 tree presented before is created in a learning process based on </a:t>
            </a:r>
            <a:r>
              <a:rPr lang="en-US" sz="3000">
                <a:solidFill>
                  <a:srgbClr val="2199D4"/>
                </a:solidFill>
                <a:latin typeface="Fredoka"/>
              </a:rPr>
              <a:t>all the information available</a:t>
            </a:r>
            <a:r>
              <a:rPr lang="en-US" sz="3000">
                <a:solidFill>
                  <a:srgbClr val="000000"/>
                </a:solidFill>
                <a:latin typeface="Fredoka"/>
              </a:rPr>
              <a:t> and on </a:t>
            </a:r>
            <a:r>
              <a:rPr lang="en-US" sz="3000">
                <a:solidFill>
                  <a:srgbClr val="2199D4"/>
                </a:solidFill>
                <a:latin typeface="Fredoka"/>
              </a:rPr>
              <a:t>historical data points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199D4"/>
              </a:solidFill>
              <a:latin typeface="Fredoka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76308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WHAT IS IT?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5878" y="3729434"/>
            <a:ext cx="14178855" cy="149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In Machine Learning the objective is to make a prediction</a:t>
            </a:r>
          </a:p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Based on information, like in the previous example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41766" y="4924425"/>
            <a:ext cx="1383060" cy="1558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1"/>
              </a:lnSpc>
            </a:pPr>
            <a:r>
              <a:rPr lang="en-US" sz="4529">
                <a:solidFill>
                  <a:srgbClr val="2199D4"/>
                </a:solidFill>
                <a:latin typeface="Fredoka"/>
              </a:rPr>
              <a:t>BUT</a:t>
            </a:r>
          </a:p>
          <a:p>
            <a:pPr algn="l">
              <a:lnSpc>
                <a:spcPts val="6341"/>
              </a:lnSpc>
            </a:pPr>
            <a:endParaRPr lang="en-US" sz="4529">
              <a:solidFill>
                <a:srgbClr val="2199D4"/>
              </a:solidFill>
              <a:latin typeface="Fredok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5878" y="6261482"/>
            <a:ext cx="14178855" cy="149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 tree presented before is created in a learning process based on </a:t>
            </a:r>
            <a:r>
              <a:rPr lang="en-US" sz="3000">
                <a:solidFill>
                  <a:srgbClr val="2199D4"/>
                </a:solidFill>
                <a:latin typeface="Fredoka"/>
              </a:rPr>
              <a:t>all the information available</a:t>
            </a:r>
            <a:r>
              <a:rPr lang="en-US" sz="3000">
                <a:solidFill>
                  <a:srgbClr val="000000"/>
                </a:solidFill>
                <a:latin typeface="Fredoka"/>
              </a:rPr>
              <a:t> and on </a:t>
            </a:r>
            <a:r>
              <a:rPr lang="en-US" sz="3000">
                <a:solidFill>
                  <a:srgbClr val="2199D4"/>
                </a:solidFill>
                <a:latin typeface="Fredoka"/>
              </a:rPr>
              <a:t>historical data points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199D4"/>
              </a:solidFill>
              <a:latin typeface="Fredoka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05878" y="8267811"/>
            <a:ext cx="14178855" cy="990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199D4"/>
                </a:solidFill>
                <a:latin typeface="Fredoka"/>
              </a:rPr>
              <a:t>It's the machine that learns the algorithm!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2199D4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USECASES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5878" y="3862784"/>
            <a:ext cx="15204927" cy="3514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Speech Recognition: </a:t>
            </a:r>
            <a:r>
              <a:rPr lang="en-US" sz="3000">
                <a:solidFill>
                  <a:srgbClr val="000000"/>
                </a:solidFill>
                <a:latin typeface="Fredoka Bold"/>
              </a:rPr>
              <a:t>to translate voice conversations into textual record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Bold"/>
            </a:endParaRPr>
          </a:p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Email Prioritization: show emails by inferred importance rather than timeline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Client Segmentation and recommendation: The Next Youtube Video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Fraud Detection: Is a certain payment/transaction fraudulent?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96205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AutoShape 3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655628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SUPERVISED VS UNSUPERVISED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Machine Learning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49008" y="3374239"/>
            <a:ext cx="14178855" cy="149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Whenever we have a defined output to predict it is a </a:t>
            </a:r>
            <a:r>
              <a:rPr lang="en-US" sz="3000">
                <a:solidFill>
                  <a:srgbClr val="2199D4"/>
                </a:solidFill>
                <a:latin typeface="Fredoka"/>
              </a:rPr>
              <a:t>supervised ML problem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199D4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If we don't then we have a </a:t>
            </a:r>
            <a:r>
              <a:rPr lang="en-US" sz="3000">
                <a:solidFill>
                  <a:srgbClr val="2199D4"/>
                </a:solidFill>
                <a:latin typeface="Fredoka"/>
              </a:rPr>
              <a:t>unsupervised learning problem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Macintosh PowerPoint</Application>
  <PresentationFormat>Custom</PresentationFormat>
  <Paragraphs>111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Open Sans Bold</vt:lpstr>
      <vt:lpstr>Arial</vt:lpstr>
      <vt:lpstr>Quicksand Bold</vt:lpstr>
      <vt:lpstr>Open Sans Light Bold</vt:lpstr>
      <vt:lpstr>Calibri</vt:lpstr>
      <vt:lpstr>Fredoka</vt:lpstr>
      <vt:lpstr>Open Sans Light</vt:lpstr>
      <vt:lpstr>Fredoka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João Rocha Melo</cp:lastModifiedBy>
  <cp:revision>2</cp:revision>
  <dcterms:created xsi:type="dcterms:W3CDTF">2006-08-16T00:00:00Z</dcterms:created>
  <dcterms:modified xsi:type="dcterms:W3CDTF">2024-05-15T13:16:45Z</dcterms:modified>
  <dc:identifier>DAD5o8ZBxfA</dc:identifier>
</cp:coreProperties>
</file>