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100F9-258C-43A6-8B5A-4BA1E23EA5D2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6CCF3-AAF9-482B-92A2-845F5255C3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0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6CCF3-AAF9-482B-92A2-845F5255C3B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61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93757-8054-D01A-6173-B4693E21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16E6BB-25BE-026F-C0E7-FC8520FD1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B3C6C2-EBEE-40D9-8CC9-CEA080F2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D4399D-8019-FE70-6EC0-4E69DF89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A7752B-690B-6DBC-B2B8-7CAA8D1B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46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5DBD7-E83C-28CF-C25E-C476379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DCAE07-AD01-FB5F-BF69-7FA83B603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8E3A9-B57E-80A9-6827-B52DCAE4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5944F-CAC0-0911-1220-FCC1446C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30B74D-4FE0-CD13-F68E-E05BE993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6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272E82-EA9B-178D-8548-D61E02E24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F4520A-9B40-F001-3683-DD67CDBB5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D277F5-B1DF-5AF3-BE90-BB3E72A3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EB3421-D9EC-3A0E-F2FA-C2026905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ECE2D4-A9F7-E187-F518-DD9FBBB4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10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C4BA8D-F37F-8A56-A25D-C06B51DC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9E7E3-A7C1-7FA3-3DBC-7A8E4BA7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3A960-3DCB-AB8D-7EBC-23E99CD1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4C1178-082F-A0D0-42B5-5B715FAD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BC76AB-2C41-98A6-1BA6-0B21401F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9C613-E372-190D-36B0-12EABE81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39F83A-2BE8-0A31-EA50-CB05CDFD5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D10CD-93A3-F0E0-C4C4-727251DD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813E8-23FF-AB89-3BA4-6115FECC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C8FE11-4FDC-B012-A4D4-95E4BCF1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73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F63067-8E89-A244-B050-62A96CC1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03EFD9-3BDA-816D-9237-ECD040093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7CDE81-77DA-8708-15AF-C1E3A21D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072D03-AA41-63C5-E050-0A408A3D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9DB707-9EDB-A04F-DC2B-22DA5F18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AA65C6-50DB-A0EF-2078-95E7D93F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7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0AF1F-8F90-ED56-8AE8-D9A9FF93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44B826-BD22-45E5-AD00-64B081EA0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84F985-62AF-6E4C-01EB-EBB519EFB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509F71-153D-F099-DD88-C84F6F10B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6C27BF-B368-5FB1-8989-A8C4CC5C0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D226E3-E1AF-81C4-0245-6FE7D876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43CE24-314D-D17E-042D-EAEFAE99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1F5B14-3E95-3C3F-324A-9427B7D8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3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654AE-E324-6CA9-2AB7-6A22A006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FF9742-6C50-B3EF-9C58-BA1799B7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A3DD3B-05AA-0A8E-620A-1E241FD9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FE41D1-5254-48D9-A0BF-953EA82B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76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B75FF1-02AF-2147-2AF9-A4E5AD25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9EEBD6-D358-2A26-3BBD-FA60AF3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149130-5D6E-60FB-9896-780AFAF2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83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2B192-68C0-1FA6-6552-169321FA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BC802-8E59-2D7A-42CA-154C68F6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C37C8-87D9-DB4E-5B3C-6165DE810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EF05BC-798F-C696-C3DE-11553EB3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66AEE5-EFA9-0350-8703-90BB69BB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1D41EC-21C8-0CE3-5E45-B051DCFE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23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7CF93-7BBB-AE34-AA8A-0E7A644D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40FB6B-C956-1C12-4B78-5D46151BE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FC6277-E510-2AE9-7571-630C3C3B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EDE659-AA0C-B6AA-7B2C-2AE9B4A1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58D22B-388A-AC5F-8780-B8FC3FB9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53DFCA-D4FC-4970-76E9-AB9BD7B4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83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5E9CF1-3EA5-F58D-034C-5E76A936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D665E6-BCC7-5FF9-46DB-8957459C8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33FBA-1865-CBA9-F1BA-2056A76F9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B482A-7C06-44CF-961C-C040DC9DED71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CDE96E-5B05-A424-99B6-EB1B2EB92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FD3B88-749A-05D8-B33A-876EB191F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36E27-BACF-4ADD-881B-96F0B9D78E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0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軟體, 網頁 的圖片&#10;&#10;自動產生的描述">
            <a:extLst>
              <a:ext uri="{FF2B5EF4-FFF2-40B4-BE49-F238E27FC236}">
                <a16:creationId xmlns:a16="http://schemas.microsoft.com/office/drawing/2014/main" id="{AA41C794-C44F-9155-5375-368818902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1BAAC4A-3E93-CEFF-2CEE-C3E5F456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833075"/>
            <a:ext cx="10250330" cy="51918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03C9051-5B47-E66D-FF98-C9C721C09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47" y="5980250"/>
            <a:ext cx="10250330" cy="561109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CE25777B-1A80-A0AF-1A42-8838B90C369B}"/>
              </a:ext>
            </a:extLst>
          </p:cNvPr>
          <p:cNvSpPr/>
          <p:nvPr/>
        </p:nvSpPr>
        <p:spPr>
          <a:xfrm>
            <a:off x="4719204" y="6118855"/>
            <a:ext cx="2753591" cy="561109"/>
          </a:xfrm>
          <a:prstGeom prst="roundRect">
            <a:avLst/>
          </a:prstGeom>
          <a:solidFill>
            <a:srgbClr val="42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詳細課程內容</a:t>
            </a:r>
          </a:p>
        </p:txBody>
      </p:sp>
    </p:spTree>
    <p:extLst>
      <p:ext uri="{BB962C8B-B14F-4D97-AF65-F5344CB8AC3E}">
        <p14:creationId xmlns:p14="http://schemas.microsoft.com/office/powerpoint/2010/main" val="45245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AA804711-4103-20B0-1CB4-821EE4676EE1}"/>
              </a:ext>
            </a:extLst>
          </p:cNvPr>
          <p:cNvSpPr/>
          <p:nvPr/>
        </p:nvSpPr>
        <p:spPr>
          <a:xfrm>
            <a:off x="4781330" y="5432469"/>
            <a:ext cx="2753591" cy="561109"/>
          </a:xfrm>
          <a:prstGeom prst="roundRect">
            <a:avLst/>
          </a:prstGeom>
          <a:solidFill>
            <a:srgbClr val="42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詳細課程內容</a:t>
            </a:r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CA070E36-0437-9A74-7BBB-057808B71C2A}"/>
              </a:ext>
            </a:extLst>
          </p:cNvPr>
          <p:cNvGrpSpPr/>
          <p:nvPr/>
        </p:nvGrpSpPr>
        <p:grpSpPr>
          <a:xfrm>
            <a:off x="515025" y="1464865"/>
            <a:ext cx="11881066" cy="3525424"/>
            <a:chOff x="515025" y="1464865"/>
            <a:chExt cx="11881066" cy="3525424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6503736-5820-A57E-1EA8-D560371091CA}"/>
                </a:ext>
              </a:extLst>
            </p:cNvPr>
            <p:cNvSpPr txBox="1"/>
            <p:nvPr/>
          </p:nvSpPr>
          <p:spPr>
            <a:xfrm>
              <a:off x="515025" y="1471584"/>
              <a:ext cx="2880000" cy="1328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highlight>
                    <a:srgbClr val="42F1FF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第一週</a:t>
              </a:r>
              <a:endParaRPr lang="en-US" altLang="zh-TW" sz="2000" b="1" dirty="0">
                <a:highlight>
                  <a:srgbClr val="42F1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7/27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六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9:00~12:00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GPT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關鍵字撰寫模板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59ADD50-755D-EAB5-C049-ED829582F766}"/>
                </a:ext>
              </a:extLst>
            </p:cNvPr>
            <p:cNvSpPr txBox="1"/>
            <p:nvPr/>
          </p:nvSpPr>
          <p:spPr>
            <a:xfrm>
              <a:off x="515025" y="2752905"/>
              <a:ext cx="2880000" cy="2222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生成式 </a:t>
              </a:r>
              <a:r>
                <a:rPr lang="en-US" altLang="zh-TW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技術介紹</a:t>
              </a:r>
              <a:endParaRPr lang="en-US" altLang="zh-TW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常見的 </a:t>
              </a:r>
              <a:r>
                <a:rPr lang="en-US" altLang="zh-TW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GPT</a:t>
              </a: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進階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關鍵字語法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多領域 </a:t>
              </a:r>
              <a:r>
                <a:rPr lang="en-US" altLang="zh-TW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工具入門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888052DA-629C-2B40-0AFA-71C43D2178A4}"/>
                </a:ext>
              </a:extLst>
            </p:cNvPr>
            <p:cNvSpPr txBox="1"/>
            <p:nvPr/>
          </p:nvSpPr>
          <p:spPr>
            <a:xfrm>
              <a:off x="3383450" y="2752905"/>
              <a:ext cx="2880000" cy="2222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規章文件撰寫</a:t>
              </a:r>
              <a:endParaRPr lang="en-US" altLang="zh-TW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商用</a:t>
              </a: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文案撰寫</a:t>
              </a:r>
              <a:endParaRPr lang="en-US" altLang="zh-TW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簡報快速製作</a:t>
              </a:r>
              <a:endParaRPr lang="en-US" altLang="zh-TW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數據圖表生成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8E01438A-9E1E-364D-ADB3-A34498DCD1E1}"/>
                </a:ext>
              </a:extLst>
            </p:cNvPr>
            <p:cNvSpPr txBox="1"/>
            <p:nvPr/>
          </p:nvSpPr>
          <p:spPr>
            <a:xfrm>
              <a:off x="6309750" y="2754617"/>
              <a:ext cx="2880000" cy="2222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自動生成會議記錄</a:t>
              </a:r>
              <a:endParaRPr lang="en-US" altLang="zh-TW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建置客製化的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GPT</a:t>
              </a:r>
            </a:p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GPT</a:t>
              </a: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串接系統服務</a:t>
              </a:r>
              <a:endParaRPr lang="en-US" altLang="zh-TW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 algn="ctr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繪圖：虛擬助理</a:t>
              </a:r>
              <a:endParaRPr lang="en-US" altLang="zh-TW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BB4BD2C-51D4-2F3E-E205-86123D5E7453}"/>
                </a:ext>
              </a:extLst>
            </p:cNvPr>
            <p:cNvSpPr txBox="1"/>
            <p:nvPr/>
          </p:nvSpPr>
          <p:spPr>
            <a:xfrm>
              <a:off x="9516091" y="2748851"/>
              <a:ext cx="2880000" cy="2222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趨勢與 </a:t>
              </a:r>
              <a:r>
                <a:rPr lang="en-US" altLang="zh-TW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發展</a:t>
              </a:r>
              <a:endParaRPr lang="en-US" altLang="zh-TW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國內外法</a:t>
              </a: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規政策</a:t>
              </a:r>
              <a:endParaRPr lang="en-US" altLang="zh-TW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zh-TW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i="0" dirty="0">
                  <a:solidFill>
                    <a:srgbClr val="212529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專題討論分享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rgbClr val="21252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課程延伸學習資源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55FDED7-C954-BB03-C164-49139F757A1E}"/>
                </a:ext>
              </a:extLst>
            </p:cNvPr>
            <p:cNvSpPr txBox="1"/>
            <p:nvPr/>
          </p:nvSpPr>
          <p:spPr>
            <a:xfrm>
              <a:off x="3395025" y="1471584"/>
              <a:ext cx="2880000" cy="1328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highlight>
                    <a:srgbClr val="42F1FF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第二週</a:t>
              </a:r>
              <a:endParaRPr lang="en-US" altLang="zh-TW" sz="2000" b="1" dirty="0">
                <a:highlight>
                  <a:srgbClr val="42F1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8/3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六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9:00~12:00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實戰應用技巧</a:t>
              </a:r>
              <a:endPara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FD204F2-AA1B-DEDF-D06F-B65ECB17DB71}"/>
                </a:ext>
              </a:extLst>
            </p:cNvPr>
            <p:cNvSpPr txBox="1"/>
            <p:nvPr/>
          </p:nvSpPr>
          <p:spPr>
            <a:xfrm>
              <a:off x="6295623" y="1471584"/>
              <a:ext cx="2880000" cy="128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highlight>
                    <a:srgbClr val="42F1FF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第三週</a:t>
              </a:r>
              <a:endParaRPr lang="en-US" altLang="zh-TW" sz="2000" b="1" dirty="0">
                <a:highlight>
                  <a:srgbClr val="42F1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8/10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六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9:00~12:00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會議轉錄客製化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GPT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40852DEC-964E-819B-8A20-A20BA4886DA8}"/>
                </a:ext>
              </a:extLst>
            </p:cNvPr>
            <p:cNvSpPr txBox="1"/>
            <p:nvPr/>
          </p:nvSpPr>
          <p:spPr>
            <a:xfrm>
              <a:off x="9175623" y="1464865"/>
              <a:ext cx="2880000" cy="1282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highlight>
                    <a:srgbClr val="42F1FF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第四週</a:t>
              </a:r>
              <a:endParaRPr lang="en-US" altLang="zh-TW" sz="2000" b="1" dirty="0">
                <a:highlight>
                  <a:srgbClr val="42F1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8/17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六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9:00~12:00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國內外 </a:t>
              </a:r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法律政策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DD541677-B76C-49C5-FC72-E5063C39DDE7}"/>
                </a:ext>
              </a:extLst>
            </p:cNvPr>
            <p:cNvCxnSpPr>
              <a:cxnSpLocks/>
            </p:cNvCxnSpPr>
            <p:nvPr/>
          </p:nvCxnSpPr>
          <p:spPr>
            <a:xfrm>
              <a:off x="3530673" y="3015574"/>
              <a:ext cx="0" cy="1974715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C9DCDA64-012D-852C-6B65-FC9836F97A58}"/>
                </a:ext>
              </a:extLst>
            </p:cNvPr>
            <p:cNvCxnSpPr>
              <a:cxnSpLocks/>
            </p:cNvCxnSpPr>
            <p:nvPr/>
          </p:nvCxnSpPr>
          <p:spPr>
            <a:xfrm>
              <a:off x="6158126" y="2986391"/>
              <a:ext cx="0" cy="1964988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3528EDBD-D9FE-2E6D-026F-B5E983505F42}"/>
                </a:ext>
              </a:extLst>
            </p:cNvPr>
            <p:cNvCxnSpPr>
              <a:cxnSpLocks/>
            </p:cNvCxnSpPr>
            <p:nvPr/>
          </p:nvCxnSpPr>
          <p:spPr>
            <a:xfrm>
              <a:off x="9202268" y="3000737"/>
              <a:ext cx="0" cy="198955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71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FFFBF0DE-7805-524E-6467-5AEE1C80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" y="0"/>
            <a:ext cx="317115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A92097A1-486C-C87D-1B3D-1DEB8F450F74}"/>
              </a:ext>
            </a:extLst>
          </p:cNvPr>
          <p:cNvSpPr/>
          <p:nvPr/>
        </p:nvSpPr>
        <p:spPr>
          <a:xfrm>
            <a:off x="281518" y="5796737"/>
            <a:ext cx="2753591" cy="561109"/>
          </a:xfrm>
          <a:prstGeom prst="roundRect">
            <a:avLst/>
          </a:prstGeom>
          <a:solidFill>
            <a:srgbClr val="42F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詳細課程內容</a:t>
            </a: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AF1AF77-82FD-96F5-6D33-C714FCB8DABA}"/>
              </a:ext>
            </a:extLst>
          </p:cNvPr>
          <p:cNvCxnSpPr>
            <a:cxnSpLocks/>
          </p:cNvCxnSpPr>
          <p:nvPr/>
        </p:nvCxnSpPr>
        <p:spPr>
          <a:xfrm>
            <a:off x="4873336" y="2016185"/>
            <a:ext cx="437457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65EA789-05AB-894E-8A5A-FB9C3E73C014}"/>
              </a:ext>
            </a:extLst>
          </p:cNvPr>
          <p:cNvSpPr txBox="1"/>
          <p:nvPr/>
        </p:nvSpPr>
        <p:spPr>
          <a:xfrm>
            <a:off x="4759036" y="1003775"/>
            <a:ext cx="2294663" cy="12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 </a:t>
            </a:r>
            <a:r>
              <a:rPr lang="en-US" altLang="zh-TW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技術介紹</a:t>
            </a:r>
            <a:endParaRPr lang="en-US" altLang="zh-TW" i="0" dirty="0">
              <a:solidFill>
                <a:srgbClr val="2125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關鍵字語法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4397843-FF4D-5EAD-8BAD-163A062D02AD}"/>
              </a:ext>
            </a:extLst>
          </p:cNvPr>
          <p:cNvSpPr txBox="1"/>
          <p:nvPr/>
        </p:nvSpPr>
        <p:spPr>
          <a:xfrm>
            <a:off x="4894118" y="680890"/>
            <a:ext cx="4291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7/27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9:00 ~ 12:00</a:t>
            </a:r>
            <a:endParaRPr lang="zh-TW" altLang="en-US" sz="1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17AA2CF-2543-E3EC-AF65-AE09AF7006CC}"/>
              </a:ext>
            </a:extLst>
          </p:cNvPr>
          <p:cNvSpPr txBox="1"/>
          <p:nvPr/>
        </p:nvSpPr>
        <p:spPr>
          <a:xfrm>
            <a:off x="7053699" y="1003775"/>
            <a:ext cx="2294663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常見的 </a:t>
            </a:r>
            <a:r>
              <a:rPr lang="en-US" altLang="zh-TW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 </a:t>
            </a:r>
            <a:r>
              <a:rPr lang="zh-TW" altLang="en-US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關鍵字</a:t>
            </a:r>
            <a:endParaRPr lang="en-US" altLang="zh-TW" i="0" dirty="0">
              <a:solidFill>
                <a:srgbClr val="2125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多領域 </a:t>
            </a:r>
            <a:r>
              <a:rPr lang="en-US" altLang="zh-TW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工具入門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3C27E66D-0F9A-7B35-F92A-4FC6D20EB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87058"/>
              </p:ext>
            </p:extLst>
          </p:nvPr>
        </p:nvGraphicFramePr>
        <p:xfrm>
          <a:off x="4803494" y="265303"/>
          <a:ext cx="4382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23">
                  <a:extLst>
                    <a:ext uri="{9D8B030D-6E8A-4147-A177-3AD203B41FA5}">
                      <a16:colId xmlns:a16="http://schemas.microsoft.com/office/drawing/2014/main" val="133941224"/>
                    </a:ext>
                  </a:extLst>
                </a:gridCol>
                <a:gridCol w="3404845">
                  <a:extLst>
                    <a:ext uri="{9D8B030D-6E8A-4147-A177-3AD203B41FA5}">
                      <a16:colId xmlns:a16="http://schemas.microsoft.com/office/drawing/2014/main" val="176492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42F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GPT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關鍵字撰寫模板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073786"/>
                  </a:ext>
                </a:extLst>
              </a:tr>
            </a:tbl>
          </a:graphicData>
        </a:graphic>
      </p:graphicFrame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BA826AC-11CA-C75E-77B0-90A8A41F4B78}"/>
              </a:ext>
            </a:extLst>
          </p:cNvPr>
          <p:cNvCxnSpPr>
            <a:cxnSpLocks/>
          </p:cNvCxnSpPr>
          <p:nvPr/>
        </p:nvCxnSpPr>
        <p:spPr>
          <a:xfrm>
            <a:off x="4873336" y="3902585"/>
            <a:ext cx="437457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A0F68F61-B8B3-1E2A-A655-8C6B33FB753F}"/>
              </a:ext>
            </a:extLst>
          </p:cNvPr>
          <p:cNvCxnSpPr>
            <a:cxnSpLocks/>
          </p:cNvCxnSpPr>
          <p:nvPr/>
        </p:nvCxnSpPr>
        <p:spPr>
          <a:xfrm>
            <a:off x="4873336" y="5819980"/>
            <a:ext cx="437457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C843BA2-EFE1-F177-0282-87AAC12DDDC6}"/>
              </a:ext>
            </a:extLst>
          </p:cNvPr>
          <p:cNvSpPr txBox="1"/>
          <p:nvPr/>
        </p:nvSpPr>
        <p:spPr>
          <a:xfrm>
            <a:off x="4759036" y="2880873"/>
            <a:ext cx="2294663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規章文件撰寫</a:t>
            </a:r>
            <a:endParaRPr lang="en-US" altLang="zh-TW" dirty="0">
              <a:solidFill>
                <a:srgbClr val="21252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簡報快速製作</a:t>
            </a:r>
            <a:endParaRPr lang="en-US" altLang="zh-TW" sz="1800" i="0" dirty="0">
              <a:solidFill>
                <a:srgbClr val="2125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F111D13-03A8-D4B0-2BF1-8F839B62C763}"/>
              </a:ext>
            </a:extLst>
          </p:cNvPr>
          <p:cNvSpPr txBox="1"/>
          <p:nvPr/>
        </p:nvSpPr>
        <p:spPr>
          <a:xfrm>
            <a:off x="4894118" y="2557988"/>
            <a:ext cx="4291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8/3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9:00 ~ 12:00</a:t>
            </a:r>
            <a:endParaRPr lang="zh-TW" altLang="en-US" sz="1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1244C41A-A058-E94E-1AC8-EF614354E0A6}"/>
              </a:ext>
            </a:extLst>
          </p:cNvPr>
          <p:cNvSpPr txBox="1"/>
          <p:nvPr/>
        </p:nvSpPr>
        <p:spPr>
          <a:xfrm>
            <a:off x="7053699" y="2880873"/>
            <a:ext cx="2294663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商用文案撰寫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數據圖表生成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F4131998-03DB-4051-68D5-84DC5AE2D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91183"/>
              </p:ext>
            </p:extLst>
          </p:nvPr>
        </p:nvGraphicFramePr>
        <p:xfrm>
          <a:off x="4803494" y="2142401"/>
          <a:ext cx="4382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23">
                  <a:extLst>
                    <a:ext uri="{9D8B030D-6E8A-4147-A177-3AD203B41FA5}">
                      <a16:colId xmlns:a16="http://schemas.microsoft.com/office/drawing/2014/main" val="133941224"/>
                    </a:ext>
                  </a:extLst>
                </a:gridCol>
                <a:gridCol w="3404845">
                  <a:extLst>
                    <a:ext uri="{9D8B030D-6E8A-4147-A177-3AD203B41FA5}">
                      <a16:colId xmlns:a16="http://schemas.microsoft.com/office/drawing/2014/main" val="176492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F1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實戰應用技巧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073786"/>
                  </a:ext>
                </a:extLst>
              </a:tr>
            </a:tbl>
          </a:graphicData>
        </a:graphic>
      </p:graphicFrame>
      <p:sp>
        <p:nvSpPr>
          <p:cNvPr id="98" name="文字方塊 97">
            <a:extLst>
              <a:ext uri="{FF2B5EF4-FFF2-40B4-BE49-F238E27FC236}">
                <a16:creationId xmlns:a16="http://schemas.microsoft.com/office/drawing/2014/main" id="{D02FE8F9-8875-1FA0-23AC-32B5069D7350}"/>
              </a:ext>
            </a:extLst>
          </p:cNvPr>
          <p:cNvSpPr txBox="1"/>
          <p:nvPr/>
        </p:nvSpPr>
        <p:spPr>
          <a:xfrm>
            <a:off x="4759036" y="4802270"/>
            <a:ext cx="2468615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自動生成會議記錄</a:t>
            </a:r>
            <a:endParaRPr lang="en-US" altLang="zh-TW" sz="1800" i="0" dirty="0">
              <a:solidFill>
                <a:srgbClr val="2125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 </a:t>
            </a:r>
            <a:r>
              <a:rPr lang="zh-TW" altLang="en-US" sz="1800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串接系統服務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B3CB7226-5B4F-6AEE-EE12-A03CB601C13C}"/>
              </a:ext>
            </a:extLst>
          </p:cNvPr>
          <p:cNvSpPr txBox="1"/>
          <p:nvPr/>
        </p:nvSpPr>
        <p:spPr>
          <a:xfrm>
            <a:off x="4894118" y="4479385"/>
            <a:ext cx="4291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8/10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9:00 ~ 12:00</a:t>
            </a:r>
            <a:endParaRPr lang="zh-TW" altLang="en-US" sz="1400" dirty="0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30336116-FEE7-2802-ABE3-878A44E7CE59}"/>
              </a:ext>
            </a:extLst>
          </p:cNvPr>
          <p:cNvSpPr txBox="1"/>
          <p:nvPr/>
        </p:nvSpPr>
        <p:spPr>
          <a:xfrm>
            <a:off x="7053699" y="4802270"/>
            <a:ext cx="2294663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建置客製化的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1800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繪圖：虛擬助理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F7051FEC-8129-9847-4206-FB487F30A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26335"/>
              </p:ext>
            </p:extLst>
          </p:nvPr>
        </p:nvGraphicFramePr>
        <p:xfrm>
          <a:off x="4803494" y="4063798"/>
          <a:ext cx="4382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23">
                  <a:extLst>
                    <a:ext uri="{9D8B030D-6E8A-4147-A177-3AD203B41FA5}">
                      <a16:colId xmlns:a16="http://schemas.microsoft.com/office/drawing/2014/main" val="133941224"/>
                    </a:ext>
                  </a:extLst>
                </a:gridCol>
                <a:gridCol w="3404845">
                  <a:extLst>
                    <a:ext uri="{9D8B030D-6E8A-4147-A177-3AD203B41FA5}">
                      <a16:colId xmlns:a16="http://schemas.microsoft.com/office/drawing/2014/main" val="176492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F1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會議轉錄客製化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GPT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073786"/>
                  </a:ext>
                </a:extLst>
              </a:tr>
            </a:tbl>
          </a:graphicData>
        </a:graphic>
      </p:graphicFrame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0FF567D7-B577-77CC-D15F-9B679E59FF58}"/>
              </a:ext>
            </a:extLst>
          </p:cNvPr>
          <p:cNvSpPr txBox="1"/>
          <p:nvPr/>
        </p:nvSpPr>
        <p:spPr>
          <a:xfrm>
            <a:off x="4759036" y="6723667"/>
            <a:ext cx="2294663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趨勢與 </a:t>
            </a:r>
            <a:r>
              <a:rPr lang="en-US" altLang="zh-TW" sz="1800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1800" i="0" dirty="0">
                <a:solidFill>
                  <a:srgbClr val="21252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發展</a:t>
            </a:r>
            <a:endParaRPr lang="en-US" altLang="zh-TW" sz="1800" i="0" dirty="0">
              <a:solidFill>
                <a:srgbClr val="212529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1800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專題討論分享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1E0E73D-0976-E1A1-D160-EBC068142A99}"/>
              </a:ext>
            </a:extLst>
          </p:cNvPr>
          <p:cNvSpPr txBox="1"/>
          <p:nvPr/>
        </p:nvSpPr>
        <p:spPr>
          <a:xfrm>
            <a:off x="4894118" y="6400782"/>
            <a:ext cx="4291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8/17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9:00 ~ 12:00</a:t>
            </a:r>
            <a:endParaRPr lang="zh-TW" altLang="en-US" sz="14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4C4F8157-0E16-CCA7-1B8A-D52C1E339CD4}"/>
              </a:ext>
            </a:extLst>
          </p:cNvPr>
          <p:cNvSpPr txBox="1"/>
          <p:nvPr/>
        </p:nvSpPr>
        <p:spPr>
          <a:xfrm>
            <a:off x="7053699" y="6723667"/>
            <a:ext cx="2294663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國內外法規政策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rgbClr val="21252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課程延伸學習資源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22C6548A-E9C4-0D57-7A69-5F44E797A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44018"/>
              </p:ext>
            </p:extLst>
          </p:nvPr>
        </p:nvGraphicFramePr>
        <p:xfrm>
          <a:off x="4803494" y="5985195"/>
          <a:ext cx="4382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223">
                  <a:extLst>
                    <a:ext uri="{9D8B030D-6E8A-4147-A177-3AD203B41FA5}">
                      <a16:colId xmlns:a16="http://schemas.microsoft.com/office/drawing/2014/main" val="133941224"/>
                    </a:ext>
                  </a:extLst>
                </a:gridCol>
                <a:gridCol w="3404845">
                  <a:extLst>
                    <a:ext uri="{9D8B030D-6E8A-4147-A177-3AD203B41FA5}">
                      <a16:colId xmlns:a16="http://schemas.microsoft.com/office/drawing/2014/main" val="176492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F1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國內外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 </a:t>
                      </a: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法律政策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073786"/>
                  </a:ext>
                </a:extLst>
              </a:tr>
            </a:tbl>
          </a:graphicData>
        </a:graphic>
      </p:graphicFrame>
      <p:pic>
        <p:nvPicPr>
          <p:cNvPr id="112" name="圖片 111">
            <a:extLst>
              <a:ext uri="{FF2B5EF4-FFF2-40B4-BE49-F238E27FC236}">
                <a16:creationId xmlns:a16="http://schemas.microsoft.com/office/drawing/2014/main" id="{08942ED8-8A17-16A4-CB61-534BE1D4F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" y="988668"/>
            <a:ext cx="3118747" cy="47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5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13DCDB1-EA2B-F4B6-7B1C-B6DBCDCF8555}"/>
              </a:ext>
            </a:extLst>
          </p:cNvPr>
          <p:cNvSpPr/>
          <p:nvPr/>
        </p:nvSpPr>
        <p:spPr>
          <a:xfrm>
            <a:off x="3253049" y="3093232"/>
            <a:ext cx="6250192" cy="1118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645C12-D1D6-92EE-F4CF-66AC8883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EB5E2A-389B-CACB-3A76-8BCC59E4D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75" y="3229585"/>
            <a:ext cx="5155239" cy="622684"/>
          </a:xfrm>
        </p:spPr>
      </p:pic>
    </p:spTree>
    <p:extLst>
      <p:ext uri="{BB962C8B-B14F-4D97-AF65-F5344CB8AC3E}">
        <p14:creationId xmlns:p14="http://schemas.microsoft.com/office/powerpoint/2010/main" val="315944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240</Words>
  <Application>Microsoft Office PowerPoint</Application>
  <PresentationFormat>寬螢幕</PresentationFormat>
  <Paragraphs>60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Chung Chia Cheng</dc:creator>
  <cp:lastModifiedBy>Chung Chia Cheng</cp:lastModifiedBy>
  <cp:revision>10</cp:revision>
  <dcterms:created xsi:type="dcterms:W3CDTF">2024-07-13T02:07:07Z</dcterms:created>
  <dcterms:modified xsi:type="dcterms:W3CDTF">2024-07-13T13:17:47Z</dcterms:modified>
</cp:coreProperties>
</file>