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1014ab4e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1014ab4e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1014ab4e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1014ab4e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1014ab4e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1014ab4e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1014ab4e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1014ab4e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1014ab4e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1014ab4e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1014ab4e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1014ab4e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NVIDIA/NeM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10.05646" TargetMode="External"/><Relationship Id="rId3" Type="http://schemas.openxmlformats.org/officeDocument/2006/relationships/hyperlink" Target="https://github.com/NVIDIA/NeMo/blob/main/tutorials/tts/NeMo_TTS_Primer.ipynb" TargetMode="External"/><Relationship Id="rId7" Type="http://schemas.openxmlformats.org/officeDocument/2006/relationships/hyperlink" Target="https://www.arxiv-vanity.com/papers/1811.00002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2110.03584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arxiv.org/abs/2006.06873v2" TargetMode="External"/><Relationship Id="rId10" Type="http://schemas.openxmlformats.org/officeDocument/2006/relationships/hyperlink" Target="https://arxiv.org/abs/1903.03971" TargetMode="External"/><Relationship Id="rId4" Type="http://schemas.openxmlformats.org/officeDocument/2006/relationships/hyperlink" Target="https://arxiv.org/abs/1712.05884" TargetMode="External"/><Relationship Id="rId9" Type="http://schemas.openxmlformats.org/officeDocument/2006/relationships/hyperlink" Target="https://arxiv.org/abs/2106.078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認識 Nemo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79A307E-15D9-9B75-1DC3-F41FF435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713" y="0"/>
            <a:ext cx="1361287" cy="363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5"/>
    </mc:Choice>
    <mc:Fallback>
      <p:transition spd="slow" advTm="37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4750"/>
            <a:ext cx="8839204" cy="35156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52400" y="4381925"/>
            <a:ext cx="883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前往：</a:t>
            </a:r>
            <a:r>
              <a:rPr lang="zh-TW" sz="1600" u="sng">
                <a:solidFill>
                  <a:schemeClr val="hlink"/>
                </a:solidFill>
                <a:hlinkClick r:id="rId4"/>
              </a:rPr>
              <a:t>NVIDIA/NeMo: NeMo: a toolkit for conversational AI (github.com)</a:t>
            </a:r>
            <a:endParaRPr sz="160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95479E7-9A00-3189-E418-D0E617DA6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713" y="0"/>
            <a:ext cx="1361287" cy="3631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使用範疇（Key Features）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語音處理（Speech Processing）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語音辨識 - Automatic Speech Recognition (ASR)</a:t>
            </a:r>
            <a:br>
              <a:rPr lang="zh-TW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自然語言處理（Natural Language Processing）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文字分類 - Text Classification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問答系統 - Question Answering</a:t>
            </a:r>
            <a:br>
              <a:rPr lang="zh-TW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語音合成（Speech Synthesis）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文字轉語音系統 - Text-to-Speech (TTS)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100" y="1152475"/>
            <a:ext cx="710771" cy="71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178" y="1152475"/>
            <a:ext cx="710771" cy="71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100" y="3858106"/>
            <a:ext cx="710771" cy="71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0179" y="3858106"/>
            <a:ext cx="710771" cy="71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100" y="2505290"/>
            <a:ext cx="710771" cy="71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0178" y="2505300"/>
            <a:ext cx="710771" cy="71076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7108825" y="1422950"/>
            <a:ext cx="5454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108825" y="2775775"/>
            <a:ext cx="5454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108825" y="4128600"/>
            <a:ext cx="5454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7FF8ABE-3392-C80E-0C76-A2E6E7E5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713" y="0"/>
            <a:ext cx="1361287" cy="3631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文字轉語音系統 - Text-to-Speech (TTS)</a:t>
            </a:r>
            <a:endParaRPr sz="250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780300" y="1152475"/>
            <a:ext cx="5052000" cy="3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1600">
                <a:solidFill>
                  <a:schemeClr val="dk1"/>
                </a:solidFill>
              </a:rPr>
              <a:t>輸入文字</a:t>
            </a:r>
            <a:br>
              <a:rPr lang="zh-TW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457200" lvl="0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1600">
                <a:solidFill>
                  <a:schemeClr val="dk1"/>
                </a:solidFill>
              </a:rPr>
              <a:t>文字預處理 1000 → one thousand</a:t>
            </a:r>
            <a:endParaRPr sz="1600">
              <a:solidFill>
                <a:schemeClr val="dk1"/>
              </a:solidFill>
            </a:endParaRPr>
          </a:p>
          <a:p>
            <a:pPr marL="914400" lvl="1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>
                <a:solidFill>
                  <a:schemeClr val="dk1"/>
                </a:solidFill>
              </a:rPr>
              <a:t>Normalizer</a:t>
            </a:r>
            <a:br>
              <a:rPr lang="zh-TW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457200" lvl="0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1600">
                <a:solidFill>
                  <a:schemeClr val="dk1"/>
                </a:solidFill>
              </a:rPr>
              <a:t>字素（Grapheme） → 音素（Phoneme）</a:t>
            </a:r>
            <a:br>
              <a:rPr lang="zh-TW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457200" lvl="0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1600">
                <a:solidFill>
                  <a:schemeClr val="dk1"/>
                </a:solidFill>
              </a:rPr>
              <a:t>將文字/音素轉換成頻譜（Spectrogram）</a:t>
            </a:r>
            <a:endParaRPr sz="1600">
              <a:solidFill>
                <a:schemeClr val="dk1"/>
              </a:solidFill>
            </a:endParaRPr>
          </a:p>
          <a:p>
            <a:pPr marL="914400" lvl="1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>
                <a:solidFill>
                  <a:schemeClr val="dk1"/>
                </a:solidFill>
              </a:rPr>
              <a:t>Spectrogram Generator</a:t>
            </a:r>
            <a:br>
              <a:rPr lang="zh-TW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457200" lvl="0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1600">
                <a:solidFill>
                  <a:schemeClr val="dk1"/>
                </a:solidFill>
              </a:rPr>
              <a:t>將頻譜轉換成聲音</a:t>
            </a:r>
            <a:endParaRPr sz="1600">
              <a:solidFill>
                <a:schemeClr val="dk1"/>
              </a:solidFill>
            </a:endParaRPr>
          </a:p>
          <a:p>
            <a:pPr marL="914400" lvl="1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>
                <a:solidFill>
                  <a:schemeClr val="dk1"/>
                </a:solidFill>
              </a:rPr>
              <a:t>Vocoder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0" y="1152475"/>
            <a:ext cx="3412526" cy="36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1632BF6-30FB-E550-65B8-FBE38D018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713" y="0"/>
            <a:ext cx="1361287" cy="3631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Spectrogram Generator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572000" y="286375"/>
            <a:ext cx="4572000" cy="48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Encoder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a word embedding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a convolutional network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a bi-directional LSTM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Attention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Location Sensitive Attention Module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Decoder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2 layer LSTM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a convolutional postnet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a fully connected prenet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- - - - - - - - - - - - - - - - - - - - - - - - - - - - - - - - - - - 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Tacotron2, FastPitch, Mixertts(x)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5113"/>
            <a:ext cx="4132975" cy="30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31288" y="4406225"/>
            <a:ext cx="349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(Jonathan Shen et al., 2017)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D5D3831-A9F8-821A-ACE5-C4B7C6B77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713" y="0"/>
            <a:ext cx="1361287" cy="3631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Vocoder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01925" y="3883400"/>
            <a:ext cx="44793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WaveGlow, HiFi-GAN, *UnivNet, Griffin-Lim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11700" y="1017725"/>
            <a:ext cx="4041300" cy="172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5375"/>
            <a:ext cx="4041300" cy="146052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11700" y="1017725"/>
            <a:ext cx="40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How is climate change related to global warming?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11700" y="3026400"/>
            <a:ext cx="4041300" cy="154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11700" y="3033550"/>
            <a:ext cx="404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NeMo models contain everything needed to train and reproduce Conversational AI models</a:t>
            </a:r>
            <a:endParaRPr sz="12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80503"/>
            <a:ext cx="4041300" cy="98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r="60455"/>
          <a:stretch/>
        </p:blipFill>
        <p:spPr>
          <a:xfrm>
            <a:off x="4813625" y="1698875"/>
            <a:ext cx="1524799" cy="20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9263" y="602400"/>
            <a:ext cx="784625" cy="7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5">
            <a:alphaModFix/>
          </a:blip>
          <a:srcRect l="60455"/>
          <a:stretch/>
        </p:blipFill>
        <p:spPr>
          <a:xfrm>
            <a:off x="7133875" y="1698875"/>
            <a:ext cx="1524799" cy="20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747763A6-8C8D-8872-67F2-59898B13B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2713" y="0"/>
            <a:ext cx="1361287" cy="363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參考資源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NeMo/NeMo_TTS_Primer.ipynb at main · NVIDIA/NeMo (github.com)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100"/>
              <a:t>Spectrogram Generator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Tacotron2 </a:t>
            </a:r>
            <a:r>
              <a:rPr lang="zh-TW" sz="1100" u="sng">
                <a:solidFill>
                  <a:schemeClr val="hlink"/>
                </a:solidFill>
                <a:hlinkClick r:id="rId4"/>
              </a:rPr>
              <a:t>[1712.05884] Natural TTS Synthesis by Conditioning WaveNet on Mel Spectrogram Predictions (arxiv.org)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FastPitch: </a:t>
            </a:r>
            <a:r>
              <a:rPr lang="zh-TW" sz="1100" u="sng">
                <a:solidFill>
                  <a:schemeClr val="hlink"/>
                </a:solidFill>
                <a:hlinkClick r:id="rId5"/>
              </a:rPr>
              <a:t>[2006.06873v2] FastPitch: Parallel Text-to-speech with Pitch Prediction (arxiv.org)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Mixer-TTS: </a:t>
            </a:r>
            <a:r>
              <a:rPr lang="zh-TW" sz="1100" u="sng">
                <a:solidFill>
                  <a:schemeClr val="hlink"/>
                </a:solidFill>
                <a:hlinkClick r:id="rId6"/>
              </a:rPr>
              <a:t>[2110.03584] Mixer-TTS: non-autoregressive, fast and compact text-to-speech model conditioned on language model embeddings (arxiv.org)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100"/>
              <a:t>Vocoder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WaveGlow: </a:t>
            </a:r>
            <a:r>
              <a:rPr lang="zh-TW" sz="1100" u="sng">
                <a:solidFill>
                  <a:schemeClr val="hlink"/>
                </a:solidFill>
                <a:hlinkClick r:id="rId7"/>
              </a:rPr>
              <a:t>WaveGlow: A Flow-based Generative Network for Speech Synthesis – arXiv Vanity (arxiv-vanity.com)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HiFi-GAN: </a:t>
            </a:r>
            <a:r>
              <a:rPr lang="zh-TW" sz="1100" u="sng">
                <a:solidFill>
                  <a:schemeClr val="hlink"/>
                </a:solidFill>
                <a:hlinkClick r:id="rId8"/>
              </a:rPr>
              <a:t>[2010.05646] HiFi-GAN: Generative Adversarial Networks for Efficient and High Fidelity Speech Synthesis (arxiv.org)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UnivNet: </a:t>
            </a:r>
            <a:r>
              <a:rPr lang="zh-TW" sz="1100" u="sng">
                <a:solidFill>
                  <a:schemeClr val="hlink"/>
                </a:solidFill>
                <a:hlinkClick r:id="rId9"/>
              </a:rPr>
              <a:t>[2106.07889] UnivNet: A Neural Vocoder with Multi-Resolution Spectrogram Discriminators for High-Fidelity Waveform Generation (arxiv.org)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Griffin-Lim: </a:t>
            </a:r>
            <a:r>
              <a:rPr lang="zh-TW" sz="1100" u="sng">
                <a:solidFill>
                  <a:schemeClr val="hlink"/>
                </a:solidFill>
                <a:hlinkClick r:id="rId10"/>
              </a:rPr>
              <a:t>[1903.03971] Deep Griffin-Lim Iteration (arxiv.org)</a:t>
            </a:r>
            <a:endParaRPr sz="110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37AC925-5745-AAC1-41A1-0AFD740C1B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2713" y="0"/>
            <a:ext cx="1361287" cy="3631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如螢幕大小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Arial</vt:lpstr>
      <vt:lpstr>Simple Dark</vt:lpstr>
      <vt:lpstr>認識 Nemo</vt:lpstr>
      <vt:lpstr>PowerPoint 簡報</vt:lpstr>
      <vt:lpstr>使用範疇（Key Features）</vt:lpstr>
      <vt:lpstr>文字轉語音系統 - Text-to-Speech (TTS)</vt:lpstr>
      <vt:lpstr>Spectrogram Generator</vt:lpstr>
      <vt:lpstr>Vocoder</vt:lpstr>
      <vt:lpstr>參考資源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認識 Nemo</dc:title>
  <cp:lastModifiedBy>Jhong Jia Jheng</cp:lastModifiedBy>
  <cp:revision>1</cp:revision>
  <dcterms:modified xsi:type="dcterms:W3CDTF">2022-12-25T14:02:19Z</dcterms:modified>
</cp:coreProperties>
</file>