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c1014ab4e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c1014ab4e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c1014ab4e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c1014ab4e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1014ab4e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1014ab4e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1014ab4e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c1014ab4e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1014ab4e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1014ab4e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1014ab4e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1014ab4e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s://github.com/NVIDIA/NeM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NVIDIA/NeMo/blob/main/tutorials/tts/NeMo_TTS_Primer.ipynb" TargetMode="External"/><Relationship Id="rId4" Type="http://schemas.openxmlformats.org/officeDocument/2006/relationships/hyperlink" Target="https://arxiv.org/abs/1712.05884" TargetMode="External"/><Relationship Id="rId10" Type="http://schemas.openxmlformats.org/officeDocument/2006/relationships/hyperlink" Target="https://arxiv.org/abs/1903.03971" TargetMode="External"/><Relationship Id="rId9" Type="http://schemas.openxmlformats.org/officeDocument/2006/relationships/hyperlink" Target="https://arxiv.org/abs/2106.07889" TargetMode="External"/><Relationship Id="rId5" Type="http://schemas.openxmlformats.org/officeDocument/2006/relationships/hyperlink" Target="https://arxiv.org/abs/2006.06873v2" TargetMode="External"/><Relationship Id="rId6" Type="http://schemas.openxmlformats.org/officeDocument/2006/relationships/hyperlink" Target="https://arxiv.org/abs/2110.03584" TargetMode="External"/><Relationship Id="rId7" Type="http://schemas.openxmlformats.org/officeDocument/2006/relationships/hyperlink" Target="https://www.arxiv-vanity.com/papers/1811.00002/" TargetMode="External"/><Relationship Id="rId8" Type="http://schemas.openxmlformats.org/officeDocument/2006/relationships/hyperlink" Target="https://arxiv.org/abs/2010.0564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545450"/>
            <a:ext cx="9144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認識 Nemo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4750"/>
            <a:ext cx="8839204" cy="351564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52400" y="4381925"/>
            <a:ext cx="883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前往：</a:t>
            </a:r>
            <a:r>
              <a:rPr lang="zh-TW" sz="1600" u="sng">
                <a:solidFill>
                  <a:schemeClr val="hlink"/>
                </a:solidFill>
                <a:hlinkClick r:id="rId4"/>
              </a:rPr>
              <a:t>NVIDIA/NeMo: NeMo: a toolkit for conversational AI (github.com)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使用範疇（Key Features）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語音處理（</a:t>
            </a:r>
            <a:r>
              <a:rPr lang="zh-TW">
                <a:solidFill>
                  <a:schemeClr val="dk1"/>
                </a:solidFill>
              </a:rPr>
              <a:t>Speech Processing）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語音辨識 - Automatic Speech Recognition (ASR)</a:t>
            </a:r>
            <a:br>
              <a:rPr lang="zh-TW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自然語言處理（Natural Language Processing）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文字分類 - Text Classification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問答系統 - Question Answering</a:t>
            </a:r>
            <a:br>
              <a:rPr lang="zh-TW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語音合成（Speech Synthesis）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文字轉語音系統 - Text-to-Speech (TTS)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100" y="1152475"/>
            <a:ext cx="710771" cy="710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0178" y="1152475"/>
            <a:ext cx="710771" cy="710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100" y="3858106"/>
            <a:ext cx="710771" cy="710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0179" y="3858106"/>
            <a:ext cx="710771" cy="710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100" y="2505290"/>
            <a:ext cx="710771" cy="710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0178" y="2505300"/>
            <a:ext cx="710771" cy="71076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7108825" y="1422950"/>
            <a:ext cx="545400" cy="16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108825" y="2775775"/>
            <a:ext cx="545400" cy="16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7108825" y="4128600"/>
            <a:ext cx="545400" cy="16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文字轉語音系統 - </a:t>
            </a:r>
            <a:r>
              <a:rPr lang="zh-TW" sz="2500"/>
              <a:t>Text-to-Speech (TTS)</a:t>
            </a:r>
            <a:endParaRPr sz="250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780300" y="1152475"/>
            <a:ext cx="5052000" cy="3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sz="1600">
                <a:solidFill>
                  <a:schemeClr val="dk1"/>
                </a:solidFill>
              </a:rPr>
              <a:t>輸入文字</a:t>
            </a:r>
            <a:br>
              <a:rPr lang="zh-TW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sz="1600">
                <a:solidFill>
                  <a:schemeClr val="dk1"/>
                </a:solidFill>
              </a:rPr>
              <a:t>文字預處理 1000 → one thousand</a:t>
            </a:r>
            <a:endParaRPr sz="1600">
              <a:solidFill>
                <a:schemeClr val="dk1"/>
              </a:solidFill>
            </a:endParaRPr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1600">
                <a:solidFill>
                  <a:schemeClr val="dk1"/>
                </a:solidFill>
              </a:rPr>
              <a:t>Normalizer</a:t>
            </a:r>
            <a:br>
              <a:rPr lang="zh-TW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sz="1600">
                <a:solidFill>
                  <a:schemeClr val="dk1"/>
                </a:solidFill>
              </a:rPr>
              <a:t>字素（Grapheme） → 音素（Phoneme）</a:t>
            </a:r>
            <a:br>
              <a:rPr lang="zh-TW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sz="1600">
                <a:solidFill>
                  <a:schemeClr val="dk1"/>
                </a:solidFill>
              </a:rPr>
              <a:t>將文字/音素轉換成頻譜（Spectrogram）</a:t>
            </a:r>
            <a:endParaRPr sz="1600">
              <a:solidFill>
                <a:schemeClr val="dk1"/>
              </a:solidFill>
            </a:endParaRPr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1600">
                <a:solidFill>
                  <a:schemeClr val="dk1"/>
                </a:solidFill>
              </a:rPr>
              <a:t>Spectrogram Generator</a:t>
            </a:r>
            <a:br>
              <a:rPr lang="zh-TW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sz="1600">
                <a:solidFill>
                  <a:schemeClr val="dk1"/>
                </a:solidFill>
              </a:rPr>
              <a:t>將頻譜轉換成聲音</a:t>
            </a:r>
            <a:endParaRPr sz="1600">
              <a:solidFill>
                <a:schemeClr val="dk1"/>
              </a:solidFill>
            </a:endParaRPr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1600">
                <a:solidFill>
                  <a:schemeClr val="dk1"/>
                </a:solidFill>
              </a:rPr>
              <a:t>Vocoder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50" y="1152475"/>
            <a:ext cx="3412526" cy="36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Spectrogram Generator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572000" y="286375"/>
            <a:ext cx="4572000" cy="48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Encoder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 sz="1600">
                <a:solidFill>
                  <a:schemeClr val="dk1"/>
                </a:solidFill>
              </a:rPr>
              <a:t>a word embedding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 sz="1600">
                <a:solidFill>
                  <a:schemeClr val="dk1"/>
                </a:solidFill>
              </a:rPr>
              <a:t>a convolutional network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 sz="1600">
                <a:solidFill>
                  <a:schemeClr val="dk1"/>
                </a:solidFill>
              </a:rPr>
              <a:t>a bi-directional LSTM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Attention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 sz="1600">
                <a:solidFill>
                  <a:schemeClr val="dk1"/>
                </a:solidFill>
              </a:rPr>
              <a:t>Location Sensitive Attention Module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 sz="1600">
                <a:solidFill>
                  <a:schemeClr val="dk1"/>
                </a:solidFill>
              </a:rPr>
              <a:t>Decoder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 sz="1600">
                <a:solidFill>
                  <a:schemeClr val="dk1"/>
                </a:solidFill>
              </a:rPr>
              <a:t>2 layer LSTM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 sz="1600">
                <a:solidFill>
                  <a:schemeClr val="dk1"/>
                </a:solidFill>
              </a:rPr>
              <a:t>a convolutional postnet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 sz="1600">
                <a:solidFill>
                  <a:schemeClr val="dk1"/>
                </a:solidFill>
              </a:rPr>
              <a:t>a fully connected prenet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- - - - - - - - - - - - - - - - - - - - - - - - - - - - - - - - - - -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Tacotron2, FastPitch, Mixertts(x)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5113"/>
            <a:ext cx="4132975" cy="30911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631288" y="4406225"/>
            <a:ext cx="349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(Jonathan Shen et al., 2017)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Vocoder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501925" y="3883400"/>
            <a:ext cx="44793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WaveGlow, HiFi-GAN, *UnivNet, Griffin-Lim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311700" y="1017725"/>
            <a:ext cx="4041300" cy="172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5375"/>
            <a:ext cx="4041300" cy="146052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311700" y="1017725"/>
            <a:ext cx="404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>
                <a:solidFill>
                  <a:schemeClr val="lt1"/>
                </a:solidFill>
              </a:rPr>
              <a:t>How is climate change related to global warming?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311700" y="3026400"/>
            <a:ext cx="4041300" cy="154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11700" y="3033550"/>
            <a:ext cx="404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NeMo models contain everything needed to train and reproduce Conversational AI models</a:t>
            </a:r>
            <a:endParaRPr sz="12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80503"/>
            <a:ext cx="4041300" cy="988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5">
            <a:alphaModFix/>
          </a:blip>
          <a:srcRect b="0" l="0" r="60455" t="0"/>
          <a:stretch/>
        </p:blipFill>
        <p:spPr>
          <a:xfrm>
            <a:off x="4813625" y="1698875"/>
            <a:ext cx="1524799" cy="20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9263" y="602400"/>
            <a:ext cx="784625" cy="78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5">
            <a:alphaModFix/>
          </a:blip>
          <a:srcRect b="0" l="60455" r="0" t="0"/>
          <a:stretch/>
        </p:blipFill>
        <p:spPr>
          <a:xfrm>
            <a:off x="7133875" y="1698875"/>
            <a:ext cx="1524799" cy="20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參考資源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 sz="1100" u="sng">
                <a:solidFill>
                  <a:schemeClr val="hlink"/>
                </a:solidFill>
                <a:hlinkClick r:id="rId3"/>
              </a:rPr>
              <a:t>NeMo/NeMo_TTS_Primer.ipynb at main · NVIDIA/NeMo (github.com)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 sz="1100"/>
              <a:t>Spectrogram Generator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 sz="1100"/>
              <a:t>Tacotron2 </a:t>
            </a:r>
            <a:r>
              <a:rPr lang="zh-TW" sz="1100" u="sng">
                <a:solidFill>
                  <a:schemeClr val="hlink"/>
                </a:solidFill>
                <a:hlinkClick r:id="rId4"/>
              </a:rPr>
              <a:t>[1712.05884] Natural TTS Synthesis by Conditioning WaveNet on Mel Spectrogram Predictions (arxiv.org)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 sz="1100"/>
              <a:t>FastPitch: </a:t>
            </a:r>
            <a:r>
              <a:rPr lang="zh-TW" sz="1100" u="sng">
                <a:solidFill>
                  <a:schemeClr val="hlink"/>
                </a:solidFill>
                <a:hlinkClick r:id="rId5"/>
              </a:rPr>
              <a:t>[2006.06873v2] FastPitch: Parallel Text-to-speech with Pitch Prediction (arxiv.org)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 sz="1100"/>
              <a:t>Mixer-TTS: </a:t>
            </a:r>
            <a:r>
              <a:rPr lang="zh-TW" sz="1100" u="sng">
                <a:solidFill>
                  <a:schemeClr val="hlink"/>
                </a:solidFill>
                <a:hlinkClick r:id="rId6"/>
              </a:rPr>
              <a:t>[2110.03584] Mixer-TTS: non-autoregressive, fast and compact text-to-speech model conditioned on language model embeddings (arxiv.org)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 sz="1100"/>
              <a:t>Vocoder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 sz="1100"/>
              <a:t>WaveGlow: </a:t>
            </a:r>
            <a:r>
              <a:rPr lang="zh-TW" sz="1100" u="sng">
                <a:solidFill>
                  <a:schemeClr val="hlink"/>
                </a:solidFill>
                <a:hlinkClick r:id="rId7"/>
              </a:rPr>
              <a:t>WaveGlow: A Flow-based Generative Network for Speech Synthesis – arXiv Vanity (arxiv-vanity.com)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 sz="1100"/>
              <a:t>HiFi-GAN: </a:t>
            </a:r>
            <a:r>
              <a:rPr lang="zh-TW" sz="1100" u="sng">
                <a:solidFill>
                  <a:schemeClr val="hlink"/>
                </a:solidFill>
                <a:hlinkClick r:id="rId8"/>
              </a:rPr>
              <a:t>[2010.05646] HiFi-GAN: Generative Adversarial Networks for Efficient and High Fidelity Speech Synthesis (arxiv.org)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 sz="1100"/>
              <a:t>UnivNet: </a:t>
            </a:r>
            <a:r>
              <a:rPr lang="zh-TW" sz="1100" u="sng">
                <a:solidFill>
                  <a:schemeClr val="hlink"/>
                </a:solidFill>
                <a:hlinkClick r:id="rId9"/>
              </a:rPr>
              <a:t>[2106.07889] UnivNet: A Neural Vocoder with Multi-Resolution Spectrogram Discriminators for High-Fidelity Waveform Generation (arxiv.org)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 sz="1100"/>
              <a:t>Griffin-Lim: </a:t>
            </a:r>
            <a:r>
              <a:rPr lang="zh-TW" sz="1100" u="sng">
                <a:solidFill>
                  <a:schemeClr val="hlink"/>
                </a:solidFill>
                <a:hlinkClick r:id="rId10"/>
              </a:rPr>
              <a:t>[1903.03971] Deep Griffin-Lim Iteration (arxiv.org)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