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822" r:id="rId1"/>
  </p:sldMasterIdLst>
  <p:notesMasterIdLst>
    <p:notesMasterId r:id="rId22"/>
  </p:notesMasterIdLst>
  <p:sldIdLst>
    <p:sldId id="321" r:id="rId2"/>
    <p:sldId id="308" r:id="rId3"/>
    <p:sldId id="257" r:id="rId4"/>
    <p:sldId id="258" r:id="rId5"/>
    <p:sldId id="261" r:id="rId6"/>
    <p:sldId id="313" r:id="rId7"/>
    <p:sldId id="317" r:id="rId8"/>
    <p:sldId id="328" r:id="rId9"/>
    <p:sldId id="323" r:id="rId10"/>
    <p:sldId id="326" r:id="rId11"/>
    <p:sldId id="327" r:id="rId12"/>
    <p:sldId id="319" r:id="rId13"/>
    <p:sldId id="325" r:id="rId14"/>
    <p:sldId id="318" r:id="rId15"/>
    <p:sldId id="333" r:id="rId16"/>
    <p:sldId id="334" r:id="rId17"/>
    <p:sldId id="335" r:id="rId18"/>
    <p:sldId id="332" r:id="rId19"/>
    <p:sldId id="336" r:id="rId20"/>
    <p:sldId id="33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5256" autoAdjust="0"/>
  </p:normalViewPr>
  <p:slideViewPr>
    <p:cSldViewPr snapToGrid="0">
      <p:cViewPr varScale="1">
        <p:scale>
          <a:sx n="82" d="100"/>
          <a:sy n="82" d="100"/>
        </p:scale>
        <p:origin x="1454" y="72"/>
      </p:cViewPr>
      <p:guideLst>
        <p:guide orient="horz" pos="2160"/>
        <p:guide pos="2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LOK KUMAR PIDIKITI" userId="d9ca84e33500021b" providerId="LiveId" clId="{AC352C3A-1772-4FED-ABB0-0F4D63DE9F52}"/>
    <pc:docChg chg="modSld">
      <pc:chgData name="TRILOK KUMAR PIDIKITI" userId="d9ca84e33500021b" providerId="LiveId" clId="{AC352C3A-1772-4FED-ABB0-0F4D63DE9F52}" dt="2023-04-30T00:38:46.700" v="6" actId="20577"/>
      <pc:docMkLst>
        <pc:docMk/>
      </pc:docMkLst>
      <pc:sldChg chg="modSp mod">
        <pc:chgData name="TRILOK KUMAR PIDIKITI" userId="d9ca84e33500021b" providerId="LiveId" clId="{AC352C3A-1772-4FED-ABB0-0F4D63DE9F52}" dt="2023-04-30T00:38:46.700" v="6" actId="20577"/>
        <pc:sldMkLst>
          <pc:docMk/>
          <pc:sldMk cId="0" sldId="313"/>
        </pc:sldMkLst>
        <pc:spChg chg="mod">
          <ac:chgData name="TRILOK KUMAR PIDIKITI" userId="d9ca84e33500021b" providerId="LiveId" clId="{AC352C3A-1772-4FED-ABB0-0F4D63DE9F52}" dt="2023-04-30T00:38:46.700" v="6" actId="20577"/>
          <ac:spMkLst>
            <pc:docMk/>
            <pc:sldMk cId="0" sldId="313"/>
            <ac:spMk id="138"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DFFA91-F4F6-41B8-875D-F3D55EF3A3C5}"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09F04923-34A6-420D-8CB0-B007840D5E50}">
      <dgm:prSet custT="1"/>
      <dgm:spPr/>
      <dgm:t>
        <a:bodyPr/>
        <a:lstStyle/>
        <a:p>
          <a:pPr>
            <a:lnSpc>
              <a:spcPct val="100000"/>
            </a:lnSpc>
            <a:defRPr b="1"/>
          </a:pPr>
          <a:r>
            <a:rPr lang="en-US" sz="1800" dirty="0">
              <a:latin typeface="Times New Roman" panose="02020603050405020304" pitchFamily="18" charset="0"/>
              <a:cs typeface="Times New Roman" panose="02020603050405020304" pitchFamily="18" charset="0"/>
            </a:rPr>
            <a:t>A video will be given as input ,which is further divide into frames</a:t>
          </a:r>
        </a:p>
      </dgm:t>
    </dgm:pt>
    <dgm:pt modelId="{843010B2-BE55-47DD-B56A-3B35CD7DF992}" type="parTrans" cxnId="{77C965F1-EC11-478A-8238-525BF2235BF3}">
      <dgm:prSet/>
      <dgm:spPr/>
      <dgm:t>
        <a:bodyPr/>
        <a:lstStyle/>
        <a:p>
          <a:endParaRPr lang="en-US"/>
        </a:p>
      </dgm:t>
    </dgm:pt>
    <dgm:pt modelId="{E7290AAA-D128-489E-8564-DCB5AD93CDA9}" type="sibTrans" cxnId="{77C965F1-EC11-478A-8238-525BF2235BF3}">
      <dgm:prSet/>
      <dgm:spPr/>
      <dgm:t>
        <a:bodyPr/>
        <a:lstStyle/>
        <a:p>
          <a:endParaRPr lang="en-US"/>
        </a:p>
      </dgm:t>
    </dgm:pt>
    <dgm:pt modelId="{276E10EF-313A-40DC-9C1A-8E5496D6EDFE}">
      <dgm:prSet custT="1"/>
      <dgm:spPr/>
      <dgm:t>
        <a:bodyPr/>
        <a:lstStyle/>
        <a:p>
          <a:pPr>
            <a:lnSpc>
              <a:spcPct val="100000"/>
            </a:lnSpc>
            <a:defRPr b="1"/>
          </a:pPr>
          <a:r>
            <a:rPr lang="en-IN" sz="1800" dirty="0">
              <a:latin typeface="Times New Roman" panose="02020603050405020304" pitchFamily="18" charset="0"/>
              <a:cs typeface="Times New Roman" panose="02020603050405020304" pitchFamily="18" charset="0"/>
            </a:rPr>
            <a:t>We are using image processing because it is a method to convert</a:t>
          </a:r>
          <a:endParaRPr lang="en-US" sz="1800" dirty="0">
            <a:latin typeface="Times New Roman" panose="02020603050405020304" pitchFamily="18" charset="0"/>
            <a:cs typeface="Times New Roman" panose="02020603050405020304" pitchFamily="18" charset="0"/>
          </a:endParaRPr>
        </a:p>
      </dgm:t>
    </dgm:pt>
    <dgm:pt modelId="{B63235D9-C6FB-46B6-9A5F-1497463F4843}" type="parTrans" cxnId="{61549672-28CD-4899-B844-F4B9702A8B3D}">
      <dgm:prSet/>
      <dgm:spPr/>
      <dgm:t>
        <a:bodyPr/>
        <a:lstStyle/>
        <a:p>
          <a:endParaRPr lang="en-US"/>
        </a:p>
      </dgm:t>
    </dgm:pt>
    <dgm:pt modelId="{0FD08E21-FD33-47C8-9B12-9F694EDF814F}" type="sibTrans" cxnId="{61549672-28CD-4899-B844-F4B9702A8B3D}">
      <dgm:prSet/>
      <dgm:spPr/>
      <dgm:t>
        <a:bodyPr/>
        <a:lstStyle/>
        <a:p>
          <a:endParaRPr lang="en-US"/>
        </a:p>
      </dgm:t>
    </dgm:pt>
    <dgm:pt modelId="{66EFD068-FCD4-4896-A5D5-AA8B8855D67C}">
      <dgm:prSet custT="1"/>
      <dgm:spPr/>
      <dgm:t>
        <a:bodyPr/>
        <a:lstStyle/>
        <a:p>
          <a:pPr>
            <a:lnSpc>
              <a:spcPct val="100000"/>
            </a:lnSpc>
            <a:defRPr b="1"/>
          </a:pPr>
          <a:r>
            <a:rPr lang="en-IN" sz="1800" dirty="0">
              <a:latin typeface="Times New Roman" panose="02020603050405020304" pitchFamily="18" charset="0"/>
              <a:cs typeface="Times New Roman" panose="02020603050405020304" pitchFamily="18" charset="0"/>
            </a:rPr>
            <a:t>an image into digital form and perform some operations on it,</a:t>
          </a:r>
          <a:endParaRPr lang="en-US" sz="1800" dirty="0">
            <a:latin typeface="Times New Roman" panose="02020603050405020304" pitchFamily="18" charset="0"/>
            <a:cs typeface="Times New Roman" panose="02020603050405020304" pitchFamily="18" charset="0"/>
          </a:endParaRPr>
        </a:p>
      </dgm:t>
    </dgm:pt>
    <dgm:pt modelId="{7817E8C7-35D0-45BD-98AC-AFC2A43201DC}" type="parTrans" cxnId="{88669B0F-C1E4-48F1-970E-FB0DB98F27E5}">
      <dgm:prSet/>
      <dgm:spPr/>
      <dgm:t>
        <a:bodyPr/>
        <a:lstStyle/>
        <a:p>
          <a:endParaRPr lang="en-US"/>
        </a:p>
      </dgm:t>
    </dgm:pt>
    <dgm:pt modelId="{8B385647-836D-4275-A82D-97A93F7B5F66}" type="sibTrans" cxnId="{88669B0F-C1E4-48F1-970E-FB0DB98F27E5}">
      <dgm:prSet/>
      <dgm:spPr/>
      <dgm:t>
        <a:bodyPr/>
        <a:lstStyle/>
        <a:p>
          <a:endParaRPr lang="en-US"/>
        </a:p>
      </dgm:t>
    </dgm:pt>
    <dgm:pt modelId="{6143C32F-BFAA-41ED-B443-355962A046DC}">
      <dgm:prSet custT="1"/>
      <dgm:spPr/>
      <dgm:t>
        <a:bodyPr/>
        <a:lstStyle/>
        <a:p>
          <a:pPr>
            <a:lnSpc>
              <a:spcPct val="100000"/>
            </a:lnSpc>
            <a:defRPr b="1"/>
          </a:pPr>
          <a:r>
            <a:rPr lang="en-IN" sz="1800" dirty="0">
              <a:latin typeface="Times New Roman" panose="02020603050405020304" pitchFamily="18" charset="0"/>
              <a:cs typeface="Times New Roman" panose="02020603050405020304" pitchFamily="18" charset="0"/>
            </a:rPr>
            <a:t>in  order to get an enhanced image or to extract some information</a:t>
          </a:r>
          <a:r>
            <a:rPr lang="en-IN" sz="1400" dirty="0"/>
            <a:t>.</a:t>
          </a:r>
          <a:endParaRPr lang="en-US" sz="1400" dirty="0"/>
        </a:p>
      </dgm:t>
    </dgm:pt>
    <dgm:pt modelId="{86D5BD47-B6C2-4C6E-B866-9CF88DDB6CDB}" type="parTrans" cxnId="{32A09446-EC99-4B35-9560-94DBEBF84419}">
      <dgm:prSet/>
      <dgm:spPr/>
      <dgm:t>
        <a:bodyPr/>
        <a:lstStyle/>
        <a:p>
          <a:endParaRPr lang="en-US"/>
        </a:p>
      </dgm:t>
    </dgm:pt>
    <dgm:pt modelId="{CCE6B03D-E498-4458-88B4-27B3A9E302FE}" type="sibTrans" cxnId="{32A09446-EC99-4B35-9560-94DBEBF84419}">
      <dgm:prSet/>
      <dgm:spPr/>
      <dgm:t>
        <a:bodyPr/>
        <a:lstStyle/>
        <a:p>
          <a:endParaRPr lang="en-US"/>
        </a:p>
      </dgm:t>
    </dgm:pt>
    <dgm:pt modelId="{BFD363FD-7A6B-4F0C-B0D7-767090FF875E}" type="pres">
      <dgm:prSet presAssocID="{D5DFFA91-F4F6-41B8-875D-F3D55EF3A3C5}" presName="root" presStyleCnt="0">
        <dgm:presLayoutVars>
          <dgm:dir/>
          <dgm:resizeHandles val="exact"/>
        </dgm:presLayoutVars>
      </dgm:prSet>
      <dgm:spPr/>
    </dgm:pt>
    <dgm:pt modelId="{366E9017-C831-475E-8E17-9B1055587A5D}" type="pres">
      <dgm:prSet presAssocID="{09F04923-34A6-420D-8CB0-B007840D5E50}" presName="compNode" presStyleCnt="0"/>
      <dgm:spPr/>
    </dgm:pt>
    <dgm:pt modelId="{98B3AFD1-5E1B-4D08-9529-41F4BB0FE7E3}" type="pres">
      <dgm:prSet presAssocID="{09F04923-34A6-420D-8CB0-B007840D5E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88F243B7-4B95-4AE6-99ED-FD46B91F8601}" type="pres">
      <dgm:prSet presAssocID="{09F04923-34A6-420D-8CB0-B007840D5E50}" presName="iconSpace" presStyleCnt="0"/>
      <dgm:spPr/>
    </dgm:pt>
    <dgm:pt modelId="{24C231E7-9508-4A92-A3B7-479102F4F5FF}" type="pres">
      <dgm:prSet presAssocID="{09F04923-34A6-420D-8CB0-B007840D5E50}" presName="parTx" presStyleLbl="revTx" presStyleIdx="0" presStyleCnt="8">
        <dgm:presLayoutVars>
          <dgm:chMax val="0"/>
          <dgm:chPref val="0"/>
        </dgm:presLayoutVars>
      </dgm:prSet>
      <dgm:spPr/>
    </dgm:pt>
    <dgm:pt modelId="{43B895AA-A422-4DD4-AD1A-804E5460F149}" type="pres">
      <dgm:prSet presAssocID="{09F04923-34A6-420D-8CB0-B007840D5E50}" presName="txSpace" presStyleCnt="0"/>
      <dgm:spPr/>
    </dgm:pt>
    <dgm:pt modelId="{164A23DD-FA9F-41F3-AF7C-D919467454C6}" type="pres">
      <dgm:prSet presAssocID="{09F04923-34A6-420D-8CB0-B007840D5E50}" presName="desTx" presStyleLbl="revTx" presStyleIdx="1" presStyleCnt="8">
        <dgm:presLayoutVars/>
      </dgm:prSet>
      <dgm:spPr/>
    </dgm:pt>
    <dgm:pt modelId="{5B0D7181-9954-4B72-B3E9-E4824D6075C0}" type="pres">
      <dgm:prSet presAssocID="{E7290AAA-D128-489E-8564-DCB5AD93CDA9}" presName="sibTrans" presStyleCnt="0"/>
      <dgm:spPr/>
    </dgm:pt>
    <dgm:pt modelId="{8B598A23-7E88-4ACD-8795-CD5FB6342F19}" type="pres">
      <dgm:prSet presAssocID="{276E10EF-313A-40DC-9C1A-8E5496D6EDFE}" presName="compNode" presStyleCnt="0"/>
      <dgm:spPr/>
    </dgm:pt>
    <dgm:pt modelId="{7A82EBC7-1CD1-470F-9DE9-1FDDD5AB7659}" type="pres">
      <dgm:prSet presAssocID="{276E10EF-313A-40DC-9C1A-8E5496D6ED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mera"/>
        </a:ext>
      </dgm:extLst>
    </dgm:pt>
    <dgm:pt modelId="{D43444A6-9418-4584-926F-15CE5B120553}" type="pres">
      <dgm:prSet presAssocID="{276E10EF-313A-40DC-9C1A-8E5496D6EDFE}" presName="iconSpace" presStyleCnt="0"/>
      <dgm:spPr/>
    </dgm:pt>
    <dgm:pt modelId="{6CFBF4B7-B78D-4989-A627-F222D3CA7EAB}" type="pres">
      <dgm:prSet presAssocID="{276E10EF-313A-40DC-9C1A-8E5496D6EDFE}" presName="parTx" presStyleLbl="revTx" presStyleIdx="2" presStyleCnt="8">
        <dgm:presLayoutVars>
          <dgm:chMax val="0"/>
          <dgm:chPref val="0"/>
        </dgm:presLayoutVars>
      </dgm:prSet>
      <dgm:spPr/>
    </dgm:pt>
    <dgm:pt modelId="{7B642413-835B-4447-8BD5-EBEA33FCB19B}" type="pres">
      <dgm:prSet presAssocID="{276E10EF-313A-40DC-9C1A-8E5496D6EDFE}" presName="txSpace" presStyleCnt="0"/>
      <dgm:spPr/>
    </dgm:pt>
    <dgm:pt modelId="{8E6227C6-B2C2-45CB-B928-E32A5245B5EF}" type="pres">
      <dgm:prSet presAssocID="{276E10EF-313A-40DC-9C1A-8E5496D6EDFE}" presName="desTx" presStyleLbl="revTx" presStyleIdx="3" presStyleCnt="8">
        <dgm:presLayoutVars/>
      </dgm:prSet>
      <dgm:spPr/>
    </dgm:pt>
    <dgm:pt modelId="{958DA746-396B-4D62-ADCA-6CDF0CDBBBEB}" type="pres">
      <dgm:prSet presAssocID="{0FD08E21-FD33-47C8-9B12-9F694EDF814F}" presName="sibTrans" presStyleCnt="0"/>
      <dgm:spPr/>
    </dgm:pt>
    <dgm:pt modelId="{A033DA01-B4CE-4546-AFF1-245958F0CFB2}" type="pres">
      <dgm:prSet presAssocID="{66EFD068-FCD4-4896-A5D5-AA8B8855D67C}" presName="compNode" presStyleCnt="0"/>
      <dgm:spPr/>
    </dgm:pt>
    <dgm:pt modelId="{C50BE7C1-6B79-4E11-BA8B-E2A3BE292904}" type="pres">
      <dgm:prSet presAssocID="{66EFD068-FCD4-4896-A5D5-AA8B8855D67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F76FF0B0-6650-43F6-8DCF-7EC2FB2B6FF8}" type="pres">
      <dgm:prSet presAssocID="{66EFD068-FCD4-4896-A5D5-AA8B8855D67C}" presName="iconSpace" presStyleCnt="0"/>
      <dgm:spPr/>
    </dgm:pt>
    <dgm:pt modelId="{396D1EC9-093A-407D-8A8A-99F6C5C79DCC}" type="pres">
      <dgm:prSet presAssocID="{66EFD068-FCD4-4896-A5D5-AA8B8855D67C}" presName="parTx" presStyleLbl="revTx" presStyleIdx="4" presStyleCnt="8">
        <dgm:presLayoutVars>
          <dgm:chMax val="0"/>
          <dgm:chPref val="0"/>
        </dgm:presLayoutVars>
      </dgm:prSet>
      <dgm:spPr/>
    </dgm:pt>
    <dgm:pt modelId="{C85BE0F4-1920-43DC-BF2A-BFCDB78D94DA}" type="pres">
      <dgm:prSet presAssocID="{66EFD068-FCD4-4896-A5D5-AA8B8855D67C}" presName="txSpace" presStyleCnt="0"/>
      <dgm:spPr/>
    </dgm:pt>
    <dgm:pt modelId="{F4EFB4DF-5842-4EBA-81B0-F78D4BD6CC77}" type="pres">
      <dgm:prSet presAssocID="{66EFD068-FCD4-4896-A5D5-AA8B8855D67C}" presName="desTx" presStyleLbl="revTx" presStyleIdx="5" presStyleCnt="8">
        <dgm:presLayoutVars/>
      </dgm:prSet>
      <dgm:spPr/>
    </dgm:pt>
    <dgm:pt modelId="{5D081BE1-4C14-4720-B3A7-A0A6339CDD70}" type="pres">
      <dgm:prSet presAssocID="{8B385647-836D-4275-A82D-97A93F7B5F66}" presName="sibTrans" presStyleCnt="0"/>
      <dgm:spPr/>
    </dgm:pt>
    <dgm:pt modelId="{207EFF30-2D64-413C-B872-5661F6F8E7C2}" type="pres">
      <dgm:prSet presAssocID="{6143C32F-BFAA-41ED-B443-355962A046DC}" presName="compNode" presStyleCnt="0"/>
      <dgm:spPr/>
    </dgm:pt>
    <dgm:pt modelId="{E4E9D048-9E7B-4E88-A47B-371B83F7F68D}" type="pres">
      <dgm:prSet presAssocID="{6143C32F-BFAA-41ED-B443-355962A046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mage"/>
        </a:ext>
      </dgm:extLst>
    </dgm:pt>
    <dgm:pt modelId="{D204E166-4955-44FF-894E-32F9E86F37D5}" type="pres">
      <dgm:prSet presAssocID="{6143C32F-BFAA-41ED-B443-355962A046DC}" presName="iconSpace" presStyleCnt="0"/>
      <dgm:spPr/>
    </dgm:pt>
    <dgm:pt modelId="{F19C8878-202F-433E-A5B6-8F271D3C48A8}" type="pres">
      <dgm:prSet presAssocID="{6143C32F-BFAA-41ED-B443-355962A046DC}" presName="parTx" presStyleLbl="revTx" presStyleIdx="6" presStyleCnt="8" custLinFactNeighborX="-863" custLinFactNeighborY="-2982">
        <dgm:presLayoutVars>
          <dgm:chMax val="0"/>
          <dgm:chPref val="0"/>
        </dgm:presLayoutVars>
      </dgm:prSet>
      <dgm:spPr/>
    </dgm:pt>
    <dgm:pt modelId="{794FE20F-9433-4C27-865F-3029D695FE24}" type="pres">
      <dgm:prSet presAssocID="{6143C32F-BFAA-41ED-B443-355962A046DC}" presName="txSpace" presStyleCnt="0"/>
      <dgm:spPr/>
    </dgm:pt>
    <dgm:pt modelId="{82351FAA-DF40-4B1F-9270-3261C90F47A1}" type="pres">
      <dgm:prSet presAssocID="{6143C32F-BFAA-41ED-B443-355962A046DC}" presName="desTx" presStyleLbl="revTx" presStyleIdx="7" presStyleCnt="8" custScaleY="112929">
        <dgm:presLayoutVars/>
      </dgm:prSet>
      <dgm:spPr/>
    </dgm:pt>
  </dgm:ptLst>
  <dgm:cxnLst>
    <dgm:cxn modelId="{9483D40D-3AA5-4A87-938F-5332D62A4962}" type="presOf" srcId="{6143C32F-BFAA-41ED-B443-355962A046DC}" destId="{F19C8878-202F-433E-A5B6-8F271D3C48A8}" srcOrd="0" destOrd="0" presId="urn:microsoft.com/office/officeart/2018/2/layout/IconLabelDescriptionList"/>
    <dgm:cxn modelId="{88669B0F-C1E4-48F1-970E-FB0DB98F27E5}" srcId="{D5DFFA91-F4F6-41B8-875D-F3D55EF3A3C5}" destId="{66EFD068-FCD4-4896-A5D5-AA8B8855D67C}" srcOrd="2" destOrd="0" parTransId="{7817E8C7-35D0-45BD-98AC-AFC2A43201DC}" sibTransId="{8B385647-836D-4275-A82D-97A93F7B5F66}"/>
    <dgm:cxn modelId="{270AED38-2ABD-4376-B0E8-29FF505DDCF9}" type="presOf" srcId="{66EFD068-FCD4-4896-A5D5-AA8B8855D67C}" destId="{396D1EC9-093A-407D-8A8A-99F6C5C79DCC}" srcOrd="0" destOrd="0" presId="urn:microsoft.com/office/officeart/2018/2/layout/IconLabelDescriptionList"/>
    <dgm:cxn modelId="{32A09446-EC99-4B35-9560-94DBEBF84419}" srcId="{D5DFFA91-F4F6-41B8-875D-F3D55EF3A3C5}" destId="{6143C32F-BFAA-41ED-B443-355962A046DC}" srcOrd="3" destOrd="0" parTransId="{86D5BD47-B6C2-4C6E-B866-9CF88DDB6CDB}" sibTransId="{CCE6B03D-E498-4458-88B4-27B3A9E302FE}"/>
    <dgm:cxn modelId="{7B120D4C-479D-4C11-A90F-6D6D6E3B4B62}" type="presOf" srcId="{D5DFFA91-F4F6-41B8-875D-F3D55EF3A3C5}" destId="{BFD363FD-7A6B-4F0C-B0D7-767090FF875E}" srcOrd="0" destOrd="0" presId="urn:microsoft.com/office/officeart/2018/2/layout/IconLabelDescriptionList"/>
    <dgm:cxn modelId="{61549672-28CD-4899-B844-F4B9702A8B3D}" srcId="{D5DFFA91-F4F6-41B8-875D-F3D55EF3A3C5}" destId="{276E10EF-313A-40DC-9C1A-8E5496D6EDFE}" srcOrd="1" destOrd="0" parTransId="{B63235D9-C6FB-46B6-9A5F-1497463F4843}" sibTransId="{0FD08E21-FD33-47C8-9B12-9F694EDF814F}"/>
    <dgm:cxn modelId="{E0C56074-C5B0-4F59-BD7B-B58D04C89AF9}" type="presOf" srcId="{09F04923-34A6-420D-8CB0-B007840D5E50}" destId="{24C231E7-9508-4A92-A3B7-479102F4F5FF}" srcOrd="0" destOrd="0" presId="urn:microsoft.com/office/officeart/2018/2/layout/IconLabelDescriptionList"/>
    <dgm:cxn modelId="{CE1F76D0-D44F-4F44-9D71-6286CD9D1063}" type="presOf" srcId="{276E10EF-313A-40DC-9C1A-8E5496D6EDFE}" destId="{6CFBF4B7-B78D-4989-A627-F222D3CA7EAB}" srcOrd="0" destOrd="0" presId="urn:microsoft.com/office/officeart/2018/2/layout/IconLabelDescriptionList"/>
    <dgm:cxn modelId="{77C965F1-EC11-478A-8238-525BF2235BF3}" srcId="{D5DFFA91-F4F6-41B8-875D-F3D55EF3A3C5}" destId="{09F04923-34A6-420D-8CB0-B007840D5E50}" srcOrd="0" destOrd="0" parTransId="{843010B2-BE55-47DD-B56A-3B35CD7DF992}" sibTransId="{E7290AAA-D128-489E-8564-DCB5AD93CDA9}"/>
    <dgm:cxn modelId="{8E3966C3-AD96-44DF-9A41-B8FECB75F5E7}" type="presParOf" srcId="{BFD363FD-7A6B-4F0C-B0D7-767090FF875E}" destId="{366E9017-C831-475E-8E17-9B1055587A5D}" srcOrd="0" destOrd="0" presId="urn:microsoft.com/office/officeart/2018/2/layout/IconLabelDescriptionList"/>
    <dgm:cxn modelId="{A2973756-7EA9-4452-9EBC-E06623007C8C}" type="presParOf" srcId="{366E9017-C831-475E-8E17-9B1055587A5D}" destId="{98B3AFD1-5E1B-4D08-9529-41F4BB0FE7E3}" srcOrd="0" destOrd="0" presId="urn:microsoft.com/office/officeart/2018/2/layout/IconLabelDescriptionList"/>
    <dgm:cxn modelId="{7780B10B-9EE4-480B-9309-61FAA315CEAA}" type="presParOf" srcId="{366E9017-C831-475E-8E17-9B1055587A5D}" destId="{88F243B7-4B95-4AE6-99ED-FD46B91F8601}" srcOrd="1" destOrd="0" presId="urn:microsoft.com/office/officeart/2018/2/layout/IconLabelDescriptionList"/>
    <dgm:cxn modelId="{890E0FB5-8E96-4A14-8A76-8EECD19ABA0E}" type="presParOf" srcId="{366E9017-C831-475E-8E17-9B1055587A5D}" destId="{24C231E7-9508-4A92-A3B7-479102F4F5FF}" srcOrd="2" destOrd="0" presId="urn:microsoft.com/office/officeart/2018/2/layout/IconLabelDescriptionList"/>
    <dgm:cxn modelId="{05B4C8B3-8815-4E84-9BAF-3676AC9188BF}" type="presParOf" srcId="{366E9017-C831-475E-8E17-9B1055587A5D}" destId="{43B895AA-A422-4DD4-AD1A-804E5460F149}" srcOrd="3" destOrd="0" presId="urn:microsoft.com/office/officeart/2018/2/layout/IconLabelDescriptionList"/>
    <dgm:cxn modelId="{9071DB8D-1BBE-43CA-88B4-FAC75CA479A9}" type="presParOf" srcId="{366E9017-C831-475E-8E17-9B1055587A5D}" destId="{164A23DD-FA9F-41F3-AF7C-D919467454C6}" srcOrd="4" destOrd="0" presId="urn:microsoft.com/office/officeart/2018/2/layout/IconLabelDescriptionList"/>
    <dgm:cxn modelId="{246EBD06-4C53-443C-942D-BF89EC89E6BE}" type="presParOf" srcId="{BFD363FD-7A6B-4F0C-B0D7-767090FF875E}" destId="{5B0D7181-9954-4B72-B3E9-E4824D6075C0}" srcOrd="1" destOrd="0" presId="urn:microsoft.com/office/officeart/2018/2/layout/IconLabelDescriptionList"/>
    <dgm:cxn modelId="{4E9AEFC0-D767-4248-8A98-9E0E09515E77}" type="presParOf" srcId="{BFD363FD-7A6B-4F0C-B0D7-767090FF875E}" destId="{8B598A23-7E88-4ACD-8795-CD5FB6342F19}" srcOrd="2" destOrd="0" presId="urn:microsoft.com/office/officeart/2018/2/layout/IconLabelDescriptionList"/>
    <dgm:cxn modelId="{028A373A-F2F6-4AAE-ACB8-4EE2331C74EE}" type="presParOf" srcId="{8B598A23-7E88-4ACD-8795-CD5FB6342F19}" destId="{7A82EBC7-1CD1-470F-9DE9-1FDDD5AB7659}" srcOrd="0" destOrd="0" presId="urn:microsoft.com/office/officeart/2018/2/layout/IconLabelDescriptionList"/>
    <dgm:cxn modelId="{51ED1930-41A9-4E82-B64D-A96F90064B55}" type="presParOf" srcId="{8B598A23-7E88-4ACD-8795-CD5FB6342F19}" destId="{D43444A6-9418-4584-926F-15CE5B120553}" srcOrd="1" destOrd="0" presId="urn:microsoft.com/office/officeart/2018/2/layout/IconLabelDescriptionList"/>
    <dgm:cxn modelId="{8307B1FF-AB97-47F9-BE94-43D051095A0F}" type="presParOf" srcId="{8B598A23-7E88-4ACD-8795-CD5FB6342F19}" destId="{6CFBF4B7-B78D-4989-A627-F222D3CA7EAB}" srcOrd="2" destOrd="0" presId="urn:microsoft.com/office/officeart/2018/2/layout/IconLabelDescriptionList"/>
    <dgm:cxn modelId="{6CB39051-4F1A-4F20-9157-7397FA5B883B}" type="presParOf" srcId="{8B598A23-7E88-4ACD-8795-CD5FB6342F19}" destId="{7B642413-835B-4447-8BD5-EBEA33FCB19B}" srcOrd="3" destOrd="0" presId="urn:microsoft.com/office/officeart/2018/2/layout/IconLabelDescriptionList"/>
    <dgm:cxn modelId="{47FC821E-CA29-415D-B3D0-86A67BBA4876}" type="presParOf" srcId="{8B598A23-7E88-4ACD-8795-CD5FB6342F19}" destId="{8E6227C6-B2C2-45CB-B928-E32A5245B5EF}" srcOrd="4" destOrd="0" presId="urn:microsoft.com/office/officeart/2018/2/layout/IconLabelDescriptionList"/>
    <dgm:cxn modelId="{E087C8C5-C7A8-41A5-BFBB-5F7E0492A9CE}" type="presParOf" srcId="{BFD363FD-7A6B-4F0C-B0D7-767090FF875E}" destId="{958DA746-396B-4D62-ADCA-6CDF0CDBBBEB}" srcOrd="3" destOrd="0" presId="urn:microsoft.com/office/officeart/2018/2/layout/IconLabelDescriptionList"/>
    <dgm:cxn modelId="{3C938C50-B3DD-46F0-A11B-48206E6ABB9A}" type="presParOf" srcId="{BFD363FD-7A6B-4F0C-B0D7-767090FF875E}" destId="{A033DA01-B4CE-4546-AFF1-245958F0CFB2}" srcOrd="4" destOrd="0" presId="urn:microsoft.com/office/officeart/2018/2/layout/IconLabelDescriptionList"/>
    <dgm:cxn modelId="{93355B22-DB44-40FD-8F23-01A814443E02}" type="presParOf" srcId="{A033DA01-B4CE-4546-AFF1-245958F0CFB2}" destId="{C50BE7C1-6B79-4E11-BA8B-E2A3BE292904}" srcOrd="0" destOrd="0" presId="urn:microsoft.com/office/officeart/2018/2/layout/IconLabelDescriptionList"/>
    <dgm:cxn modelId="{37A36FDF-C995-4D34-902C-FA85779C4627}" type="presParOf" srcId="{A033DA01-B4CE-4546-AFF1-245958F0CFB2}" destId="{F76FF0B0-6650-43F6-8DCF-7EC2FB2B6FF8}" srcOrd="1" destOrd="0" presId="urn:microsoft.com/office/officeart/2018/2/layout/IconLabelDescriptionList"/>
    <dgm:cxn modelId="{9741E859-324D-422D-AA9E-0576FE533C97}" type="presParOf" srcId="{A033DA01-B4CE-4546-AFF1-245958F0CFB2}" destId="{396D1EC9-093A-407D-8A8A-99F6C5C79DCC}" srcOrd="2" destOrd="0" presId="urn:microsoft.com/office/officeart/2018/2/layout/IconLabelDescriptionList"/>
    <dgm:cxn modelId="{6DA8D755-0EE0-4B1A-8ACC-D1CB50C18E83}" type="presParOf" srcId="{A033DA01-B4CE-4546-AFF1-245958F0CFB2}" destId="{C85BE0F4-1920-43DC-BF2A-BFCDB78D94DA}" srcOrd="3" destOrd="0" presId="urn:microsoft.com/office/officeart/2018/2/layout/IconLabelDescriptionList"/>
    <dgm:cxn modelId="{DFD27030-5D5C-4E88-884F-D35A4A1922A8}" type="presParOf" srcId="{A033DA01-B4CE-4546-AFF1-245958F0CFB2}" destId="{F4EFB4DF-5842-4EBA-81B0-F78D4BD6CC77}" srcOrd="4" destOrd="0" presId="urn:microsoft.com/office/officeart/2018/2/layout/IconLabelDescriptionList"/>
    <dgm:cxn modelId="{1E379023-67A8-410A-96E2-8E5F54474EFD}" type="presParOf" srcId="{BFD363FD-7A6B-4F0C-B0D7-767090FF875E}" destId="{5D081BE1-4C14-4720-B3A7-A0A6339CDD70}" srcOrd="5" destOrd="0" presId="urn:microsoft.com/office/officeart/2018/2/layout/IconLabelDescriptionList"/>
    <dgm:cxn modelId="{D01EC688-0742-4926-9C7B-964C81AA78AF}" type="presParOf" srcId="{BFD363FD-7A6B-4F0C-B0D7-767090FF875E}" destId="{207EFF30-2D64-413C-B872-5661F6F8E7C2}" srcOrd="6" destOrd="0" presId="urn:microsoft.com/office/officeart/2018/2/layout/IconLabelDescriptionList"/>
    <dgm:cxn modelId="{AC1D6BB2-DC53-4C60-A8B0-9BB3F83DF2CB}" type="presParOf" srcId="{207EFF30-2D64-413C-B872-5661F6F8E7C2}" destId="{E4E9D048-9E7B-4E88-A47B-371B83F7F68D}" srcOrd="0" destOrd="0" presId="urn:microsoft.com/office/officeart/2018/2/layout/IconLabelDescriptionList"/>
    <dgm:cxn modelId="{98631F3A-F330-4DA8-98F0-85B36F9E731B}" type="presParOf" srcId="{207EFF30-2D64-413C-B872-5661F6F8E7C2}" destId="{D204E166-4955-44FF-894E-32F9E86F37D5}" srcOrd="1" destOrd="0" presId="urn:microsoft.com/office/officeart/2018/2/layout/IconLabelDescriptionList"/>
    <dgm:cxn modelId="{1A9CAC00-ADD2-416F-A3DC-DE990D9DC957}" type="presParOf" srcId="{207EFF30-2D64-413C-B872-5661F6F8E7C2}" destId="{F19C8878-202F-433E-A5B6-8F271D3C48A8}" srcOrd="2" destOrd="0" presId="urn:microsoft.com/office/officeart/2018/2/layout/IconLabelDescriptionList"/>
    <dgm:cxn modelId="{283CACC6-7320-4737-A2C0-94A5D2A578BE}" type="presParOf" srcId="{207EFF30-2D64-413C-B872-5661F6F8E7C2}" destId="{794FE20F-9433-4C27-865F-3029D695FE24}" srcOrd="3" destOrd="0" presId="urn:microsoft.com/office/officeart/2018/2/layout/IconLabelDescriptionList"/>
    <dgm:cxn modelId="{90C6DA90-4BBE-4475-ACB6-38B86C1DCDC0}" type="presParOf" srcId="{207EFF30-2D64-413C-B872-5661F6F8E7C2}" destId="{82351FAA-DF40-4B1F-9270-3261C90F47A1}" srcOrd="4" destOrd="0" presId="urn:microsoft.com/office/officeart/2018/2/layout/IconLabelDescrip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3AFD1-5E1B-4D08-9529-41F4BB0FE7E3}">
      <dsp:nvSpPr>
        <dsp:cNvPr id="0" name=""/>
        <dsp:cNvSpPr/>
      </dsp:nvSpPr>
      <dsp:spPr>
        <a:xfrm>
          <a:off x="4700" y="634303"/>
          <a:ext cx="407133" cy="407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C231E7-9508-4A92-A3B7-479102F4F5FF}">
      <dsp:nvSpPr>
        <dsp:cNvPr id="0" name=""/>
        <dsp:cNvSpPr/>
      </dsp:nvSpPr>
      <dsp:spPr>
        <a:xfrm>
          <a:off x="4700" y="1156717"/>
          <a:ext cx="1163237" cy="2104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Times New Roman" panose="02020603050405020304" pitchFamily="18" charset="0"/>
              <a:cs typeface="Times New Roman" panose="02020603050405020304" pitchFamily="18" charset="0"/>
            </a:rPr>
            <a:t>A video will be given as input ,which is further divide into frames</a:t>
          </a:r>
        </a:p>
      </dsp:txBody>
      <dsp:txXfrm>
        <a:off x="4700" y="1156717"/>
        <a:ext cx="1163237" cy="2104857"/>
      </dsp:txXfrm>
    </dsp:sp>
    <dsp:sp modelId="{164A23DD-FA9F-41F3-AF7C-D919467454C6}">
      <dsp:nvSpPr>
        <dsp:cNvPr id="0" name=""/>
        <dsp:cNvSpPr/>
      </dsp:nvSpPr>
      <dsp:spPr>
        <a:xfrm>
          <a:off x="4700" y="3315193"/>
          <a:ext cx="1163237" cy="52"/>
        </a:xfrm>
        <a:prstGeom prst="rect">
          <a:avLst/>
        </a:prstGeom>
        <a:noFill/>
        <a:ln>
          <a:noFill/>
        </a:ln>
        <a:effectLst/>
      </dsp:spPr>
      <dsp:style>
        <a:lnRef idx="0">
          <a:scrgbClr r="0" g="0" b="0"/>
        </a:lnRef>
        <a:fillRef idx="0">
          <a:scrgbClr r="0" g="0" b="0"/>
        </a:fillRef>
        <a:effectRef idx="0">
          <a:scrgbClr r="0" g="0" b="0"/>
        </a:effectRef>
        <a:fontRef idx="minor"/>
      </dsp:style>
    </dsp:sp>
    <dsp:sp modelId="{7A82EBC7-1CD1-470F-9DE9-1FDDD5AB7659}">
      <dsp:nvSpPr>
        <dsp:cNvPr id="0" name=""/>
        <dsp:cNvSpPr/>
      </dsp:nvSpPr>
      <dsp:spPr>
        <a:xfrm>
          <a:off x="1371504" y="634303"/>
          <a:ext cx="407133" cy="407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FBF4B7-B78D-4989-A627-F222D3CA7EAB}">
      <dsp:nvSpPr>
        <dsp:cNvPr id="0" name=""/>
        <dsp:cNvSpPr/>
      </dsp:nvSpPr>
      <dsp:spPr>
        <a:xfrm>
          <a:off x="1371504" y="1156717"/>
          <a:ext cx="1163237" cy="2104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IN" sz="1800" kern="1200" dirty="0">
              <a:latin typeface="Times New Roman" panose="02020603050405020304" pitchFamily="18" charset="0"/>
              <a:cs typeface="Times New Roman" panose="02020603050405020304" pitchFamily="18" charset="0"/>
            </a:rPr>
            <a:t>We are using image processing because it is a method to convert</a:t>
          </a:r>
          <a:endParaRPr lang="en-US" sz="1800" kern="1200" dirty="0">
            <a:latin typeface="Times New Roman" panose="02020603050405020304" pitchFamily="18" charset="0"/>
            <a:cs typeface="Times New Roman" panose="02020603050405020304" pitchFamily="18" charset="0"/>
          </a:endParaRPr>
        </a:p>
      </dsp:txBody>
      <dsp:txXfrm>
        <a:off x="1371504" y="1156717"/>
        <a:ext cx="1163237" cy="2104857"/>
      </dsp:txXfrm>
    </dsp:sp>
    <dsp:sp modelId="{8E6227C6-B2C2-45CB-B928-E32A5245B5EF}">
      <dsp:nvSpPr>
        <dsp:cNvPr id="0" name=""/>
        <dsp:cNvSpPr/>
      </dsp:nvSpPr>
      <dsp:spPr>
        <a:xfrm>
          <a:off x="1371504" y="3315193"/>
          <a:ext cx="1163237" cy="52"/>
        </a:xfrm>
        <a:prstGeom prst="rect">
          <a:avLst/>
        </a:prstGeom>
        <a:noFill/>
        <a:ln>
          <a:noFill/>
        </a:ln>
        <a:effectLst/>
      </dsp:spPr>
      <dsp:style>
        <a:lnRef idx="0">
          <a:scrgbClr r="0" g="0" b="0"/>
        </a:lnRef>
        <a:fillRef idx="0">
          <a:scrgbClr r="0" g="0" b="0"/>
        </a:fillRef>
        <a:effectRef idx="0">
          <a:scrgbClr r="0" g="0" b="0"/>
        </a:effectRef>
        <a:fontRef idx="minor"/>
      </dsp:style>
    </dsp:sp>
    <dsp:sp modelId="{C50BE7C1-6B79-4E11-BA8B-E2A3BE292904}">
      <dsp:nvSpPr>
        <dsp:cNvPr id="0" name=""/>
        <dsp:cNvSpPr/>
      </dsp:nvSpPr>
      <dsp:spPr>
        <a:xfrm>
          <a:off x="2738309" y="634303"/>
          <a:ext cx="407133" cy="407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D1EC9-093A-407D-8A8A-99F6C5C79DCC}">
      <dsp:nvSpPr>
        <dsp:cNvPr id="0" name=""/>
        <dsp:cNvSpPr/>
      </dsp:nvSpPr>
      <dsp:spPr>
        <a:xfrm>
          <a:off x="2738309" y="1156717"/>
          <a:ext cx="1163237" cy="2104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IN" sz="1800" kern="1200" dirty="0">
              <a:latin typeface="Times New Roman" panose="02020603050405020304" pitchFamily="18" charset="0"/>
              <a:cs typeface="Times New Roman" panose="02020603050405020304" pitchFamily="18" charset="0"/>
            </a:rPr>
            <a:t>an image into digital form and perform some operations on it,</a:t>
          </a:r>
          <a:endParaRPr lang="en-US" sz="1800" kern="1200" dirty="0">
            <a:latin typeface="Times New Roman" panose="02020603050405020304" pitchFamily="18" charset="0"/>
            <a:cs typeface="Times New Roman" panose="02020603050405020304" pitchFamily="18" charset="0"/>
          </a:endParaRPr>
        </a:p>
      </dsp:txBody>
      <dsp:txXfrm>
        <a:off x="2738309" y="1156717"/>
        <a:ext cx="1163237" cy="2104857"/>
      </dsp:txXfrm>
    </dsp:sp>
    <dsp:sp modelId="{F4EFB4DF-5842-4EBA-81B0-F78D4BD6CC77}">
      <dsp:nvSpPr>
        <dsp:cNvPr id="0" name=""/>
        <dsp:cNvSpPr/>
      </dsp:nvSpPr>
      <dsp:spPr>
        <a:xfrm>
          <a:off x="2738309" y="3315193"/>
          <a:ext cx="1163237" cy="52"/>
        </a:xfrm>
        <a:prstGeom prst="rect">
          <a:avLst/>
        </a:prstGeom>
        <a:noFill/>
        <a:ln>
          <a:noFill/>
        </a:ln>
        <a:effectLst/>
      </dsp:spPr>
      <dsp:style>
        <a:lnRef idx="0">
          <a:scrgbClr r="0" g="0" b="0"/>
        </a:lnRef>
        <a:fillRef idx="0">
          <a:scrgbClr r="0" g="0" b="0"/>
        </a:fillRef>
        <a:effectRef idx="0">
          <a:scrgbClr r="0" g="0" b="0"/>
        </a:effectRef>
        <a:fontRef idx="minor"/>
      </dsp:style>
    </dsp:sp>
    <dsp:sp modelId="{E4E9D048-9E7B-4E88-A47B-371B83F7F68D}">
      <dsp:nvSpPr>
        <dsp:cNvPr id="0" name=""/>
        <dsp:cNvSpPr/>
      </dsp:nvSpPr>
      <dsp:spPr>
        <a:xfrm>
          <a:off x="4105113" y="634301"/>
          <a:ext cx="407133" cy="407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9C8878-202F-433E-A5B6-8F271D3C48A8}">
      <dsp:nvSpPr>
        <dsp:cNvPr id="0" name=""/>
        <dsp:cNvSpPr/>
      </dsp:nvSpPr>
      <dsp:spPr>
        <a:xfrm>
          <a:off x="4095075" y="1093948"/>
          <a:ext cx="1163237" cy="2104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defRPr b="1"/>
          </a:pPr>
          <a:r>
            <a:rPr lang="en-IN" sz="1800" kern="1200" dirty="0">
              <a:latin typeface="Times New Roman" panose="02020603050405020304" pitchFamily="18" charset="0"/>
              <a:cs typeface="Times New Roman" panose="02020603050405020304" pitchFamily="18" charset="0"/>
            </a:rPr>
            <a:t>in  order to get an enhanced image or to extract some information</a:t>
          </a:r>
          <a:r>
            <a:rPr lang="en-IN" sz="1400" kern="1200" dirty="0"/>
            <a:t>.</a:t>
          </a:r>
          <a:endParaRPr lang="en-US" sz="1400" kern="1200" dirty="0"/>
        </a:p>
      </dsp:txBody>
      <dsp:txXfrm>
        <a:off x="4095075" y="1093948"/>
        <a:ext cx="1163237" cy="2104857"/>
      </dsp:txXfrm>
    </dsp:sp>
    <dsp:sp modelId="{82351FAA-DF40-4B1F-9270-3261C90F47A1}">
      <dsp:nvSpPr>
        <dsp:cNvPr id="0" name=""/>
        <dsp:cNvSpPr/>
      </dsp:nvSpPr>
      <dsp:spPr>
        <a:xfrm>
          <a:off x="4105113" y="3315188"/>
          <a:ext cx="1163237" cy="5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.Melanoma is the fastest </a:t>
            </a:r>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1">
                <a:solidFill>
                  <a:schemeClr val="accent2">
                    <a:lumMod val="7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945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159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7700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271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p>
            <a:endParaRPr lang="en-IN"/>
          </a:p>
        </p:txBody>
      </p:sp>
      <p:sp>
        <p:nvSpPr>
          <p:cNvPr id="5" name="Footer Placeholder 4"/>
          <p:cNvSpPr>
            <a:spLocks noGrp="1"/>
          </p:cNvSpPr>
          <p:nvPr>
            <p:ph type="ftr" sz="quarter" idx="11"/>
          </p:nvPr>
        </p:nvSpPr>
        <p:spPr>
          <a:xfrm>
            <a:off x="1637031" y="6272785"/>
            <a:ext cx="4745736" cy="365125"/>
          </a:xfrm>
        </p:spPr>
        <p:txBody>
          <a:bodyPr/>
          <a:lstStyle/>
          <a:p>
            <a:endParaRPr lang="en-I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180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356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98574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972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824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044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50000"/>
                  </a:schemeClr>
                </a:solidFill>
              </a:defRPr>
            </a:lvl1pPr>
          </a:lstStyle>
          <a:p>
            <a:endParaRPr lang="en-IN"/>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84485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2">
                    <a:lumMod val="50000"/>
                  </a:schemeClr>
                </a:solidFill>
              </a:defRPr>
            </a:lvl1pPr>
          </a:lstStyle>
          <a:p>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2">
                    <a:lumMod val="50000"/>
                  </a:schemeClr>
                </a:solidFill>
              </a:defRPr>
            </a:lvl1pPr>
          </a:lstStyle>
          <a:p>
            <a:endParaRPr lang="en-IN"/>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391305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8.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i.org/10.1109/ISADS"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diagramLayout" Target="../diagrams/layout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microsoft.com/office/2007/relationships/hdphoto" Target="../media/hdphoto2.wdp"/><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999"/>
          </a:xfrm>
          <a:prstGeom prst="rect">
            <a:avLst/>
          </a:prstGeom>
          <a:blipFill dpi="0" rotWithShape="1">
            <a:blip r:embed="rId3">
              <a:alphaModFix amt="5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8" y="480059"/>
            <a:ext cx="8428482"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5933111" y="5636901"/>
            <a:ext cx="1654165" cy="293563"/>
          </a:xfrm>
        </p:spPr>
        <p:txBody>
          <a:bodyPr/>
          <a:lstStyle/>
          <a:p>
            <a:pPr defTabSz="725211">
              <a:spcAft>
                <a:spcPts val="618"/>
              </a:spcAft>
            </a:pPr>
            <a:fld id="{00000000-1234-1234-1234-123412341234}" type="slidenum">
              <a:rPr lang="en-US" sz="714" b="1" kern="1200" spc="-72" baseline="0">
                <a:solidFill>
                  <a:schemeClr val="tx1">
                    <a:tint val="75000"/>
                  </a:schemeClr>
                </a:solidFill>
                <a:latin typeface="+mn-lt"/>
                <a:ea typeface="+mn-ea"/>
                <a:cs typeface="+mn-cs"/>
              </a:rPr>
              <a:pPr defTabSz="725211">
                <a:spcAft>
                  <a:spcPts val="618"/>
                </a:spcAft>
              </a:pPr>
              <a:t>1</a:t>
            </a:fld>
            <a:endParaRPr lang="en-US"/>
          </a:p>
        </p:txBody>
      </p:sp>
      <p:sp>
        <p:nvSpPr>
          <p:cNvPr id="3" name="TextBox 2"/>
          <p:cNvSpPr txBox="1"/>
          <p:nvPr/>
        </p:nvSpPr>
        <p:spPr>
          <a:xfrm>
            <a:off x="1114589" y="2275984"/>
            <a:ext cx="6567138" cy="1424867"/>
          </a:xfrm>
          <a:prstGeom prst="rect">
            <a:avLst/>
          </a:prstGeom>
          <a:noFill/>
        </p:spPr>
        <p:txBody>
          <a:bodyPr wrap="square" rtlCol="0">
            <a:spAutoFit/>
          </a:bodyPr>
          <a:lstStyle/>
          <a:p>
            <a:pPr algn="ctr" defTabSz="725211">
              <a:spcAft>
                <a:spcPts val="618"/>
              </a:spcAft>
            </a:pPr>
            <a:r>
              <a:rPr lang="en-US" sz="2800" kern="1200" dirty="0">
                <a:gradFill>
                  <a:gsLst>
                    <a:gs pos="0">
                      <a:srgbClr val="012D86"/>
                    </a:gs>
                    <a:gs pos="100000">
                      <a:srgbClr val="0E2557"/>
                    </a:gs>
                  </a:gsLst>
                  <a:lin scaled="0"/>
                </a:gradFill>
                <a:latin typeface="Times New Roman" panose="02020603050405020304"/>
                <a:ea typeface="+mn-ea"/>
                <a:cs typeface="Times New Roman" panose="02020603050405020304"/>
                <a:sym typeface="Times New Roman" panose="02020603050405020304"/>
              </a:rPr>
              <a:t>Vision Based Vehicle Detection in Traffic </a:t>
            </a:r>
          </a:p>
          <a:p>
            <a:pPr algn="ctr" defTabSz="725211">
              <a:spcAft>
                <a:spcPts val="618"/>
              </a:spcAft>
            </a:pPr>
            <a:r>
              <a:rPr lang="en-US" sz="2800" kern="1200" dirty="0">
                <a:gradFill>
                  <a:gsLst>
                    <a:gs pos="0">
                      <a:srgbClr val="012D86"/>
                    </a:gs>
                    <a:gs pos="100000">
                      <a:srgbClr val="0E2557"/>
                    </a:gs>
                  </a:gsLst>
                  <a:lin scaled="0"/>
                </a:gradFill>
                <a:latin typeface="Times New Roman" panose="02020603050405020304"/>
                <a:ea typeface="+mn-ea"/>
                <a:cs typeface="Times New Roman" panose="02020603050405020304"/>
                <a:sym typeface="Times New Roman" panose="02020603050405020304"/>
              </a:rPr>
              <a:t>Surveillance System </a:t>
            </a:r>
          </a:p>
          <a:p>
            <a:pPr>
              <a:spcAft>
                <a:spcPts val="600"/>
              </a:spcAft>
            </a:pPr>
            <a:endParaRPr lang="en-IN" dirty="0"/>
          </a:p>
        </p:txBody>
      </p:sp>
      <p:sp>
        <p:nvSpPr>
          <p:cNvPr id="4" name="TextBox 3"/>
          <p:cNvSpPr txBox="1"/>
          <p:nvPr/>
        </p:nvSpPr>
        <p:spPr>
          <a:xfrm>
            <a:off x="2626378" y="3365808"/>
            <a:ext cx="3414247" cy="917210"/>
          </a:xfrm>
          <a:prstGeom prst="rect">
            <a:avLst/>
          </a:prstGeom>
          <a:noFill/>
        </p:spPr>
        <p:txBody>
          <a:bodyPr wrap="square" rtlCol="0">
            <a:spAutoFit/>
          </a:bodyPr>
          <a:lstStyle/>
          <a:p>
            <a:pPr algn="ctr" defTabSz="725211">
              <a:spcAft>
                <a:spcPts val="618"/>
              </a:spcAft>
            </a:pPr>
            <a:r>
              <a:rPr lang="en-US" sz="1428" b="1" kern="1200">
                <a:solidFill>
                  <a:srgbClr val="0070C0"/>
                </a:solidFill>
                <a:latin typeface="Times New Roman" panose="02020603050405020304"/>
                <a:ea typeface="+mn-ea"/>
                <a:cs typeface="Times New Roman" panose="02020603050405020304"/>
                <a:sym typeface="Times New Roman" panose="02020603050405020304"/>
              </a:rPr>
              <a:t>Under</a:t>
            </a:r>
            <a:endParaRPr lang="en-US" sz="1428" kern="1200">
              <a:solidFill>
                <a:srgbClr val="0070C0"/>
              </a:solidFill>
              <a:latin typeface="Times New Roman" panose="02020603050405020304"/>
              <a:ea typeface="+mn-ea"/>
              <a:cs typeface="Times New Roman" panose="02020603050405020304"/>
              <a:sym typeface="Times New Roman" panose="02020603050405020304"/>
            </a:endParaRPr>
          </a:p>
          <a:p>
            <a:pPr defTabSz="725211">
              <a:spcAft>
                <a:spcPts val="618"/>
              </a:spcAft>
            </a:pPr>
            <a:r>
              <a:rPr lang="en-IN" sz="1428" kern="1200">
                <a:solidFill>
                  <a:schemeClr val="tx1"/>
                </a:solidFill>
                <a:latin typeface="+mn-lt"/>
                <a:ea typeface="+mn-ea"/>
                <a:cs typeface="+mn-cs"/>
              </a:rPr>
              <a:t>	</a:t>
            </a:r>
            <a:r>
              <a:rPr lang="en-IN" sz="1428" b="1" kern="1200">
                <a:solidFill>
                  <a:schemeClr val="tx1"/>
                </a:solidFill>
                <a:latin typeface="+mn-lt"/>
                <a:ea typeface="+mn-ea"/>
                <a:cs typeface="+mn-cs"/>
              </a:rPr>
              <a:t>Professor:Shivanjali Khare</a:t>
            </a:r>
          </a:p>
          <a:p>
            <a:pPr defTabSz="725211">
              <a:spcAft>
                <a:spcPts val="618"/>
              </a:spcAft>
            </a:pPr>
            <a:r>
              <a:rPr lang="en-IN" sz="1428" b="1" kern="1200">
                <a:solidFill>
                  <a:schemeClr val="tx1"/>
                </a:solidFill>
                <a:latin typeface="+mn-lt"/>
                <a:ea typeface="+mn-ea"/>
                <a:cs typeface="+mn-cs"/>
              </a:rPr>
              <a:t>	</a:t>
            </a:r>
            <a:endParaRPr lang="en-IN" b="1"/>
          </a:p>
        </p:txBody>
      </p:sp>
      <p:sp>
        <p:nvSpPr>
          <p:cNvPr id="6" name="TextBox 5"/>
          <p:cNvSpPr txBox="1"/>
          <p:nvPr/>
        </p:nvSpPr>
        <p:spPr>
          <a:xfrm>
            <a:off x="3789333" y="4495324"/>
            <a:ext cx="4287555" cy="1559614"/>
          </a:xfrm>
          <a:prstGeom prst="rect">
            <a:avLst/>
          </a:prstGeom>
          <a:noFill/>
        </p:spPr>
        <p:txBody>
          <a:bodyPr wrap="square" rtlCol="0">
            <a:spAutoFit/>
          </a:bodyPr>
          <a:lstStyle/>
          <a:p>
            <a:pPr defTabSz="725211">
              <a:spcAft>
                <a:spcPts val="618"/>
              </a:spcAft>
            </a:pPr>
            <a:r>
              <a:rPr lang="en-US" sz="1586" b="1" kern="1200" dirty="0">
                <a:solidFill>
                  <a:srgbClr val="0C0C0C"/>
                </a:solidFill>
                <a:latin typeface="Times New Roman" panose="02020603050405020304"/>
                <a:ea typeface="+mn-ea"/>
                <a:cs typeface="Times New Roman" panose="02020603050405020304"/>
                <a:sym typeface="Times New Roman" panose="02020603050405020304"/>
              </a:rPr>
              <a:t>       </a:t>
            </a:r>
            <a:r>
              <a:rPr lang="en-IN" altLang="en-US" sz="1586" b="1" kern="1200" dirty="0">
                <a:solidFill>
                  <a:srgbClr val="0C0C0C"/>
                </a:solidFill>
                <a:latin typeface="Times New Roman" panose="02020603050405020304"/>
                <a:ea typeface="+mn-ea"/>
                <a:cs typeface="Times New Roman" panose="02020603050405020304"/>
                <a:sym typeface="Times New Roman" panose="02020603050405020304"/>
              </a:rPr>
              <a:t>		</a:t>
            </a:r>
            <a:r>
              <a:rPr lang="en-IN" altLang="en-US" sz="1586" b="1" u="sng" kern="1200" dirty="0">
                <a:solidFill>
                  <a:srgbClr val="0C0C0C"/>
                </a:solidFill>
                <a:latin typeface="Times New Roman" panose="02020603050405020304"/>
                <a:ea typeface="+mn-ea"/>
                <a:cs typeface="Times New Roman" panose="02020603050405020304"/>
                <a:sym typeface="Times New Roman" panose="02020603050405020304"/>
              </a:rPr>
              <a:t>Submitted By:</a:t>
            </a:r>
            <a:endParaRPr lang="en-US" sz="1586" b="1" kern="1200" dirty="0">
              <a:solidFill>
                <a:srgbClr val="0C0C0C"/>
              </a:solidFill>
              <a:latin typeface="Times New Roman" panose="02020603050405020304"/>
              <a:ea typeface="+mn-ea"/>
              <a:cs typeface="Times New Roman" panose="02020603050405020304"/>
              <a:sym typeface="Times New Roman" panose="02020603050405020304"/>
            </a:endParaRPr>
          </a:p>
          <a:p>
            <a:pPr defTabSz="725211">
              <a:spcAft>
                <a:spcPts val="618"/>
              </a:spcAft>
            </a:pPr>
            <a:r>
              <a:rPr lang="en-IN" altLang="en-US" sz="1269" b="1" kern="1200" dirty="0">
                <a:solidFill>
                  <a:srgbClr val="0C0C0C"/>
                </a:solidFill>
                <a:latin typeface="Times New Roman" panose="02020603050405020304"/>
                <a:ea typeface="+mn-ea"/>
                <a:cs typeface="Times New Roman" panose="02020603050405020304"/>
                <a:sym typeface="Times New Roman" panose="02020603050405020304"/>
              </a:rPr>
              <a:t>                           </a:t>
            </a:r>
            <a:r>
              <a:rPr lang="en-IN" altLang="en-US" sz="1269" b="1" dirty="0" err="1">
                <a:solidFill>
                  <a:srgbClr val="0C0C0C"/>
                </a:solidFill>
                <a:latin typeface="Times New Roman" panose="02020603050405020304"/>
                <a:cs typeface="Times New Roman" panose="02020603050405020304"/>
                <a:sym typeface="Times New Roman" panose="02020603050405020304"/>
              </a:rPr>
              <a:t>Harianth</a:t>
            </a:r>
            <a:r>
              <a:rPr lang="en-IN" altLang="en-US" sz="1269" b="1" dirty="0">
                <a:solidFill>
                  <a:srgbClr val="0C0C0C"/>
                </a:solidFill>
                <a:latin typeface="Times New Roman" panose="02020603050405020304"/>
                <a:cs typeface="Times New Roman" panose="02020603050405020304"/>
                <a:sym typeface="Times New Roman" panose="02020603050405020304"/>
              </a:rPr>
              <a:t> Kumar </a:t>
            </a:r>
            <a:r>
              <a:rPr lang="en-IN" altLang="en-US" sz="1269" b="1" dirty="0" err="1">
                <a:solidFill>
                  <a:srgbClr val="0C0C0C"/>
                </a:solidFill>
                <a:latin typeface="Times New Roman" panose="02020603050405020304"/>
                <a:cs typeface="Times New Roman" panose="02020603050405020304"/>
                <a:sym typeface="Times New Roman" panose="02020603050405020304"/>
              </a:rPr>
              <a:t>Kancharla</a:t>
            </a:r>
            <a:endParaRPr lang="en-IN" altLang="en-US" sz="1586" b="1" kern="1200" dirty="0">
              <a:solidFill>
                <a:srgbClr val="0C0C0C"/>
              </a:solidFill>
              <a:latin typeface="Times New Roman" panose="02020603050405020304"/>
              <a:ea typeface="+mn-ea"/>
              <a:cs typeface="Times New Roman" panose="02020603050405020304"/>
              <a:sym typeface="Times New Roman" panose="02020603050405020304"/>
            </a:endParaRPr>
          </a:p>
          <a:p>
            <a:pPr defTabSz="725211">
              <a:spcAft>
                <a:spcPts val="618"/>
              </a:spcAft>
            </a:pPr>
            <a:r>
              <a:rPr lang="en-IN" altLang="en-US" sz="1428" b="1" kern="1200" dirty="0">
                <a:solidFill>
                  <a:srgbClr val="0C0C0C"/>
                </a:solidFill>
                <a:latin typeface="Times New Roman" panose="02020603050405020304"/>
                <a:ea typeface="+mn-ea"/>
                <a:cs typeface="Times New Roman" panose="02020603050405020304"/>
                <a:sym typeface="Times New Roman" panose="02020603050405020304"/>
              </a:rPr>
              <a:t>                            </a:t>
            </a:r>
            <a:r>
              <a:rPr lang="en-IN" altLang="en-US" sz="1269" b="1" dirty="0">
                <a:solidFill>
                  <a:srgbClr val="0C0C0C"/>
                </a:solidFill>
                <a:latin typeface="Times New Roman" panose="02020603050405020304"/>
                <a:cs typeface="Times New Roman" panose="02020603050405020304"/>
                <a:sym typeface="Times New Roman" panose="02020603050405020304"/>
              </a:rPr>
              <a:t>Trilok Kumar </a:t>
            </a:r>
            <a:r>
              <a:rPr lang="en-IN" altLang="en-US" sz="1269" b="1" dirty="0" err="1">
                <a:solidFill>
                  <a:srgbClr val="0C0C0C"/>
                </a:solidFill>
                <a:latin typeface="Times New Roman" panose="02020603050405020304"/>
                <a:cs typeface="Times New Roman" panose="02020603050405020304"/>
                <a:sym typeface="Times New Roman" panose="02020603050405020304"/>
              </a:rPr>
              <a:t>Pidikiti</a:t>
            </a:r>
            <a:endParaRPr lang="en-IN" altLang="en-US" sz="1269" b="1" kern="1200" dirty="0">
              <a:solidFill>
                <a:srgbClr val="0C0C0C"/>
              </a:solidFill>
              <a:latin typeface="Times New Roman" panose="02020603050405020304"/>
              <a:ea typeface="+mn-ea"/>
              <a:cs typeface="Times New Roman" panose="02020603050405020304"/>
              <a:sym typeface="Times New Roman" panose="02020603050405020304"/>
            </a:endParaRPr>
          </a:p>
          <a:p>
            <a:pPr defTabSz="725211">
              <a:spcAft>
                <a:spcPts val="618"/>
              </a:spcAft>
            </a:pPr>
            <a:r>
              <a:rPr lang="en-IN" altLang="en-US" sz="1269" b="1" kern="1200" dirty="0">
                <a:solidFill>
                  <a:srgbClr val="0C0C0C"/>
                </a:solidFill>
                <a:latin typeface="Times New Roman" panose="02020603050405020304"/>
                <a:ea typeface="+mn-ea"/>
                <a:cs typeface="Times New Roman" panose="02020603050405020304"/>
                <a:sym typeface="Times New Roman" panose="02020603050405020304"/>
              </a:rPr>
              <a:t>	</a:t>
            </a:r>
            <a:endParaRPr lang="en-US" sz="1428" b="1" kern="1200" dirty="0">
              <a:solidFill>
                <a:srgbClr val="0C0C0C"/>
              </a:solidFill>
              <a:latin typeface="Times New Roman" panose="02020603050405020304"/>
              <a:ea typeface="+mn-ea"/>
              <a:cs typeface="Times New Roman" panose="02020603050405020304"/>
              <a:sym typeface="Times New Roman" panose="02020603050405020304"/>
            </a:endParaRPr>
          </a:p>
          <a:p>
            <a:pPr>
              <a:spcAft>
                <a:spcPts val="600"/>
              </a:spcAft>
            </a:pPr>
            <a:endParaRPr lang="en-IN" b="1" dirty="0"/>
          </a:p>
        </p:txBody>
      </p:sp>
      <p:pic>
        <p:nvPicPr>
          <p:cNvPr id="5" name="Picture 7"/>
          <p:cNvPicPr>
            <a:picLocks noChangeAspect="1"/>
          </p:cNvPicPr>
          <p:nvPr/>
        </p:nvPicPr>
        <p:blipFill>
          <a:blip r:embed="rId5"/>
          <a:stretch>
            <a:fillRect/>
          </a:stretch>
        </p:blipFill>
        <p:spPr>
          <a:xfrm>
            <a:off x="3798012" y="803062"/>
            <a:ext cx="1481090" cy="14729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43" name="Rectangle 142">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9876" y="0"/>
            <a:ext cx="4594123"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19"/>
          <p:cNvSpPr txBox="1">
            <a:spLocks noGrp="1"/>
          </p:cNvSpPr>
          <p:nvPr>
            <p:ph type="title"/>
          </p:nvPr>
        </p:nvSpPr>
        <p:spPr>
          <a:xfrm>
            <a:off x="4800600" y="484632"/>
            <a:ext cx="3974689" cy="1609344"/>
          </a:xfrm>
          <a:prstGeom prst="rect">
            <a:avLst/>
          </a:prstGeom>
          <a:ln>
            <a:noFill/>
          </a:ln>
        </p:spPr>
        <p:txBody>
          <a:bodyPr spcFirstLastPara="1" lIns="91425" tIns="45700" rIns="91425" bIns="45700" anchorCtr="0">
            <a:noAutofit/>
          </a:bodyPr>
          <a:lstStyle/>
          <a:p>
            <a:pPr marL="0" lvl="0" indent="0" rtl="0">
              <a:spcBef>
                <a:spcPts val="0"/>
              </a:spcBef>
              <a:spcAft>
                <a:spcPts val="0"/>
              </a:spcAft>
              <a:buClr>
                <a:srgbClr val="FFFFFF"/>
              </a:buClr>
              <a:buSzPts val="3600"/>
              <a:buFont typeface="Times New Roman" panose="02020603050405020304"/>
              <a:buNone/>
            </a:pP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Implementation</a:t>
            </a:r>
            <a:br>
              <a:rPr lang="en-IN" sz="4000" b="1" dirty="0">
                <a:latin typeface="Times New Roman" panose="02020603050405020304" pitchFamily="18" charset="0"/>
                <a:cs typeface="Times New Roman" panose="02020603050405020304" pitchFamily="18" charset="0"/>
              </a:rPr>
            </a:br>
            <a:r>
              <a:rPr lang="en-IN" sz="4000" b="1" dirty="0" err="1">
                <a:latin typeface="Times New Roman" panose="02020603050405020304" pitchFamily="18" charset="0"/>
                <a:cs typeface="Times New Roman" panose="02020603050405020304" pitchFamily="18" charset="0"/>
              </a:rPr>
              <a:t>Haar</a:t>
            </a:r>
            <a:r>
              <a:rPr lang="en-IN" sz="4000" b="1" dirty="0">
                <a:latin typeface="Times New Roman" panose="02020603050405020304" pitchFamily="18" charset="0"/>
                <a:cs typeface="Times New Roman" panose="02020603050405020304" pitchFamily="18" charset="0"/>
              </a:rPr>
              <a:t> Cascade Algorithm</a:t>
            </a:r>
          </a:p>
        </p:txBody>
      </p:sp>
      <p:grpSp>
        <p:nvGrpSpPr>
          <p:cNvPr id="145" name="Group 144">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6" name="Oval 145">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7" name="Oval 146">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8" name="Google Shape;138;p19"/>
          <p:cNvSpPr txBox="1">
            <a:spLocks noGrp="1"/>
          </p:cNvSpPr>
          <p:nvPr>
            <p:ph idx="1"/>
          </p:nvPr>
        </p:nvSpPr>
        <p:spPr>
          <a:xfrm>
            <a:off x="700875" y="2602233"/>
            <a:ext cx="3446581" cy="1796277"/>
          </a:xfrm>
          <a:prstGeom prst="rect">
            <a:avLst/>
          </a:prstGeom>
          <a:noFill/>
          <a:ln>
            <a:noFill/>
          </a:ln>
        </p:spPr>
        <p:txBody>
          <a:bodyPr spcFirstLastPara="1" wrap="square" lIns="91425" tIns="45700" rIns="91425" bIns="45700" anchor="t" anchorCtr="0">
            <a:noAutofit/>
          </a:bodyPr>
          <a:lstStyle/>
          <a:p>
            <a:pPr marL="80467" indent="-80467" algn="just" defTabSz="402336">
              <a:spcBef>
                <a:spcPts val="528"/>
              </a:spcBef>
              <a:buClr>
                <a:srgbClr val="262626"/>
              </a:buClr>
              <a:buSzPts val="2800"/>
              <a:buFont typeface="Wingdings" panose="05000000000000000000" pitchFamily="2" charset="2"/>
              <a:buChar char="Ø"/>
            </a:pPr>
            <a:endParaRPr lang="en-US" sz="1056" kern="1200">
              <a:solidFill>
                <a:srgbClr val="262626"/>
              </a:solidFill>
              <a:latin typeface="Times New Roman" panose="02020603050405020304" pitchFamily="18" charset="0"/>
              <a:ea typeface="+mn-ea"/>
              <a:cs typeface="Times New Roman" panose="02020603050405020304" pitchFamily="18" charset="0"/>
            </a:endParaRPr>
          </a:p>
          <a:p>
            <a:pPr marL="75438" indent="-75438" algn="just" defTabSz="402336">
              <a:spcBef>
                <a:spcPts val="330"/>
              </a:spcBef>
              <a:buClr>
                <a:srgbClr val="262626"/>
              </a:buClr>
              <a:buSzPts val="2800"/>
              <a:buNone/>
            </a:pPr>
            <a:r>
              <a:rPr lang="en-US" sz="1232" kern="1200">
                <a:solidFill>
                  <a:srgbClr val="262626"/>
                </a:solidFill>
                <a:latin typeface="Times New Roman" panose="02020603050405020304" pitchFamily="18" charset="0"/>
                <a:ea typeface="+mn-ea"/>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
        <p:nvSpPr>
          <p:cNvPr id="7" name="TextBox 6"/>
          <p:cNvSpPr txBox="1"/>
          <p:nvPr/>
        </p:nvSpPr>
        <p:spPr>
          <a:xfrm>
            <a:off x="177282" y="811763"/>
            <a:ext cx="4132563" cy="5446747"/>
          </a:xfrm>
          <a:prstGeom prst="rect">
            <a:avLst/>
          </a:prstGeom>
          <a:noFill/>
        </p:spPr>
        <p:txBody>
          <a:bodyPr wrap="square" rtlCol="0">
            <a:spAutoFit/>
          </a:bodyPr>
          <a:lstStyle/>
          <a:p>
            <a:pPr marL="156464" indent="-150876" defTabSz="201168">
              <a:lnSpc>
                <a:spcPct val="150000"/>
              </a:lnSpc>
              <a:spcAft>
                <a:spcPts val="600"/>
              </a:spcAft>
              <a:buFont typeface="Wingdings" panose="05000000000000000000" pitchFamily="2" charset="2"/>
              <a:buChar char="Ø"/>
            </a:pPr>
            <a:r>
              <a:rPr lang="en-US" kern="1200" dirty="0">
                <a:solidFill>
                  <a:schemeClr val="tx1"/>
                </a:solidFill>
                <a:latin typeface="Times New Roman" panose="02020603050405020304" pitchFamily="18" charset="0"/>
                <a:cs typeface="Times New Roman" panose="02020603050405020304" pitchFamily="18" charset="0"/>
              </a:rPr>
              <a:t>We use </a:t>
            </a:r>
            <a:r>
              <a:rPr lang="en-US" kern="1200" spc="-2" dirty="0">
                <a:solidFill>
                  <a:schemeClr val="tx1"/>
                </a:solidFill>
                <a:latin typeface="Times New Roman" panose="02020603050405020304" pitchFamily="18" charset="0"/>
                <a:cs typeface="Times New Roman" panose="02020603050405020304" pitchFamily="18" charset="0"/>
              </a:rPr>
              <a:t>HAAR CASCADE ALGORITHM </a:t>
            </a:r>
            <a:r>
              <a:rPr lang="en-US" kern="1200" dirty="0">
                <a:solidFill>
                  <a:schemeClr val="tx1"/>
                </a:solidFill>
                <a:latin typeface="Times New Roman" panose="02020603050405020304" pitchFamily="18" charset="0"/>
                <a:cs typeface="Times New Roman" panose="02020603050405020304" pitchFamily="18" charset="0"/>
              </a:rPr>
              <a:t>the Cascade classifier </a:t>
            </a:r>
            <a:r>
              <a:rPr lang="en-US" kern="1200" spc="-2" dirty="0">
                <a:solidFill>
                  <a:schemeClr val="tx1"/>
                </a:solidFill>
                <a:latin typeface="Times New Roman" panose="02020603050405020304" pitchFamily="18" charset="0"/>
                <a:cs typeface="Times New Roman" panose="02020603050405020304" pitchFamily="18" charset="0"/>
              </a:rPr>
              <a:t>gives</a:t>
            </a:r>
            <a:r>
              <a:rPr lang="en-US" kern="1200" spc="-15" dirty="0">
                <a:solidFill>
                  <a:schemeClr val="tx1"/>
                </a:solidFill>
                <a:latin typeface="Times New Roman" panose="02020603050405020304" pitchFamily="18" charset="0"/>
                <a:cs typeface="Times New Roman" panose="02020603050405020304" pitchFamily="18" charset="0"/>
              </a:rPr>
              <a:t> </a:t>
            </a:r>
            <a:r>
              <a:rPr lang="en-US" kern="1200" spc="-2" dirty="0">
                <a:solidFill>
                  <a:schemeClr val="tx1"/>
                </a:solidFill>
                <a:latin typeface="Times New Roman" panose="02020603050405020304" pitchFamily="18" charset="0"/>
                <a:cs typeface="Times New Roman" panose="02020603050405020304" pitchFamily="18" charset="0"/>
              </a:rPr>
              <a:t>the</a:t>
            </a:r>
            <a:r>
              <a:rPr lang="en-US" kern="1200" dirty="0">
                <a:solidFill>
                  <a:schemeClr val="tx1"/>
                </a:solidFill>
                <a:latin typeface="Times New Roman" panose="02020603050405020304" pitchFamily="18" charset="0"/>
                <a:cs typeface="Times New Roman" panose="02020603050405020304" pitchFamily="18" charset="0"/>
              </a:rPr>
              <a:t> </a:t>
            </a:r>
            <a:r>
              <a:rPr lang="en-US" kern="1200" spc="-2" dirty="0">
                <a:solidFill>
                  <a:schemeClr val="tx1"/>
                </a:solidFill>
                <a:latin typeface="Times New Roman" panose="02020603050405020304" pitchFamily="18" charset="0"/>
                <a:cs typeface="Times New Roman" panose="02020603050405020304" pitchFamily="18" charset="0"/>
              </a:rPr>
              <a:t>vehicle </a:t>
            </a:r>
            <a:r>
              <a:rPr lang="en-US" kern="1200" dirty="0">
                <a:solidFill>
                  <a:schemeClr val="tx1"/>
                </a:solidFill>
                <a:latin typeface="Times New Roman" panose="02020603050405020304" pitchFamily="18" charset="0"/>
                <a:cs typeface="Times New Roman" panose="02020603050405020304" pitchFamily="18" charset="0"/>
              </a:rPr>
              <a:t>density count on </a:t>
            </a:r>
            <a:r>
              <a:rPr lang="en-US" kern="1200" spc="-2" dirty="0">
                <a:solidFill>
                  <a:schemeClr val="tx1"/>
                </a:solidFill>
                <a:latin typeface="Times New Roman" panose="02020603050405020304" pitchFamily="18" charset="0"/>
                <a:cs typeface="Times New Roman" panose="02020603050405020304" pitchFamily="18" charset="0"/>
              </a:rPr>
              <a:t>the </a:t>
            </a:r>
            <a:r>
              <a:rPr lang="en-US" kern="1200" dirty="0">
                <a:solidFill>
                  <a:schemeClr val="tx1"/>
                </a:solidFill>
                <a:latin typeface="Times New Roman" panose="02020603050405020304" pitchFamily="18" charset="0"/>
                <a:cs typeface="Times New Roman" panose="02020603050405020304" pitchFamily="18" charset="0"/>
              </a:rPr>
              <a:t>road .</a:t>
            </a:r>
          </a:p>
          <a:p>
            <a:pPr marL="156464" indent="-150876" defTabSz="201168">
              <a:lnSpc>
                <a:spcPct val="150000"/>
              </a:lnSpc>
              <a:spcAft>
                <a:spcPts val="600"/>
              </a:spcAft>
              <a:buFont typeface="Wingdings" panose="05000000000000000000" pitchFamily="2" charset="2"/>
              <a:buChar char="Ø"/>
            </a:pPr>
            <a:r>
              <a:rPr lang="en-US" kern="1200" dirty="0" err="1">
                <a:solidFill>
                  <a:srgbClr val="202124"/>
                </a:solidFill>
                <a:latin typeface="Times New Roman" panose="02020603050405020304" pitchFamily="18" charset="0"/>
                <a:cs typeface="Times New Roman" panose="02020603050405020304" pitchFamily="18" charset="0"/>
              </a:rPr>
              <a:t>Haar</a:t>
            </a:r>
            <a:r>
              <a:rPr lang="en-US" kern="1200" dirty="0">
                <a:solidFill>
                  <a:srgbClr val="202124"/>
                </a:solidFill>
                <a:latin typeface="Times New Roman" panose="02020603050405020304" pitchFamily="18" charset="0"/>
                <a:cs typeface="Times New Roman" panose="02020603050405020304" pitchFamily="18" charset="0"/>
              </a:rPr>
              <a:t> Cascade classifier is an effective object detection approach which was proposed by Paul Viola and Michael Jones in their paper, “Rapid Object Detection using a Boosted Cascade of Simple Features” in 2001.</a:t>
            </a:r>
            <a:endParaRPr lang="en-US" kern="1200" dirty="0">
              <a:solidFill>
                <a:schemeClr val="tx1"/>
              </a:solidFill>
              <a:latin typeface="Times New Roman" panose="02020603050405020304" pitchFamily="18" charset="0"/>
              <a:cs typeface="Times New Roman" panose="02020603050405020304" pitchFamily="18" charset="0"/>
            </a:endParaRPr>
          </a:p>
          <a:p>
            <a:pPr marL="156464" indent="-150876" defTabSz="201168">
              <a:lnSpc>
                <a:spcPct val="150000"/>
              </a:lnSpc>
              <a:spcAft>
                <a:spcPts val="600"/>
              </a:spcAft>
              <a:buFont typeface="Wingdings" panose="05000000000000000000" pitchFamily="2" charset="2"/>
              <a:buChar char="Ø"/>
            </a:pPr>
            <a:r>
              <a:rPr lang="en-US" kern="1200" dirty="0">
                <a:solidFill>
                  <a:schemeClr val="tx1"/>
                </a:solidFill>
                <a:latin typeface="Times New Roman" panose="02020603050405020304" pitchFamily="18" charset="0"/>
                <a:cs typeface="Times New Roman" panose="02020603050405020304" pitchFamily="18" charset="0"/>
              </a:rPr>
              <a:t> Cascade </a:t>
            </a:r>
            <a:r>
              <a:rPr lang="en-US" kern="1200" spc="-2" dirty="0">
                <a:solidFill>
                  <a:schemeClr val="tx1"/>
                </a:solidFill>
                <a:latin typeface="Times New Roman" panose="02020603050405020304" pitchFamily="18" charset="0"/>
                <a:cs typeface="Times New Roman" panose="02020603050405020304" pitchFamily="18" charset="0"/>
              </a:rPr>
              <a:t>classifier </a:t>
            </a:r>
            <a:r>
              <a:rPr lang="en-US" kern="1200" dirty="0">
                <a:solidFill>
                  <a:schemeClr val="tx1"/>
                </a:solidFill>
                <a:latin typeface="Times New Roman" panose="02020603050405020304" pitchFamily="18" charset="0"/>
                <a:cs typeface="Times New Roman" panose="02020603050405020304" pitchFamily="18" charset="0"/>
              </a:rPr>
              <a:t>is used to </a:t>
            </a:r>
            <a:r>
              <a:rPr lang="en-US" kern="1200" spc="-2" dirty="0">
                <a:solidFill>
                  <a:schemeClr val="tx1"/>
                </a:solidFill>
                <a:latin typeface="Times New Roman" panose="02020603050405020304" pitchFamily="18" charset="0"/>
                <a:cs typeface="Times New Roman" panose="02020603050405020304" pitchFamily="18" charset="0"/>
              </a:rPr>
              <a:t>detect </a:t>
            </a:r>
            <a:r>
              <a:rPr lang="en-US" kern="1200" dirty="0">
                <a:solidFill>
                  <a:schemeClr val="tx1"/>
                </a:solidFill>
                <a:latin typeface="Times New Roman" panose="02020603050405020304" pitchFamily="18" charset="0"/>
                <a:cs typeface="Times New Roman" panose="02020603050405020304" pitchFamily="18" charset="0"/>
              </a:rPr>
              <a:t>the  </a:t>
            </a:r>
            <a:r>
              <a:rPr lang="en-US" kern="1200" spc="-2" dirty="0">
                <a:solidFill>
                  <a:schemeClr val="tx1"/>
                </a:solidFill>
                <a:latin typeface="Times New Roman" panose="02020603050405020304" pitchFamily="18" charset="0"/>
                <a:cs typeface="Times New Roman" panose="02020603050405020304" pitchFamily="18" charset="0"/>
              </a:rPr>
              <a:t>objects in </a:t>
            </a:r>
            <a:r>
              <a:rPr lang="en-US" kern="1200" dirty="0">
                <a:solidFill>
                  <a:schemeClr val="tx1"/>
                </a:solidFill>
                <a:latin typeface="Times New Roman" panose="02020603050405020304" pitchFamily="18" charset="0"/>
                <a:cs typeface="Times New Roman" panose="02020603050405020304" pitchFamily="18" charset="0"/>
              </a:rPr>
              <a:t>the video </a:t>
            </a:r>
            <a:r>
              <a:rPr lang="en-US" kern="1200" spc="-2" dirty="0">
                <a:solidFill>
                  <a:schemeClr val="tx1"/>
                </a:solidFill>
                <a:latin typeface="Times New Roman" panose="02020603050405020304" pitchFamily="18" charset="0"/>
                <a:cs typeface="Times New Roman" panose="02020603050405020304" pitchFamily="18" charset="0"/>
              </a:rPr>
              <a:t>stream.</a:t>
            </a:r>
            <a:br>
              <a:rPr lang="en-US" kern="1200" dirty="0">
                <a:solidFill>
                  <a:schemeClr val="tx1"/>
                </a:solidFill>
                <a:latin typeface="Times New Roman" panose="02020603050405020304" pitchFamily="18" charset="0"/>
                <a:cs typeface="Times New Roman" panose="02020603050405020304" pitchFamily="18" charset="0"/>
              </a:rPr>
            </a:br>
            <a:r>
              <a:rPr lang="en-US" sz="1056" kern="1200" dirty="0">
                <a:solidFill>
                  <a:schemeClr val="tx1"/>
                </a:solidFill>
                <a:latin typeface="Times New Roman" panose="02020603050405020304" pitchFamily="18" charset="0"/>
                <a:ea typeface="+mn-ea"/>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43" name="Rectangle 142">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9876" y="0"/>
            <a:ext cx="4594123"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19"/>
          <p:cNvSpPr txBox="1">
            <a:spLocks noGrp="1"/>
          </p:cNvSpPr>
          <p:nvPr>
            <p:ph type="title"/>
          </p:nvPr>
        </p:nvSpPr>
        <p:spPr>
          <a:xfrm>
            <a:off x="4800600" y="484632"/>
            <a:ext cx="3974689" cy="1609344"/>
          </a:xfrm>
          <a:prstGeom prst="rect">
            <a:avLst/>
          </a:prstGeom>
          <a:ln>
            <a:noFill/>
          </a:ln>
        </p:spPr>
        <p:txBody>
          <a:bodyPr spcFirstLastPara="1" lIns="91425" tIns="45700" rIns="91425" bIns="45700" anchorCtr="0">
            <a:normAutofit fontScale="90000"/>
          </a:bodyPr>
          <a:lstStyle/>
          <a:p>
            <a:pPr marL="0" lvl="0" indent="0" rtl="0">
              <a:spcBef>
                <a:spcPts val="0"/>
              </a:spcBef>
              <a:spcAft>
                <a:spcPts val="0"/>
              </a:spcAft>
              <a:buClr>
                <a:srgbClr val="FFFFFF"/>
              </a:buClr>
              <a:buSzPts val="3600"/>
              <a:buFont typeface="Times New Roman" panose="02020603050405020304"/>
              <a:buNone/>
            </a:pP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Implementation</a:t>
            </a:r>
          </a:p>
        </p:txBody>
      </p:sp>
      <p:grpSp>
        <p:nvGrpSpPr>
          <p:cNvPr id="145" name="Group 144">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6" name="Oval 145">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7" name="Oval 146">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8" name="Google Shape;138;p19"/>
          <p:cNvSpPr txBox="1">
            <a:spLocks noGrp="1"/>
          </p:cNvSpPr>
          <p:nvPr>
            <p:ph idx="1"/>
          </p:nvPr>
        </p:nvSpPr>
        <p:spPr>
          <a:xfrm>
            <a:off x="640600" y="2662999"/>
            <a:ext cx="3504144" cy="1826277"/>
          </a:xfrm>
          <a:prstGeom prst="rect">
            <a:avLst/>
          </a:prstGeom>
          <a:noFill/>
          <a:ln>
            <a:noFill/>
          </a:ln>
        </p:spPr>
        <p:txBody>
          <a:bodyPr spcFirstLastPara="1" wrap="square" lIns="91425" tIns="45700" rIns="91425" bIns="45700" anchor="t" anchorCtr="0">
            <a:noAutofit/>
          </a:bodyPr>
          <a:lstStyle/>
          <a:p>
            <a:pPr marL="82296" indent="-82296" algn="just" defTabSz="411480">
              <a:spcBef>
                <a:spcPts val="540"/>
              </a:spcBef>
              <a:buClr>
                <a:srgbClr val="262626"/>
              </a:buClr>
              <a:buSzPts val="2800"/>
              <a:buFont typeface="Wingdings" panose="05000000000000000000" pitchFamily="2" charset="2"/>
              <a:buChar char="Ø"/>
            </a:pPr>
            <a:endParaRPr lang="en-US" sz="1080" kern="1200">
              <a:solidFill>
                <a:srgbClr val="262626"/>
              </a:solidFill>
              <a:latin typeface="Times New Roman" panose="02020603050405020304" pitchFamily="18" charset="0"/>
              <a:ea typeface="+mn-ea"/>
              <a:cs typeface="Times New Roman" panose="02020603050405020304" pitchFamily="18" charset="0"/>
            </a:endParaRPr>
          </a:p>
          <a:p>
            <a:pPr marL="77153" indent="-77153" algn="just" defTabSz="411480">
              <a:spcBef>
                <a:spcPts val="338"/>
              </a:spcBef>
              <a:buClr>
                <a:srgbClr val="262626"/>
              </a:buClr>
              <a:buSzPts val="2800"/>
              <a:buNone/>
            </a:pPr>
            <a:r>
              <a:rPr lang="en-US" sz="1260" kern="1200">
                <a:solidFill>
                  <a:srgbClr val="262626"/>
                </a:solidFill>
                <a:latin typeface="Times New Roman" panose="02020603050405020304" pitchFamily="18" charset="0"/>
                <a:ea typeface="+mn-ea"/>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
        <p:nvSpPr>
          <p:cNvPr id="7" name="TextBox 6"/>
          <p:cNvSpPr txBox="1"/>
          <p:nvPr/>
        </p:nvSpPr>
        <p:spPr>
          <a:xfrm>
            <a:off x="149290" y="699797"/>
            <a:ext cx="4160555" cy="5674887"/>
          </a:xfrm>
          <a:prstGeom prst="rect">
            <a:avLst/>
          </a:prstGeom>
          <a:noFill/>
        </p:spPr>
        <p:txBody>
          <a:bodyPr wrap="square" rtlCol="0">
            <a:spAutoFit/>
          </a:bodyPr>
          <a:lstStyle/>
          <a:p>
            <a:pPr marL="160020" indent="-154305" defTabSz="205740">
              <a:lnSpc>
                <a:spcPct val="150000"/>
              </a:lnSpc>
              <a:spcAft>
                <a:spcPts val="600"/>
              </a:spcAft>
              <a:buFont typeface="Wingdings" panose="05000000000000000000" pitchFamily="2" charset="2"/>
              <a:buChar char="Ø"/>
            </a:pPr>
            <a:r>
              <a:rPr lang="en-US" kern="1200" dirty="0">
                <a:solidFill>
                  <a:schemeClr val="tx1"/>
                </a:solidFill>
                <a:latin typeface="Times New Roman" panose="02020603050405020304"/>
                <a:ea typeface="+mn-ea"/>
                <a:cs typeface="Times New Roman" panose="02020603050405020304"/>
              </a:rPr>
              <a:t>This </a:t>
            </a:r>
            <a:r>
              <a:rPr lang="en-US" kern="1200" spc="-2" dirty="0">
                <a:solidFill>
                  <a:schemeClr val="tx1"/>
                </a:solidFill>
                <a:latin typeface="Times New Roman" panose="02020603050405020304"/>
                <a:ea typeface="+mn-ea"/>
                <a:cs typeface="Times New Roman" panose="02020603050405020304"/>
              </a:rPr>
              <a:t>algorithm </a:t>
            </a:r>
            <a:r>
              <a:rPr lang="en-US" kern="1200" dirty="0">
                <a:solidFill>
                  <a:schemeClr val="tx1"/>
                </a:solidFill>
                <a:latin typeface="Times New Roman" panose="02020603050405020304"/>
                <a:ea typeface="+mn-ea"/>
                <a:cs typeface="Times New Roman" panose="02020603050405020304"/>
              </a:rPr>
              <a:t>is capable of </a:t>
            </a:r>
            <a:r>
              <a:rPr lang="en-US" kern="1200" spc="-2" dirty="0">
                <a:solidFill>
                  <a:schemeClr val="tx1"/>
                </a:solidFill>
                <a:latin typeface="Times New Roman" panose="02020603050405020304"/>
                <a:ea typeface="+mn-ea"/>
                <a:cs typeface="Times New Roman" panose="02020603050405020304"/>
              </a:rPr>
              <a:t>differentiating  vehicles </a:t>
            </a:r>
            <a:r>
              <a:rPr lang="en-US" kern="1200" dirty="0">
                <a:solidFill>
                  <a:schemeClr val="tx1"/>
                </a:solidFill>
                <a:latin typeface="Times New Roman" panose="02020603050405020304"/>
                <a:ea typeface="+mn-ea"/>
                <a:cs typeface="Times New Roman" panose="02020603050405020304"/>
              </a:rPr>
              <a:t>from different </a:t>
            </a:r>
            <a:r>
              <a:rPr lang="en-US" kern="1200" spc="-2" dirty="0">
                <a:solidFill>
                  <a:schemeClr val="tx1"/>
                </a:solidFill>
                <a:latin typeface="Times New Roman" panose="02020603050405020304"/>
                <a:ea typeface="+mn-ea"/>
                <a:cs typeface="Times New Roman" panose="02020603050405020304"/>
              </a:rPr>
              <a:t>objects.</a:t>
            </a:r>
          </a:p>
          <a:p>
            <a:pPr marL="160020" indent="-154305" defTabSz="205740">
              <a:lnSpc>
                <a:spcPct val="150000"/>
              </a:lnSpc>
              <a:spcAft>
                <a:spcPts val="600"/>
              </a:spcAft>
              <a:buFont typeface="Wingdings" panose="05000000000000000000" pitchFamily="2" charset="2"/>
              <a:buChar char="Ø"/>
            </a:pPr>
            <a:r>
              <a:rPr lang="en-US" kern="1200" dirty="0" err="1">
                <a:solidFill>
                  <a:srgbClr val="202124"/>
                </a:solidFill>
                <a:latin typeface="Times New Roman" panose="02020603050405020304" pitchFamily="18" charset="0"/>
                <a:ea typeface="+mn-ea"/>
                <a:cs typeface="Times New Roman" panose="02020603050405020304" pitchFamily="18" charset="0"/>
              </a:rPr>
              <a:t>Haar</a:t>
            </a:r>
            <a:r>
              <a:rPr lang="en-US" kern="1200" dirty="0">
                <a:solidFill>
                  <a:srgbClr val="202124"/>
                </a:solidFill>
                <a:latin typeface="Times New Roman" panose="02020603050405020304" pitchFamily="18" charset="0"/>
                <a:ea typeface="+mn-ea"/>
                <a:cs typeface="Times New Roman" panose="02020603050405020304" pitchFamily="18" charset="0"/>
              </a:rPr>
              <a:t> Cascade is a machine learning-based approach where a lot of positive and negative images are used to train the classifier.</a:t>
            </a:r>
          </a:p>
          <a:p>
            <a:pPr marL="160020" indent="-154305" defTabSz="205740">
              <a:lnSpc>
                <a:spcPct val="150000"/>
              </a:lnSpc>
              <a:spcAft>
                <a:spcPts val="600"/>
              </a:spcAft>
              <a:buFont typeface="Wingdings" panose="05000000000000000000" pitchFamily="2" charset="2"/>
              <a:buChar char="Ø"/>
            </a:pPr>
            <a:r>
              <a:rPr lang="en-US" kern="1200" dirty="0">
                <a:solidFill>
                  <a:srgbClr val="202124"/>
                </a:solidFill>
                <a:latin typeface="Times New Roman" panose="02020603050405020304" pitchFamily="18" charset="0"/>
                <a:ea typeface="+mn-ea"/>
                <a:cs typeface="Times New Roman" panose="02020603050405020304" pitchFamily="18" charset="0"/>
              </a:rPr>
              <a:t>Positive images – These images contain the images which we want our classifier to identify.</a:t>
            </a:r>
          </a:p>
          <a:p>
            <a:pPr marL="160020" indent="-154305" defTabSz="205740">
              <a:lnSpc>
                <a:spcPct val="150000"/>
              </a:lnSpc>
              <a:spcAft>
                <a:spcPts val="600"/>
              </a:spcAft>
              <a:buFont typeface="Wingdings" panose="05000000000000000000" pitchFamily="2" charset="2"/>
              <a:buChar char="Ø"/>
            </a:pPr>
            <a:r>
              <a:rPr lang="en-US" kern="1200" dirty="0">
                <a:solidFill>
                  <a:srgbClr val="202124"/>
                </a:solidFill>
                <a:latin typeface="Times New Roman" panose="02020603050405020304" pitchFamily="18" charset="0"/>
                <a:ea typeface="+mn-ea"/>
                <a:cs typeface="Times New Roman" panose="02020603050405020304" pitchFamily="18" charset="0"/>
              </a:rPr>
              <a:t> Negative Images – Images of everything else, which do not contain the object we want to detect</a:t>
            </a:r>
            <a:r>
              <a:rPr lang="en-US" sz="1080" kern="1200" dirty="0">
                <a:solidFill>
                  <a:srgbClr val="202124"/>
                </a:solidFill>
                <a:latin typeface="Arial" panose="020B0604020202020204" pitchFamily="34" charset="0"/>
                <a:ea typeface="+mn-ea"/>
                <a:cs typeface="+mn-cs"/>
              </a:rPr>
              <a:t>.</a:t>
            </a:r>
            <a:endParaRPr lang="en-US" sz="2400" spc="-5" dirty="0">
              <a:latin typeface="Times New Roman" panose="020206030504050203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pic>
        <p:nvPicPr>
          <p:cNvPr id="140" name="Picture 139" descr="Typebar ready to print a question mark">
            <a:extLst>
              <a:ext uri="{FF2B5EF4-FFF2-40B4-BE49-F238E27FC236}">
                <a16:creationId xmlns:a16="http://schemas.microsoft.com/office/drawing/2014/main" id="{8A466712-9393-5958-0A43-4BF32AA30EBE}"/>
              </a:ext>
            </a:extLst>
          </p:cNvPr>
          <p:cNvPicPr>
            <a:picLocks noChangeAspect="1"/>
          </p:cNvPicPr>
          <p:nvPr/>
        </p:nvPicPr>
        <p:blipFill rotWithShape="1">
          <a:blip r:embed="rId3"/>
          <a:srcRect l="24415" r="31300" b="-1"/>
          <a:stretch/>
        </p:blipFill>
        <p:spPr>
          <a:xfrm>
            <a:off x="20" y="10"/>
            <a:ext cx="4549857" cy="6857989"/>
          </a:xfrm>
          <a:prstGeom prst="rect">
            <a:avLst/>
          </a:prstGeom>
        </p:spPr>
      </p:pic>
      <p:sp>
        <p:nvSpPr>
          <p:cNvPr id="144" name="Rectangle 143">
            <a:extLst>
              <a:ext uri="{FF2B5EF4-FFF2-40B4-BE49-F238E27FC236}">
                <a16:creationId xmlns:a16="http://schemas.microsoft.com/office/drawing/2014/main" id="{F701E16E-5C8B-4AD6-A431-CFCCEA373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9876" y="0"/>
            <a:ext cx="4594123" cy="6857999"/>
          </a:xfrm>
          <a:prstGeom prst="rect">
            <a:avLst/>
          </a:prstGeom>
          <a:blipFill dpi="0" rotWithShape="1">
            <a:blip r:embed="rId4">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19"/>
          <p:cNvSpPr txBox="1">
            <a:spLocks noGrp="1"/>
          </p:cNvSpPr>
          <p:nvPr>
            <p:ph type="title"/>
          </p:nvPr>
        </p:nvSpPr>
        <p:spPr>
          <a:xfrm>
            <a:off x="4800600" y="484632"/>
            <a:ext cx="3974689" cy="1609344"/>
          </a:xfrm>
          <a:prstGeom prst="rect">
            <a:avLst/>
          </a:prstGeom>
          <a:ln>
            <a:noFill/>
          </a:ln>
        </p:spPr>
        <p:txBody>
          <a:bodyPr spcFirstLastPara="1" lIns="91425" tIns="45700" rIns="91425" bIns="45700" anchorCtr="0">
            <a:normAutofit/>
          </a:bodyPr>
          <a:lstStyle/>
          <a:p>
            <a:pPr marL="0" lvl="0" indent="0" rtl="0">
              <a:spcBef>
                <a:spcPts val="0"/>
              </a:spcBef>
              <a:spcAft>
                <a:spcPts val="0"/>
              </a:spcAft>
              <a:buClr>
                <a:srgbClr val="FFFFFF"/>
              </a:buClr>
              <a:buSzPts val="3600"/>
              <a:buFont typeface="Times New Roman" panose="02020603050405020304"/>
              <a:buNone/>
            </a:pPr>
            <a:r>
              <a:rPr lang="en-IN" sz="4000" b="1" dirty="0">
                <a:latin typeface="Times New Roman" panose="02020603050405020304" pitchFamily="18" charset="0"/>
                <a:cs typeface="Times New Roman" panose="02020603050405020304" pitchFamily="18" charset="0"/>
              </a:rPr>
              <a:t>OpenCV</a:t>
            </a:r>
          </a:p>
        </p:txBody>
      </p:sp>
      <p:sp>
        <p:nvSpPr>
          <p:cNvPr id="138" name="Google Shape;138;p19"/>
          <p:cNvSpPr txBox="1">
            <a:spLocks noGrp="1"/>
          </p:cNvSpPr>
          <p:nvPr>
            <p:ph idx="1"/>
          </p:nvPr>
        </p:nvSpPr>
        <p:spPr>
          <a:xfrm>
            <a:off x="4800599" y="1894114"/>
            <a:ext cx="4093594" cy="4278086"/>
          </a:xfrm>
          <a:prstGeom prst="rect">
            <a:avLst/>
          </a:prstGeom>
        </p:spPr>
        <p:txBody>
          <a:bodyPr spcFirstLastPara="1" lIns="91425" tIns="45700" rIns="91425" bIns="45700" anchorCtr="0">
            <a:normAutofit fontScale="62500" lnSpcReduction="20000"/>
          </a:bodyPr>
          <a:lstStyle/>
          <a:p>
            <a:pPr>
              <a:buClr>
                <a:srgbClr val="262626"/>
              </a:buClr>
              <a:buSzPts val="2800"/>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sym typeface="+mn-ea"/>
              </a:rPr>
              <a:t>OpenCV (Open Source Computer Vision Library) is an open  source computer vision and machine learning software library.</a:t>
            </a:r>
          </a:p>
          <a:p>
            <a:pPr>
              <a:buClr>
                <a:srgbClr val="262626"/>
              </a:buClr>
              <a:buSzPts val="2800"/>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The library has more than 2500 optimized algorithms ,these      algorithms can be used to detect and recognize faces, identify objects, classify human actions in videos, track camera movements, track moving objects, extract 3D models of objects etc. </a:t>
            </a:r>
          </a:p>
          <a:p>
            <a:pPr>
              <a:buFont typeface="Wingdings" panose="05000000000000000000" charset="0"/>
              <a:buChar char="Ø"/>
            </a:pPr>
            <a:endParaRPr lang="en-US" sz="2600" dirty="0">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endParaRPr lang="en-US" sz="1200" dirty="0">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endParaRPr lang="en-US" sz="1200" dirty="0">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endParaRPr lang="en-US" sz="1200" dirty="0">
              <a:latin typeface="Times New Roman" panose="02020603050405020304" pitchFamily="18" charset="0"/>
              <a:cs typeface="Times New Roman" panose="02020603050405020304" pitchFamily="18" charset="0"/>
              <a:sym typeface="+mn-ea"/>
            </a:endParaRPr>
          </a:p>
          <a:p>
            <a:pPr>
              <a:buClr>
                <a:srgbClr val="262626"/>
              </a:buClr>
              <a:buSzPts val="2800"/>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a:p>
            <a:pPr>
              <a:buClr>
                <a:srgbClr val="262626"/>
              </a:buClr>
              <a:buSzPts val="2800"/>
              <a:buNone/>
            </a:pPr>
            <a:r>
              <a:rPr lang="en-US"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sym typeface="+mn-ea"/>
            </a:endParaRPr>
          </a:p>
          <a:p>
            <a:pPr marL="171450" lvl="0" indent="-171450" rtl="0">
              <a:spcBef>
                <a:spcPts val="750"/>
              </a:spcBef>
              <a:spcAft>
                <a:spcPts val="0"/>
              </a:spcAft>
              <a:buClr>
                <a:srgbClr val="262626"/>
              </a:buClr>
              <a:buSzPts val="2800"/>
              <a:buNone/>
            </a:pPr>
            <a:endParaRPr lang="en-US" sz="1200" dirty="0">
              <a:latin typeface="Times New Roman" panose="02020603050405020304" pitchFamily="18" charset="0"/>
              <a:cs typeface="Times New Roman" panose="02020603050405020304" pitchFamily="18" charset="0"/>
            </a:endParaRPr>
          </a:p>
        </p:txBody>
      </p:sp>
      <p:grpSp>
        <p:nvGrpSpPr>
          <p:cNvPr id="146" name="Group 145">
            <a:extLst>
              <a:ext uri="{FF2B5EF4-FFF2-40B4-BE49-F238E27FC236}">
                <a16:creationId xmlns:a16="http://schemas.microsoft.com/office/drawing/2014/main" id="{762BB214-7D96-4929-9919-F629AD8AAA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7" name="Oval 146">
              <a:extLst>
                <a:ext uri="{FF2B5EF4-FFF2-40B4-BE49-F238E27FC236}">
                  <a16:creationId xmlns:a16="http://schemas.microsoft.com/office/drawing/2014/main" id="{685CD760-BC0D-4662-BC76-F3F722D07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8" name="Oval 147">
              <a:extLst>
                <a:ext uri="{FF2B5EF4-FFF2-40B4-BE49-F238E27FC236}">
                  <a16:creationId xmlns:a16="http://schemas.microsoft.com/office/drawing/2014/main" id="{955ACAAE-0428-4CDE-B6E8-C50865B29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43" name="Rectangle 142">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9876" y="0"/>
            <a:ext cx="4594123"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19"/>
          <p:cNvSpPr txBox="1">
            <a:spLocks noGrp="1"/>
          </p:cNvSpPr>
          <p:nvPr>
            <p:ph type="title"/>
          </p:nvPr>
        </p:nvSpPr>
        <p:spPr>
          <a:xfrm>
            <a:off x="4800600" y="484632"/>
            <a:ext cx="3974689" cy="1609344"/>
          </a:xfrm>
          <a:prstGeom prst="rect">
            <a:avLst/>
          </a:prstGeom>
          <a:ln>
            <a:noFill/>
          </a:ln>
        </p:spPr>
        <p:txBody>
          <a:bodyPr spcFirstLastPara="1" lIns="91425" tIns="45700" rIns="91425" bIns="45700" anchorCtr="0">
            <a:normAutofit fontScale="90000"/>
          </a:bodyPr>
          <a:lstStyle/>
          <a:p>
            <a:pPr marL="0" lvl="0" indent="0" rtl="0">
              <a:spcBef>
                <a:spcPts val="0"/>
              </a:spcBef>
              <a:spcAft>
                <a:spcPts val="0"/>
              </a:spcAft>
              <a:buClr>
                <a:srgbClr val="FFFFFF"/>
              </a:buClr>
              <a:buSzPts val="3600"/>
              <a:buFont typeface="Times New Roman" panose="02020603050405020304"/>
              <a:buNone/>
            </a:pP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Implementation</a:t>
            </a:r>
          </a:p>
        </p:txBody>
      </p:sp>
      <p:grpSp>
        <p:nvGrpSpPr>
          <p:cNvPr id="145" name="Group 144">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6" name="Oval 145">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7" name="Oval 146">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8" name="Google Shape;138;p19"/>
          <p:cNvSpPr txBox="1">
            <a:spLocks noGrp="1"/>
          </p:cNvSpPr>
          <p:nvPr>
            <p:ph idx="1"/>
          </p:nvPr>
        </p:nvSpPr>
        <p:spPr>
          <a:xfrm>
            <a:off x="674750" y="2472489"/>
            <a:ext cx="3471530" cy="1809280"/>
          </a:xfrm>
          <a:prstGeom prst="rect">
            <a:avLst/>
          </a:prstGeom>
          <a:noFill/>
          <a:ln>
            <a:noFill/>
          </a:ln>
        </p:spPr>
        <p:txBody>
          <a:bodyPr spcFirstLastPara="1" wrap="square" lIns="91425" tIns="45700" rIns="91425" bIns="45700" anchor="t" anchorCtr="0">
            <a:noAutofit/>
          </a:bodyPr>
          <a:lstStyle/>
          <a:p>
            <a:pPr marL="80467" indent="-80467" algn="just" defTabSz="402336">
              <a:spcBef>
                <a:spcPts val="528"/>
              </a:spcBef>
              <a:buClr>
                <a:srgbClr val="262626"/>
              </a:buClr>
              <a:buSzPts val="2800"/>
              <a:buFont typeface="Wingdings" panose="05000000000000000000" pitchFamily="2" charset="2"/>
              <a:buChar char="Ø"/>
            </a:pPr>
            <a:endParaRPr lang="en-US" sz="1056" kern="1200">
              <a:solidFill>
                <a:srgbClr val="262626"/>
              </a:solidFill>
              <a:latin typeface="Times New Roman" panose="02020603050405020304" pitchFamily="18" charset="0"/>
              <a:ea typeface="+mn-ea"/>
              <a:cs typeface="Times New Roman" panose="02020603050405020304" pitchFamily="18" charset="0"/>
            </a:endParaRPr>
          </a:p>
          <a:p>
            <a:pPr marL="75438" indent="-75438" algn="just" defTabSz="402336">
              <a:spcBef>
                <a:spcPts val="330"/>
              </a:spcBef>
              <a:buClr>
                <a:srgbClr val="262626"/>
              </a:buClr>
              <a:buSzPts val="2800"/>
              <a:buNone/>
            </a:pPr>
            <a:r>
              <a:rPr lang="en-US" sz="1232" kern="1200">
                <a:solidFill>
                  <a:srgbClr val="262626"/>
                </a:solidFill>
                <a:latin typeface="Times New Roman" panose="02020603050405020304" pitchFamily="18" charset="0"/>
                <a:ea typeface="+mn-ea"/>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
        <p:nvSpPr>
          <p:cNvPr id="7" name="TextBox 6"/>
          <p:cNvSpPr txBox="1"/>
          <p:nvPr/>
        </p:nvSpPr>
        <p:spPr>
          <a:xfrm>
            <a:off x="249807" y="298581"/>
            <a:ext cx="4060038" cy="7120219"/>
          </a:xfrm>
          <a:prstGeom prst="rect">
            <a:avLst/>
          </a:prstGeom>
          <a:noFill/>
        </p:spPr>
        <p:txBody>
          <a:bodyPr wrap="square" rtlCol="0">
            <a:spAutoFit/>
          </a:bodyPr>
          <a:lstStyle/>
          <a:p>
            <a:pPr marL="150876" indent="-150876" defTabSz="201168">
              <a:lnSpc>
                <a:spcPct val="150000"/>
              </a:lnSpc>
              <a:spcAft>
                <a:spcPts val="600"/>
              </a:spcAft>
              <a:buFont typeface="Wingdings" panose="05000000000000000000" pitchFamily="2" charset="2"/>
              <a:buChar char="Ø"/>
            </a:pPr>
            <a:r>
              <a:rPr lang="en-US" kern="1200" dirty="0">
                <a:solidFill>
                  <a:schemeClr val="tx1"/>
                </a:solidFill>
                <a:latin typeface="Times New Roman" panose="02020603050405020304"/>
                <a:ea typeface="+mn-ea"/>
                <a:cs typeface="Times New Roman" panose="02020603050405020304"/>
              </a:rPr>
              <a:t>The </a:t>
            </a:r>
            <a:r>
              <a:rPr lang="en-US" kern="1200" spc="-2" dirty="0">
                <a:solidFill>
                  <a:schemeClr val="tx1"/>
                </a:solidFill>
                <a:latin typeface="Times New Roman" panose="02020603050405020304"/>
                <a:ea typeface="+mn-ea"/>
                <a:cs typeface="Times New Roman" panose="02020603050405020304"/>
              </a:rPr>
              <a:t>system includes </a:t>
            </a:r>
            <a:r>
              <a:rPr lang="en-US" kern="1200" dirty="0">
                <a:solidFill>
                  <a:schemeClr val="tx1"/>
                </a:solidFill>
                <a:latin typeface="Times New Roman" panose="02020603050405020304"/>
                <a:ea typeface="+mn-ea"/>
                <a:cs typeface="Times New Roman" panose="02020603050405020304"/>
              </a:rPr>
              <a:t>a </a:t>
            </a:r>
            <a:r>
              <a:rPr lang="en-US" kern="1200" spc="-2" dirty="0">
                <a:solidFill>
                  <a:schemeClr val="tx1"/>
                </a:solidFill>
                <a:latin typeface="Times New Roman" panose="02020603050405020304"/>
                <a:ea typeface="+mn-ea"/>
                <a:cs typeface="Times New Roman" panose="02020603050405020304"/>
              </a:rPr>
              <a:t>camera placed </a:t>
            </a:r>
            <a:r>
              <a:rPr lang="en-US" kern="1200" dirty="0">
                <a:solidFill>
                  <a:schemeClr val="tx1"/>
                </a:solidFill>
                <a:latin typeface="Times New Roman" panose="02020603050405020304"/>
                <a:ea typeface="+mn-ea"/>
                <a:cs typeface="Times New Roman" panose="02020603050405020304"/>
              </a:rPr>
              <a:t>facing a lane that </a:t>
            </a:r>
            <a:r>
              <a:rPr lang="en-US" kern="1200" spc="-2" dirty="0">
                <a:solidFill>
                  <a:schemeClr val="tx1"/>
                </a:solidFill>
                <a:latin typeface="Times New Roman" panose="02020603050405020304"/>
                <a:ea typeface="+mn-ea"/>
                <a:cs typeface="Times New Roman" panose="02020603050405020304"/>
              </a:rPr>
              <a:t>will record video </a:t>
            </a:r>
            <a:r>
              <a:rPr lang="en-US" kern="1200" dirty="0">
                <a:solidFill>
                  <a:schemeClr val="tx1"/>
                </a:solidFill>
                <a:latin typeface="Times New Roman" panose="02020603050405020304"/>
                <a:ea typeface="+mn-ea"/>
                <a:cs typeface="Times New Roman" panose="02020603050405020304"/>
              </a:rPr>
              <a:t>of the road on </a:t>
            </a:r>
            <a:r>
              <a:rPr lang="en-US" kern="1200" spc="-2" dirty="0">
                <a:solidFill>
                  <a:schemeClr val="tx1"/>
                </a:solidFill>
                <a:latin typeface="Times New Roman" panose="02020603050405020304"/>
                <a:ea typeface="+mn-ea"/>
                <a:cs typeface="Times New Roman" panose="02020603050405020304"/>
              </a:rPr>
              <a:t>which </a:t>
            </a:r>
            <a:r>
              <a:rPr lang="en-US" kern="1200" dirty="0">
                <a:solidFill>
                  <a:schemeClr val="tx1"/>
                </a:solidFill>
                <a:latin typeface="Times New Roman" panose="02020603050405020304"/>
                <a:ea typeface="+mn-ea"/>
                <a:cs typeface="Times New Roman" panose="02020603050405020304"/>
              </a:rPr>
              <a:t>we </a:t>
            </a:r>
            <a:r>
              <a:rPr lang="en-US" kern="1200" spc="-2" dirty="0">
                <a:solidFill>
                  <a:schemeClr val="tx1"/>
                </a:solidFill>
                <a:latin typeface="Times New Roman" panose="02020603050405020304"/>
                <a:ea typeface="+mn-ea"/>
                <a:cs typeface="Times New Roman" panose="02020603050405020304"/>
              </a:rPr>
              <a:t>want </a:t>
            </a:r>
            <a:r>
              <a:rPr lang="en-US" kern="1200" dirty="0">
                <a:solidFill>
                  <a:schemeClr val="tx1"/>
                </a:solidFill>
                <a:latin typeface="Times New Roman" panose="02020603050405020304"/>
                <a:ea typeface="+mn-ea"/>
                <a:cs typeface="Times New Roman" panose="02020603050405020304"/>
              </a:rPr>
              <a:t>to control </a:t>
            </a:r>
            <a:r>
              <a:rPr lang="en-US" kern="1200" spc="-2" dirty="0">
                <a:solidFill>
                  <a:schemeClr val="tx1"/>
                </a:solidFill>
                <a:latin typeface="Times New Roman" panose="02020603050405020304"/>
                <a:ea typeface="+mn-ea"/>
                <a:cs typeface="Times New Roman" panose="02020603050405020304"/>
              </a:rPr>
              <a:t>traffic</a:t>
            </a:r>
            <a:r>
              <a:rPr lang="en-US" kern="1200" spc="-2" dirty="0">
                <a:solidFill>
                  <a:schemeClr val="tx1"/>
                </a:solidFill>
                <a:latin typeface="Times New Roman" panose="02020603050405020304" pitchFamily="18" charset="0"/>
                <a:ea typeface="+mn-ea"/>
                <a:cs typeface="Times New Roman" panose="02020603050405020304" pitchFamily="18" charset="0"/>
              </a:rPr>
              <a:t>.</a:t>
            </a:r>
          </a:p>
          <a:p>
            <a:pPr marL="150876" indent="-150876" defTabSz="201168">
              <a:lnSpc>
                <a:spcPct val="150000"/>
              </a:lnSpc>
              <a:spcAft>
                <a:spcPts val="600"/>
              </a:spcAft>
              <a:buFont typeface="Wingdings" panose="05000000000000000000" pitchFamily="2" charset="2"/>
              <a:buChar char="Ø"/>
            </a:pPr>
            <a:r>
              <a:rPr lang="en-US" kern="1200" dirty="0">
                <a:solidFill>
                  <a:schemeClr val="tx1"/>
                </a:solidFill>
                <a:latin typeface="Times New Roman" panose="02020603050405020304"/>
                <a:ea typeface="+mn-ea"/>
                <a:cs typeface="Times New Roman" panose="02020603050405020304"/>
              </a:rPr>
              <a:t>Those video clippings </a:t>
            </a:r>
            <a:r>
              <a:rPr lang="en-US" kern="1200" spc="-2" dirty="0">
                <a:solidFill>
                  <a:schemeClr val="tx1"/>
                </a:solidFill>
                <a:latin typeface="Times New Roman" panose="02020603050405020304"/>
                <a:ea typeface="+mn-ea"/>
                <a:cs typeface="Times New Roman" panose="02020603050405020304"/>
              </a:rPr>
              <a:t>efficiently  </a:t>
            </a:r>
            <a:r>
              <a:rPr lang="en-US" kern="1200" dirty="0">
                <a:solidFill>
                  <a:schemeClr val="tx1"/>
                </a:solidFill>
                <a:latin typeface="Times New Roman" panose="02020603050405020304"/>
                <a:ea typeface="+mn-ea"/>
                <a:cs typeface="Times New Roman" panose="02020603050405020304"/>
              </a:rPr>
              <a:t>processed to know the </a:t>
            </a:r>
            <a:r>
              <a:rPr lang="en-US" kern="1200" spc="-2" dirty="0">
                <a:solidFill>
                  <a:schemeClr val="tx1"/>
                </a:solidFill>
                <a:latin typeface="Times New Roman" panose="02020603050405020304"/>
                <a:ea typeface="+mn-ea"/>
                <a:cs typeface="Times New Roman" panose="02020603050405020304"/>
              </a:rPr>
              <a:t>traffic </a:t>
            </a:r>
            <a:r>
              <a:rPr lang="en-US" kern="1200" dirty="0">
                <a:solidFill>
                  <a:schemeClr val="tx1"/>
                </a:solidFill>
                <a:latin typeface="Times New Roman" panose="02020603050405020304"/>
                <a:ea typeface="+mn-ea"/>
                <a:cs typeface="Times New Roman" panose="02020603050405020304"/>
              </a:rPr>
              <a:t>density. </a:t>
            </a:r>
          </a:p>
          <a:p>
            <a:pPr marL="150876" indent="-150876" defTabSz="201168">
              <a:lnSpc>
                <a:spcPct val="150000"/>
              </a:lnSpc>
              <a:spcAft>
                <a:spcPts val="600"/>
              </a:spcAft>
              <a:buFont typeface="Wingdings" panose="05000000000000000000" pitchFamily="2" charset="2"/>
              <a:buChar char="Ø"/>
            </a:pPr>
            <a:r>
              <a:rPr lang="en-US" kern="1200" spc="-2" dirty="0">
                <a:solidFill>
                  <a:schemeClr val="tx1"/>
                </a:solidFill>
                <a:latin typeface="Times New Roman" panose="02020603050405020304"/>
                <a:ea typeface="+mn-ea"/>
                <a:cs typeface="Times New Roman" panose="02020603050405020304"/>
              </a:rPr>
              <a:t>According </a:t>
            </a:r>
            <a:r>
              <a:rPr lang="en-US" kern="1200" dirty="0">
                <a:solidFill>
                  <a:schemeClr val="tx1"/>
                </a:solidFill>
                <a:latin typeface="Times New Roman" panose="02020603050405020304"/>
                <a:ea typeface="+mn-ea"/>
                <a:cs typeface="Times New Roman" panose="02020603050405020304"/>
              </a:rPr>
              <a:t>to the </a:t>
            </a:r>
            <a:r>
              <a:rPr lang="en-US" kern="1200" spc="-2" dirty="0">
                <a:solidFill>
                  <a:schemeClr val="tx1"/>
                </a:solidFill>
                <a:latin typeface="Times New Roman" panose="02020603050405020304"/>
                <a:ea typeface="+mn-ea"/>
                <a:cs typeface="Times New Roman" panose="02020603050405020304"/>
              </a:rPr>
              <a:t>processed data </a:t>
            </a:r>
            <a:r>
              <a:rPr lang="en-US" kern="1200" dirty="0">
                <a:solidFill>
                  <a:schemeClr val="tx1"/>
                </a:solidFill>
                <a:latin typeface="Times New Roman" panose="02020603050405020304"/>
                <a:ea typeface="+mn-ea"/>
                <a:cs typeface="Times New Roman" panose="02020603050405020304"/>
              </a:rPr>
              <a:t>from  </a:t>
            </a:r>
            <a:r>
              <a:rPr lang="en-US" kern="1200" spc="-2" dirty="0">
                <a:solidFill>
                  <a:schemeClr val="tx1"/>
                </a:solidFill>
                <a:latin typeface="Times New Roman" panose="02020603050405020304"/>
                <a:ea typeface="+mn-ea"/>
                <a:cs typeface="Times New Roman" panose="02020603050405020304"/>
              </a:rPr>
              <a:t>OpenCV </a:t>
            </a:r>
            <a:r>
              <a:rPr lang="en-US" kern="1200" dirty="0">
                <a:solidFill>
                  <a:schemeClr val="tx1"/>
                </a:solidFill>
                <a:latin typeface="Times New Roman" panose="02020603050405020304"/>
                <a:ea typeface="+mn-ea"/>
                <a:cs typeface="Times New Roman" panose="02020603050405020304"/>
              </a:rPr>
              <a:t>, a </a:t>
            </a:r>
            <a:r>
              <a:rPr lang="en-US" kern="1200" spc="-2" dirty="0">
                <a:solidFill>
                  <a:schemeClr val="tx1"/>
                </a:solidFill>
                <a:latin typeface="Times New Roman" panose="02020603050405020304"/>
                <a:ea typeface="+mn-ea"/>
                <a:cs typeface="Times New Roman" panose="02020603050405020304"/>
              </a:rPr>
              <a:t>controller will send command </a:t>
            </a:r>
            <a:r>
              <a:rPr lang="en-US" kern="1200" dirty="0">
                <a:solidFill>
                  <a:schemeClr val="tx1"/>
                </a:solidFill>
                <a:latin typeface="Times New Roman" panose="02020603050405020304"/>
                <a:ea typeface="+mn-ea"/>
                <a:cs typeface="Times New Roman" panose="02020603050405020304"/>
              </a:rPr>
              <a:t>to the </a:t>
            </a:r>
            <a:r>
              <a:rPr lang="en-US" kern="1200" spc="-2" dirty="0">
                <a:solidFill>
                  <a:schemeClr val="tx1"/>
                </a:solidFill>
                <a:latin typeface="Times New Roman" panose="02020603050405020304"/>
                <a:ea typeface="+mn-ea"/>
                <a:cs typeface="Times New Roman" panose="02020603050405020304"/>
              </a:rPr>
              <a:t>traffic </a:t>
            </a:r>
            <a:r>
              <a:rPr lang="en-US" kern="1200" dirty="0">
                <a:solidFill>
                  <a:schemeClr val="tx1"/>
                </a:solidFill>
                <a:latin typeface="Times New Roman" panose="02020603050405020304"/>
                <a:ea typeface="+mn-ea"/>
                <a:cs typeface="Times New Roman" panose="02020603050405020304"/>
              </a:rPr>
              <a:t>LED </a:t>
            </a:r>
            <a:r>
              <a:rPr lang="en-US" kern="1200" spc="-2" dirty="0">
                <a:solidFill>
                  <a:schemeClr val="tx1"/>
                </a:solidFill>
                <a:latin typeface="Times New Roman" panose="02020603050405020304"/>
                <a:ea typeface="+mn-ea"/>
                <a:cs typeface="Times New Roman" panose="02020603050405020304"/>
              </a:rPr>
              <a:t>timer </a:t>
            </a:r>
            <a:r>
              <a:rPr lang="en-US" kern="1200" dirty="0">
                <a:solidFill>
                  <a:schemeClr val="tx1"/>
                </a:solidFill>
                <a:latin typeface="Times New Roman" panose="02020603050405020304"/>
                <a:ea typeface="+mn-ea"/>
                <a:cs typeface="Times New Roman" panose="02020603050405020304"/>
              </a:rPr>
              <a:t>to </a:t>
            </a:r>
            <a:r>
              <a:rPr lang="en-US" kern="1200" spc="-2" dirty="0">
                <a:solidFill>
                  <a:schemeClr val="tx1"/>
                </a:solidFill>
                <a:latin typeface="Times New Roman" panose="02020603050405020304"/>
                <a:ea typeface="+mn-ea"/>
                <a:cs typeface="Times New Roman" panose="02020603050405020304"/>
              </a:rPr>
              <a:t>show  particular </a:t>
            </a:r>
            <a:r>
              <a:rPr lang="en-US" kern="1200" dirty="0">
                <a:solidFill>
                  <a:schemeClr val="tx1"/>
                </a:solidFill>
                <a:latin typeface="Times New Roman" panose="02020603050405020304"/>
                <a:ea typeface="+mn-ea"/>
                <a:cs typeface="Times New Roman" panose="02020603050405020304"/>
              </a:rPr>
              <a:t>time on the </a:t>
            </a:r>
            <a:r>
              <a:rPr lang="en-US" kern="1200" spc="-2" dirty="0">
                <a:solidFill>
                  <a:schemeClr val="tx1"/>
                </a:solidFill>
                <a:latin typeface="Times New Roman" panose="02020603050405020304"/>
                <a:ea typeface="+mn-ea"/>
                <a:cs typeface="Times New Roman" panose="02020603050405020304"/>
              </a:rPr>
              <a:t>signal </a:t>
            </a:r>
            <a:r>
              <a:rPr lang="en-US" kern="1200" dirty="0">
                <a:solidFill>
                  <a:schemeClr val="tx1"/>
                </a:solidFill>
                <a:latin typeface="Times New Roman" panose="02020603050405020304"/>
                <a:ea typeface="+mn-ea"/>
                <a:cs typeface="Times New Roman" panose="02020603050405020304"/>
              </a:rPr>
              <a:t>to </a:t>
            </a:r>
            <a:r>
              <a:rPr lang="en-US" kern="1200" spc="-2" dirty="0">
                <a:solidFill>
                  <a:schemeClr val="tx1"/>
                </a:solidFill>
                <a:latin typeface="Times New Roman" panose="02020603050405020304"/>
                <a:ea typeface="+mn-ea"/>
                <a:cs typeface="Times New Roman" panose="02020603050405020304"/>
              </a:rPr>
              <a:t>manage traffic</a:t>
            </a:r>
          </a:p>
          <a:p>
            <a:pPr marL="150876" indent="-150876" defTabSz="201168">
              <a:lnSpc>
                <a:spcPct val="150000"/>
              </a:lnSpc>
              <a:spcAft>
                <a:spcPts val="600"/>
              </a:spcAft>
              <a:buFont typeface="Wingdings" panose="05000000000000000000" pitchFamily="2" charset="2"/>
              <a:buChar char="Ø"/>
            </a:pPr>
            <a:r>
              <a:rPr lang="en-US" kern="1200" dirty="0">
                <a:solidFill>
                  <a:schemeClr val="tx1"/>
                </a:solidFill>
                <a:latin typeface="Times New Roman" panose="02020603050405020304"/>
                <a:ea typeface="+mn-ea"/>
                <a:cs typeface="Times New Roman" panose="02020603050405020304"/>
              </a:rPr>
              <a:t>The basic </a:t>
            </a:r>
            <a:r>
              <a:rPr lang="en-US" kern="1200" spc="-2" dirty="0">
                <a:solidFill>
                  <a:schemeClr val="tx1"/>
                </a:solidFill>
                <a:latin typeface="Times New Roman" panose="02020603050405020304"/>
                <a:ea typeface="+mn-ea"/>
                <a:cs typeface="Times New Roman" panose="02020603050405020304"/>
              </a:rPr>
              <a:t>idea </a:t>
            </a:r>
            <a:r>
              <a:rPr lang="en-US" kern="1200" dirty="0">
                <a:solidFill>
                  <a:schemeClr val="tx1"/>
                </a:solidFill>
                <a:latin typeface="Times New Roman" panose="02020603050405020304"/>
                <a:ea typeface="+mn-ea"/>
                <a:cs typeface="Times New Roman" panose="02020603050405020304"/>
              </a:rPr>
              <a:t>of the </a:t>
            </a:r>
            <a:r>
              <a:rPr lang="en-US" kern="1200" spc="-2" dirty="0">
                <a:solidFill>
                  <a:schemeClr val="tx1"/>
                </a:solidFill>
                <a:latin typeface="Times New Roman" panose="02020603050405020304"/>
                <a:ea typeface="+mn-ea"/>
                <a:cs typeface="Times New Roman" panose="02020603050405020304"/>
              </a:rPr>
              <a:t>project  </a:t>
            </a:r>
            <a:r>
              <a:rPr lang="en-US" kern="1200" dirty="0">
                <a:solidFill>
                  <a:schemeClr val="tx1"/>
                </a:solidFill>
                <a:latin typeface="Times New Roman" panose="02020603050405020304"/>
                <a:ea typeface="+mn-ea"/>
                <a:cs typeface="Times New Roman" panose="02020603050405020304"/>
              </a:rPr>
              <a:t>is to get </a:t>
            </a:r>
            <a:r>
              <a:rPr lang="en-US" kern="1200" spc="-2" dirty="0">
                <a:solidFill>
                  <a:schemeClr val="tx1"/>
                </a:solidFill>
                <a:latin typeface="Times New Roman" panose="02020603050405020304"/>
                <a:ea typeface="+mn-ea"/>
                <a:cs typeface="Times New Roman" panose="02020603050405020304"/>
              </a:rPr>
              <a:t>count </a:t>
            </a:r>
            <a:r>
              <a:rPr lang="en-US" kern="1200" dirty="0">
                <a:solidFill>
                  <a:schemeClr val="tx1"/>
                </a:solidFill>
                <a:latin typeface="Times New Roman" panose="02020603050405020304"/>
                <a:ea typeface="+mn-ea"/>
                <a:cs typeface="Times New Roman" panose="02020603050405020304"/>
              </a:rPr>
              <a:t>of </a:t>
            </a:r>
            <a:r>
              <a:rPr lang="en-US" kern="1200" spc="-2" dirty="0">
                <a:solidFill>
                  <a:schemeClr val="tx1"/>
                </a:solidFill>
                <a:latin typeface="Times New Roman" panose="02020603050405020304"/>
                <a:ea typeface="+mn-ea"/>
                <a:cs typeface="Times New Roman" panose="02020603050405020304"/>
              </a:rPr>
              <a:t>vehicles in </a:t>
            </a:r>
            <a:r>
              <a:rPr lang="en-US" kern="1200" dirty="0">
                <a:solidFill>
                  <a:schemeClr val="tx1"/>
                </a:solidFill>
                <a:latin typeface="Times New Roman" panose="02020603050405020304"/>
                <a:ea typeface="+mn-ea"/>
                <a:cs typeface="Times New Roman" panose="02020603050405020304"/>
              </a:rPr>
              <a:t>each lane and </a:t>
            </a:r>
            <a:r>
              <a:rPr lang="en-US" kern="1200" spc="-2" dirty="0">
                <a:solidFill>
                  <a:schemeClr val="tx1"/>
                </a:solidFill>
                <a:latin typeface="Times New Roman" panose="02020603050405020304"/>
                <a:ea typeface="+mn-ea"/>
                <a:cs typeface="Times New Roman" panose="02020603050405020304"/>
              </a:rPr>
              <a:t>allocate </a:t>
            </a:r>
            <a:r>
              <a:rPr lang="en-US" kern="1200" dirty="0">
                <a:solidFill>
                  <a:schemeClr val="tx1"/>
                </a:solidFill>
                <a:latin typeface="Times New Roman" panose="02020603050405020304"/>
                <a:ea typeface="+mn-ea"/>
                <a:cs typeface="Times New Roman" panose="02020603050405020304"/>
              </a:rPr>
              <a:t>timing for </a:t>
            </a:r>
            <a:r>
              <a:rPr lang="en-US" kern="1200" spc="-2" dirty="0">
                <a:solidFill>
                  <a:schemeClr val="tx1"/>
                </a:solidFill>
                <a:latin typeface="Times New Roman" panose="02020603050405020304"/>
                <a:ea typeface="+mn-ea"/>
                <a:cs typeface="Times New Roman" panose="02020603050405020304"/>
              </a:rPr>
              <a:t>each Signal  dynamically</a:t>
            </a:r>
            <a:r>
              <a:rPr lang="en-US" sz="1056" kern="1200" spc="-2" dirty="0">
                <a:solidFill>
                  <a:schemeClr val="tx1"/>
                </a:solidFill>
                <a:latin typeface="Times New Roman" panose="02020603050405020304"/>
                <a:ea typeface="+mn-ea"/>
                <a:cs typeface="Times New Roman" panose="02020603050405020304"/>
              </a:rPr>
              <a:t>.</a:t>
            </a:r>
            <a:endParaRPr lang="en-US" sz="1056" kern="1200" dirty="0">
              <a:solidFill>
                <a:schemeClr val="tx1"/>
              </a:solidFill>
              <a:latin typeface="Times New Roman" panose="02020603050405020304"/>
              <a:ea typeface="+mn-ea"/>
              <a:cs typeface="Times New Roman" panose="02020603050405020304"/>
            </a:endParaRPr>
          </a:p>
          <a:p>
            <a:pPr marL="342900" indent="-342900">
              <a:lnSpc>
                <a:spcPct val="150000"/>
              </a:lnSpc>
              <a:spcAft>
                <a:spcPts val="600"/>
              </a:spcAf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0" y="-101331"/>
            <a:ext cx="9144000" cy="138709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algn="ctr">
              <a:spcBef>
                <a:spcPts val="0"/>
              </a:spcBef>
              <a:buClr>
                <a:srgbClr val="FFFFFF"/>
              </a:buClr>
              <a:buSzPts val="3600"/>
            </a:pPr>
            <a:br>
              <a:rPr lang="en-IN" sz="3600" b="1" dirty="0"/>
            </a:br>
            <a:r>
              <a:rPr lang="en-IN" sz="3600" b="1" dirty="0">
                <a:solidFill>
                  <a:schemeClr val="bg1"/>
                </a:solidFill>
              </a:rPr>
              <a:t>5</a:t>
            </a:r>
            <a:r>
              <a:rPr lang="en-IN" sz="4000" b="1" dirty="0">
                <a:solidFill>
                  <a:schemeClr val="bg1"/>
                </a:solidFill>
                <a:latin typeface="Times New Roman" panose="02020603050405020304" pitchFamily="18" charset="0"/>
                <a:cs typeface="Times New Roman" panose="02020603050405020304" pitchFamily="18" charset="0"/>
              </a:rPr>
              <a:t>.</a:t>
            </a:r>
            <a:r>
              <a:rPr lang="en-IN" sz="4000" dirty="0">
                <a:latin typeface="Times New Roman" panose="02020603050405020304" pitchFamily="18" charset="0"/>
                <a:cs typeface="Times New Roman" panose="02020603050405020304" pitchFamily="18" charset="0"/>
              </a:rPr>
              <a:t> </a:t>
            </a:r>
            <a:r>
              <a:rPr lang="en-IN" sz="4000" b="1" dirty="0">
                <a:solidFill>
                  <a:schemeClr val="bg1"/>
                </a:solidFill>
                <a:latin typeface="Times New Roman" panose="02020603050405020304" pitchFamily="18" charset="0"/>
                <a:cs typeface="Times New Roman" panose="02020603050405020304" pitchFamily="18" charset="0"/>
              </a:rPr>
              <a:t>Architecture of System</a:t>
            </a:r>
            <a:br>
              <a:rPr lang="en-IN" sz="4000" b="1" dirty="0">
                <a:solidFill>
                  <a:schemeClr val="bg1"/>
                </a:solidFill>
                <a:latin typeface="Times New Roman" panose="02020603050405020304" pitchFamily="18" charset="0"/>
                <a:cs typeface="Times New Roman" panose="02020603050405020304" pitchFamily="18" charset="0"/>
              </a:rPr>
            </a:br>
            <a:endParaRPr sz="4000" b="1" dirty="0">
              <a:solidFill>
                <a:schemeClr val="bg1"/>
              </a:solidFill>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idx="1"/>
          </p:nvPr>
        </p:nvSpPr>
        <p:spPr>
          <a:xfrm>
            <a:off x="628650" y="1378214"/>
            <a:ext cx="7886700" cy="5377691"/>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p>
        </p:txBody>
      </p:sp>
      <p:sp>
        <p:nvSpPr>
          <p:cNvPr id="2" name="TextBox 1"/>
          <p:cNvSpPr txBox="1"/>
          <p:nvPr/>
        </p:nvSpPr>
        <p:spPr>
          <a:xfrm>
            <a:off x="6835806" y="2971800"/>
            <a:ext cx="914400" cy="914400"/>
          </a:xfrm>
          <a:prstGeom prst="rect">
            <a:avLst/>
          </a:prstGeom>
          <a:noFill/>
        </p:spPr>
        <p:txBody>
          <a:bodyPr wrap="square" rtlCol="0">
            <a:spAutoFit/>
          </a:bodyPr>
          <a:lstStyle/>
          <a:p>
            <a:endParaRPr lang="en-IN" dirty="0"/>
          </a:p>
        </p:txBody>
      </p:sp>
      <p:sp>
        <p:nvSpPr>
          <p:cNvPr id="3" name="Rectangle 2"/>
          <p:cNvSpPr/>
          <p:nvPr/>
        </p:nvSpPr>
        <p:spPr>
          <a:xfrm>
            <a:off x="2610035" y="1522521"/>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err="1">
                <a:latin typeface="Times New Roman" panose="02020603050405020304" pitchFamily="18" charset="0"/>
                <a:cs typeface="Times New Roman" panose="02020603050405020304" pitchFamily="18" charset="0"/>
              </a:rPr>
              <a:t>n</a:t>
            </a:r>
            <a:r>
              <a:rPr lang="en-IN" sz="1400" dirty="0" err="1">
                <a:solidFill>
                  <a:schemeClr val="tx1"/>
                </a:solidFill>
                <a:latin typeface="Times New Roman" panose="02020603050405020304" pitchFamily="18" charset="0"/>
                <a:cs typeface="Times New Roman" panose="02020603050405020304" pitchFamily="18" charset="0"/>
              </a:rPr>
              <a:t>Input</a:t>
            </a:r>
            <a:r>
              <a:rPr lang="en-IN" sz="1400" dirty="0">
                <a:solidFill>
                  <a:schemeClr val="tx1"/>
                </a:solidFill>
                <a:latin typeface="Times New Roman" panose="02020603050405020304" pitchFamily="18" charset="0"/>
                <a:cs typeface="Times New Roman" panose="02020603050405020304" pitchFamily="18" charset="0"/>
              </a:rPr>
              <a:t> Video Clip or Live Camera</a:t>
            </a:r>
            <a:endParaRPr lang="en-IN" sz="1400" dirty="0">
              <a:latin typeface="Times New Roman" panose="02020603050405020304" pitchFamily="18" charset="0"/>
              <a:cs typeface="Times New Roman" panose="02020603050405020304" pitchFamily="18" charset="0"/>
            </a:endParaRPr>
          </a:p>
        </p:txBody>
      </p:sp>
      <p:sp>
        <p:nvSpPr>
          <p:cNvPr id="6" name="Rectangle 5"/>
          <p:cNvSpPr/>
          <p:nvPr/>
        </p:nvSpPr>
        <p:spPr>
          <a:xfrm>
            <a:off x="2610035" y="2214517"/>
            <a:ext cx="2814222" cy="4121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latin typeface="Times New Roman" panose="02020603050405020304" pitchFamily="18" charset="0"/>
                <a:cs typeface="Times New Roman" panose="02020603050405020304" pitchFamily="18" charset="0"/>
              </a:rPr>
              <a:t>i</a:t>
            </a:r>
            <a:r>
              <a:rPr lang="en-IN" sz="1400" dirty="0" err="1">
                <a:solidFill>
                  <a:schemeClr val="tx1"/>
                </a:solidFill>
                <a:latin typeface="Times New Roman" panose="02020603050405020304" pitchFamily="18" charset="0"/>
                <a:cs typeface="Times New Roman" panose="02020603050405020304" pitchFamily="18" charset="0"/>
              </a:rPr>
              <a:t>Divide</a:t>
            </a:r>
            <a:r>
              <a:rPr lang="en-IN" sz="1400" dirty="0">
                <a:solidFill>
                  <a:schemeClr val="tx1"/>
                </a:solidFill>
                <a:latin typeface="Times New Roman" panose="02020603050405020304" pitchFamily="18" charset="0"/>
                <a:cs typeface="Times New Roman" panose="02020603050405020304" pitchFamily="18" charset="0"/>
              </a:rPr>
              <a:t> Video Into Frames</a:t>
            </a:r>
            <a:endParaRPr lang="en-IN" sz="1400" dirty="0">
              <a:latin typeface="Times New Roman" panose="02020603050405020304" pitchFamily="18" charset="0"/>
              <a:cs typeface="Times New Roman" panose="02020603050405020304" pitchFamily="18" charset="0"/>
            </a:endParaRPr>
          </a:p>
        </p:txBody>
      </p:sp>
      <p:sp>
        <p:nvSpPr>
          <p:cNvPr id="14" name="Rectangle 13"/>
          <p:cNvSpPr/>
          <p:nvPr/>
        </p:nvSpPr>
        <p:spPr>
          <a:xfrm>
            <a:off x="2654424" y="2879630"/>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Foreground Detection</a:t>
            </a:r>
          </a:p>
        </p:txBody>
      </p:sp>
      <p:sp>
        <p:nvSpPr>
          <p:cNvPr id="15" name="Rectangle 14"/>
          <p:cNvSpPr/>
          <p:nvPr/>
        </p:nvSpPr>
        <p:spPr>
          <a:xfrm>
            <a:off x="2654424" y="3555966"/>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Image Enhancement</a:t>
            </a:r>
          </a:p>
        </p:txBody>
      </p:sp>
      <p:sp>
        <p:nvSpPr>
          <p:cNvPr id="16" name="Rectangle 15"/>
          <p:cNvSpPr/>
          <p:nvPr/>
        </p:nvSpPr>
        <p:spPr>
          <a:xfrm>
            <a:off x="2654424" y="4232302"/>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Image Analysis</a:t>
            </a:r>
          </a:p>
        </p:txBody>
      </p:sp>
      <p:sp>
        <p:nvSpPr>
          <p:cNvPr id="17" name="Rectangle 16"/>
          <p:cNvSpPr/>
          <p:nvPr/>
        </p:nvSpPr>
        <p:spPr>
          <a:xfrm>
            <a:off x="2654424" y="4927103"/>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rPr>
              <a:t>Vehicle Detection</a:t>
            </a:r>
          </a:p>
        </p:txBody>
      </p:sp>
      <p:sp>
        <p:nvSpPr>
          <p:cNvPr id="18" name="Rectangle 17"/>
          <p:cNvSpPr/>
          <p:nvPr/>
        </p:nvSpPr>
        <p:spPr>
          <a:xfrm>
            <a:off x="2654424" y="5632879"/>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rPr>
              <a:t>Vehicle Counting</a:t>
            </a:r>
          </a:p>
        </p:txBody>
      </p:sp>
      <p:sp>
        <p:nvSpPr>
          <p:cNvPr id="19" name="Rectangle 18"/>
          <p:cNvSpPr/>
          <p:nvPr/>
        </p:nvSpPr>
        <p:spPr>
          <a:xfrm>
            <a:off x="2654424" y="6249627"/>
            <a:ext cx="2814222" cy="417250"/>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Change Signal and Time Limit</a:t>
            </a:r>
          </a:p>
        </p:txBody>
      </p:sp>
      <p:cxnSp>
        <p:nvCxnSpPr>
          <p:cNvPr id="12" name="Straight Arrow Connector 11"/>
          <p:cNvCxnSpPr/>
          <p:nvPr/>
        </p:nvCxnSpPr>
        <p:spPr>
          <a:xfrm>
            <a:off x="3986075" y="3296880"/>
            <a:ext cx="0" cy="26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81637" y="3973216"/>
            <a:ext cx="0" cy="25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68322" y="4649552"/>
            <a:ext cx="0" cy="27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63885" y="5344353"/>
            <a:ext cx="0" cy="288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63885" y="1939771"/>
            <a:ext cx="0" cy="274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981637" y="6050129"/>
            <a:ext cx="0" cy="202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987554" y="2640436"/>
            <a:ext cx="0" cy="239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1223"/>
            <a:ext cx="7886700" cy="583474"/>
          </a:xfrm>
        </p:spPr>
        <p:txBody>
          <a:bodyPr>
            <a:noAutofit/>
          </a:bodyPr>
          <a:lstStyle/>
          <a:p>
            <a:r>
              <a:rPr lang="en-US" sz="3600" u="sng" dirty="0">
                <a:latin typeface="Times New Roman" panose="02020603050405020304" pitchFamily="18" charset="0"/>
                <a:cs typeface="Times New Roman" panose="02020603050405020304" pitchFamily="18" charset="0"/>
              </a:rPr>
              <a:t>Video Divided into frames</a:t>
            </a:r>
            <a:endParaRPr lang="en-IN" sz="3600" u="sng"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628650" y="1523604"/>
            <a:ext cx="7886700" cy="4436268"/>
          </a:xfrm>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8" name="Picture 7"/>
          <p:cNvPicPr>
            <a:picLocks noChangeAspect="1"/>
          </p:cNvPicPr>
          <p:nvPr/>
        </p:nvPicPr>
        <p:blipFill>
          <a:blip r:embed="rId3"/>
          <a:stretch>
            <a:fillRect/>
          </a:stretch>
        </p:blipFill>
        <p:spPr>
          <a:xfrm>
            <a:off x="357053" y="1280160"/>
            <a:ext cx="8665028" cy="53458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vehicle2"/>
          <p:cNvPicPr/>
          <p:nvPr/>
        </p:nvPicPr>
        <p:blipFill rotWithShape="1">
          <a:blip r:embed="rId2"/>
          <a:srcRect l="1442" r="13957" b="4"/>
          <a:stretch/>
        </p:blipFill>
        <p:spPr>
          <a:xfrm>
            <a:off x="2508" y="3509433"/>
            <a:ext cx="3356362" cy="3348566"/>
          </a:xfrm>
          <a:prstGeom prst="rect">
            <a:avLst/>
          </a:prstGeom>
        </p:spPr>
      </p:pic>
      <p:sp>
        <p:nvSpPr>
          <p:cNvPr id="13" name="Rectangle 12">
            <a:extLst>
              <a:ext uri="{FF2B5EF4-FFF2-40B4-BE49-F238E27FC236}">
                <a16:creationId xmlns:a16="http://schemas.microsoft.com/office/drawing/2014/main" id="{1A700F58-1E6A-4B8F-BB5F-72163A30F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7552" y="0"/>
            <a:ext cx="5656448"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27581" y="429208"/>
            <a:ext cx="5047708" cy="1664768"/>
          </a:xfrm>
          <a:ln>
            <a:noFill/>
          </a:ln>
        </p:spPr>
        <p:txBody>
          <a:bodyPr>
            <a:normAutofit fontScale="90000"/>
          </a:bodyPr>
          <a:lstStyle/>
          <a:p>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rPr>
              <a:t>Vehicle Detection</a:t>
            </a:r>
            <a:endParaRPr lang="en-IN" u="sng" dirty="0">
              <a:latin typeface="Times New Roman" panose="02020603050405020304" pitchFamily="18" charset="0"/>
              <a:cs typeface="Times New Roman" panose="02020603050405020304" pitchFamily="18" charset="0"/>
            </a:endParaRPr>
          </a:p>
        </p:txBody>
      </p:sp>
      <p:pic>
        <p:nvPicPr>
          <p:cNvPr id="5" name="Content Placeholder 4" descr="vehicle1"/>
          <p:cNvPicPr>
            <a:picLocks/>
          </p:cNvPicPr>
          <p:nvPr/>
        </p:nvPicPr>
        <p:blipFill rotWithShape="1">
          <a:blip r:embed="rId5"/>
          <a:srcRect r="15399" b="4"/>
          <a:stretch/>
        </p:blipFill>
        <p:spPr>
          <a:xfrm>
            <a:off x="2508" y="10"/>
            <a:ext cx="3356362" cy="3348557"/>
          </a:xfrm>
          <a:prstGeom prst="rect">
            <a:avLst/>
          </a:prstGeom>
        </p:spPr>
      </p:pic>
      <p:sp>
        <p:nvSpPr>
          <p:cNvPr id="15" name="Oval 14">
            <a:extLst>
              <a:ext uri="{FF2B5EF4-FFF2-40B4-BE49-F238E27FC236}">
                <a16:creationId xmlns:a16="http://schemas.microsoft.com/office/drawing/2014/main" id="{CAE2DEE1-2401-4125-B7B1-F30C35A0D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6">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6A92FC17-520F-48DC-A9B3-B1931FB90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p:cNvSpPr>
            <a:spLocks noGrp="1"/>
          </p:cNvSpPr>
          <p:nvPr>
            <p:ph type="sldNum" sz="quarter" idx="12"/>
          </p:nvPr>
        </p:nvSpPr>
        <p:spPr>
          <a:xfrm>
            <a:off x="8483346" y="6272784"/>
            <a:ext cx="48006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6028"/>
          </a:xfrm>
        </p:spPr>
        <p:txBody>
          <a:bodyPr>
            <a:normAutofit/>
          </a:bodyPr>
          <a:lstStyle/>
          <a:p>
            <a:r>
              <a:rPr lang="en-US" sz="3600" u="sng">
                <a:latin typeface="Times New Roman" panose="02020603050405020304" pitchFamily="18" charset="0"/>
                <a:cs typeface="Times New Roman" panose="02020603050405020304" pitchFamily="18" charset="0"/>
              </a:rPr>
              <a:t>Output:</a:t>
            </a:r>
            <a:endParaRPr lang="en-IN" sz="3600" u="sng" dirty="0">
              <a:latin typeface="Times New Roman" panose="02020603050405020304" pitchFamily="18" charset="0"/>
              <a:cs typeface="Times New Roman" panose="02020603050405020304" pitchFamily="18" charset="0"/>
            </a:endParaRPr>
          </a:p>
        </p:txBody>
      </p:sp>
      <p:pic>
        <p:nvPicPr>
          <p:cNvPr id="5" name="Content Placeholder 4" descr="output"/>
          <p:cNvPicPr>
            <a:picLocks noGrp="1"/>
          </p:cNvPicPr>
          <p:nvPr>
            <p:ph idx="1"/>
          </p:nvPr>
        </p:nvPicPr>
        <p:blipFill>
          <a:blip r:embed="rId2"/>
          <a:stretch>
            <a:fillRect/>
          </a:stretch>
        </p:blipFill>
        <p:spPr>
          <a:xfrm>
            <a:off x="984069" y="1175656"/>
            <a:ext cx="6923314" cy="5180695"/>
          </a:xfrm>
          <a:prstGeom prst="rect">
            <a:avLst/>
          </a:prstGeom>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Rectangle 14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Google Shape;137;p19"/>
          <p:cNvSpPr txBox="1">
            <a:spLocks noGrp="1"/>
          </p:cNvSpPr>
          <p:nvPr>
            <p:ph type="title"/>
          </p:nvPr>
        </p:nvSpPr>
        <p:spPr>
          <a:xfrm>
            <a:off x="802386" y="484632"/>
            <a:ext cx="7543800" cy="1609344"/>
          </a:xfrm>
          <a:prstGeom prst="rect">
            <a:avLst/>
          </a:prstGeom>
        </p:spPr>
        <p:txBody>
          <a:bodyPr spcFirstLastPara="1" lIns="91425" tIns="45700" rIns="91425" bIns="45700" anchorCtr="0">
            <a:normAutofit/>
          </a:bodyPr>
          <a:lstStyle/>
          <a:p>
            <a:pPr marL="0" lvl="0" indent="0" rtl="0">
              <a:spcBef>
                <a:spcPts val="0"/>
              </a:spcBef>
              <a:spcAft>
                <a:spcPts val="0"/>
              </a:spcAft>
              <a:buClr>
                <a:srgbClr val="FFFFFF"/>
              </a:buClr>
              <a:buSzPts val="3600"/>
              <a:buFont typeface="Times New Roman" panose="02020603050405020304"/>
              <a:buNone/>
            </a:pPr>
            <a:r>
              <a:rPr lang="en-IN" b="1">
                <a:latin typeface="Times New Roman" panose="02020603050405020304" pitchFamily="18" charset="0"/>
                <a:cs typeface="Times New Roman" panose="02020603050405020304" pitchFamily="18" charset="0"/>
              </a:rPr>
              <a:t>Conclusion</a:t>
            </a:r>
          </a:p>
        </p:txBody>
      </p:sp>
      <p:sp>
        <p:nvSpPr>
          <p:cNvPr id="138" name="Google Shape;138;p19"/>
          <p:cNvSpPr txBox="1">
            <a:spLocks noGrp="1"/>
          </p:cNvSpPr>
          <p:nvPr>
            <p:ph idx="1"/>
          </p:nvPr>
        </p:nvSpPr>
        <p:spPr>
          <a:xfrm>
            <a:off x="802386" y="2320412"/>
            <a:ext cx="7543800" cy="3851787"/>
          </a:xfrm>
          <a:prstGeom prst="rect">
            <a:avLst/>
          </a:prstGeom>
        </p:spPr>
        <p:txBody>
          <a:bodyPr spcFirstLastPara="1" lIns="91425" tIns="45700" rIns="91425" bIns="45700" anchorCtr="0">
            <a:normAutofit/>
          </a:bodyPr>
          <a:lstStyle/>
          <a:p>
            <a:pPr>
              <a:buClr>
                <a:srgbClr val="262626"/>
              </a:buClr>
              <a:buSzPts val="28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this project, a method for estimating the traffic using OpenCV is presented. </a:t>
            </a:r>
          </a:p>
          <a:p>
            <a:pPr>
              <a:buClr>
                <a:srgbClr val="262626"/>
              </a:buClr>
              <a:buSzPts val="28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is done by using the camera images captured from the road lanes. Each image is processed separately and the number of cars has been counted.</a:t>
            </a:r>
          </a:p>
          <a:p>
            <a:pPr>
              <a:buClr>
                <a:srgbClr val="262626"/>
              </a:buClr>
              <a:buSzPts val="28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system guarantees that the average waiting time of the vehicle in front of traffic signal will be lesser than present traffic control systems, also the techniques and algorithms used in this project promises to be more effective as compared to the previous system</a:t>
            </a:r>
            <a:r>
              <a:rPr lang="en-US" dirty="0">
                <a:latin typeface="Times New Roman" panose="02020603050405020304" pitchFamily="18" charset="0"/>
                <a:cs typeface="Times New Roman" panose="02020603050405020304" pitchFamily="18" charset="0"/>
              </a:rPr>
              <a:t>.</a:t>
            </a:r>
            <a:endParaRPr lang="en-US" b="0" dirty="0">
              <a:effectLst/>
              <a:latin typeface="Times New Roman" panose="02020603050405020304" pitchFamily="18" charset="0"/>
              <a:cs typeface="Times New Roman" panose="02020603050405020304" pitchFamily="18" charset="0"/>
            </a:endParaRPr>
          </a:p>
          <a:p>
            <a:pPr lvl="0" rtl="0">
              <a:spcBef>
                <a:spcPts val="750"/>
              </a:spcBef>
              <a:spcAft>
                <a:spcPts val="0"/>
              </a:spcAft>
              <a:buClr>
                <a:srgbClr val="262626"/>
              </a:buClr>
              <a:buSzPts val="28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151" name="Oval 15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3" name="Oval 15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Google Shape;137;p19"/>
          <p:cNvSpPr txBox="1">
            <a:spLocks noGrp="1"/>
          </p:cNvSpPr>
          <p:nvPr>
            <p:ph type="title"/>
          </p:nvPr>
        </p:nvSpPr>
        <p:spPr>
          <a:xfrm>
            <a:off x="802386" y="484632"/>
            <a:ext cx="7543800" cy="1609344"/>
          </a:xfrm>
          <a:prstGeom prst="rect">
            <a:avLst/>
          </a:prstGeom>
        </p:spPr>
        <p:txBody>
          <a:bodyPr spcFirstLastPara="1" lIns="91425" tIns="45700" rIns="91425" bIns="45700" anchorCtr="0">
            <a:normAutofit/>
          </a:bodyPr>
          <a:lstStyle/>
          <a:p>
            <a:pPr marL="0" lvl="0" indent="0" rtl="0">
              <a:spcBef>
                <a:spcPts val="0"/>
              </a:spcBef>
              <a:spcAft>
                <a:spcPts val="0"/>
              </a:spcAft>
              <a:buClr>
                <a:srgbClr val="FFFFFF"/>
              </a:buClr>
              <a:buSzPts val="3600"/>
              <a:buFont typeface="Times New Roman" panose="02020603050405020304"/>
              <a:buNone/>
            </a:pPr>
            <a:r>
              <a:rPr lang="en-US" b="1">
                <a:latin typeface="Times New Roman" panose="02020603050405020304" pitchFamily="18" charset="0"/>
                <a:cs typeface="Times New Roman" panose="02020603050405020304" pitchFamily="18" charset="0"/>
              </a:rPr>
              <a:t>R</a:t>
            </a:r>
            <a:r>
              <a:rPr lang="en-US" b="1" err="1">
                <a:latin typeface="Times New Roman" panose="02020603050405020304" pitchFamily="18" charset="0"/>
                <a:cs typeface="Times New Roman" panose="02020603050405020304" pitchFamily="18" charset="0"/>
              </a:rPr>
              <a:t>eferences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2386" y="2320412"/>
            <a:ext cx="7543800" cy="3851787"/>
          </a:xfrm>
        </p:spPr>
        <p:txBody>
          <a:bodyPr>
            <a:normAutofit/>
          </a:bodyPr>
          <a:lstStyle/>
          <a:p>
            <a:pPr>
              <a:buFont typeface="Wingdings" panose="05000000000000000000" pitchFamily="2" charset="2"/>
              <a:buChar char="Ø"/>
            </a:pPr>
            <a:r>
              <a:rPr lang="en-US">
                <a:latin typeface="Times New Roman" panose="02020603050405020304"/>
                <a:ea typeface="Times New Roman" panose="02020603050405020304"/>
                <a:cs typeface="Times New Roman" panose="02020603050405020304"/>
                <a:sym typeface="Times New Roman" panose="02020603050405020304"/>
              </a:rPr>
              <a:t>Shi Y.Q. and Yang, X.G. (2013), The Public Transportation System of High Quality in Taiwan. 2013 IEEE Eleventh International Symposium on Autonomous Decentralized Systems (ISADS), Mexico City, 6-8 March 2013,1-6.  </a:t>
            </a:r>
            <a:r>
              <a:rPr lang="en-US" u="sng">
                <a:latin typeface="Times New Roman" panose="02020603050405020304"/>
                <a:ea typeface="Times New Roman" panose="02020603050405020304"/>
                <a:cs typeface="Times New Roman" panose="02020603050405020304"/>
                <a:sym typeface="Times New Roman" panose="02020603050405020304"/>
                <a:hlinkClick r:id="rId4"/>
              </a:rPr>
              <a:t>https://doi.org/10.1109/ISADS</a:t>
            </a:r>
            <a:r>
              <a:rPr lang="en-US">
                <a:latin typeface="Times New Roman" panose="02020603050405020304"/>
                <a:ea typeface="Times New Roman" panose="02020603050405020304"/>
                <a:cs typeface="Times New Roman" panose="02020603050405020304"/>
                <a:sym typeface="Times New Roman" panose="02020603050405020304"/>
              </a:rPr>
              <a:t> 2013</a:t>
            </a:r>
          </a:p>
          <a:p>
            <a:pPr>
              <a:buFont typeface="Wingdings" panose="05000000000000000000" pitchFamily="2" charset="2"/>
              <a:buChar char="Ø"/>
            </a:pPr>
            <a:endParaRPr lang="en-IN" dirty="0"/>
          </a:p>
          <a:p>
            <a:pPr>
              <a:buFont typeface="Wingdings" panose="05000000000000000000" pitchFamily="2" charset="2"/>
              <a:buChar char="Ø"/>
            </a:pPr>
            <a:r>
              <a:rPr lang="en-US" err="1"/>
              <a:t>Mingpei</a:t>
            </a:r>
            <a:r>
              <a:rPr lang="en-US"/>
              <a:t> Liang, </a:t>
            </a:r>
            <a:r>
              <a:rPr lang="en-US" err="1"/>
              <a:t>Xinyu</a:t>
            </a:r>
            <a:r>
              <a:rPr lang="en-US"/>
              <a:t> Huang, Chung-Hao Chen, Xin Chen, and </a:t>
            </a:r>
            <a:r>
              <a:rPr lang="en-US" err="1"/>
              <a:t>Alade</a:t>
            </a:r>
            <a:r>
              <a:rPr lang="en-US"/>
              <a:t> </a:t>
            </a:r>
            <a:r>
              <a:rPr lang="en-US" err="1"/>
              <a:t>Tokuta</a:t>
            </a:r>
            <a:r>
              <a:rPr lang="en-US"/>
              <a:t>, ―Counting and Classification of Highway Vehicles by Regression Analysis‖, IEEE transactions on Intelligent Transportation Systems, Vol. 16, Issue:5, October 2015 </a:t>
            </a:r>
            <a:endParaRPr lang="en-US">
              <a:latin typeface="Times New Roman" panose="02020603050405020304"/>
              <a:ea typeface="Times New Roman" panose="02020603050405020304"/>
              <a:cs typeface="Times New Roman" panose="02020603050405020304"/>
              <a:sym typeface="Times New Roman" panose="02020603050405020304"/>
            </a:endParaRPr>
          </a:p>
          <a:p>
            <a:pPr>
              <a:buFont typeface="Wingdings" panose="05000000000000000000" pitchFamily="2" charset="2"/>
              <a:buChar char="Ø"/>
            </a:pPr>
            <a:endParaRPr lang="en-IN" dirty="0"/>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p:cNvSpPr>
            <a:spLocks noGrp="1"/>
          </p:cNvSpPr>
          <p:nvPr>
            <p:ph type="sldNum" sz="quarter" idx="12"/>
          </p:nvPr>
        </p:nvSpPr>
        <p:spPr>
          <a:xfrm>
            <a:off x="8483346" y="6272784"/>
            <a:ext cx="48006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53" name="Oval 5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54" name="Oval 5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56" name="Rectangle 5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Google Shape;97;p14"/>
          <p:cNvSpPr/>
          <p:nvPr/>
        </p:nvSpPr>
        <p:spPr>
          <a:xfrm>
            <a:off x="802386" y="484632"/>
            <a:ext cx="7543800" cy="1609344"/>
          </a:xfrm>
          <a:prstGeom prst="rect">
            <a:avLst/>
          </a:prstGeom>
        </p:spPr>
        <p:txBody>
          <a:bodyPr spcFirstLastPara="1" vert="horz" lIns="91440" tIns="45720" rIns="91440" bIns="45720" rtlCol="0" anchor="ctr" anchorCtr="0">
            <a:normAutofit/>
          </a:bodyPr>
          <a:lstStyle/>
          <a:p>
            <a:pPr marL="0" marR="0" lvl="0" indent="0" defTabSz="914400">
              <a:lnSpc>
                <a:spcPct val="90000"/>
              </a:lnSpc>
              <a:spcBef>
                <a:spcPct val="0"/>
              </a:spcBef>
              <a:spcAft>
                <a:spcPts val="600"/>
              </a:spcAft>
            </a:pPr>
            <a:r>
              <a:rPr lang="en-US" sz="4000" b="1" cap="all" dirty="0">
                <a:blipFill>
                  <a:blip r:embed="rId6">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mj-ea"/>
                <a:cs typeface="Times New Roman" panose="02020603050405020304" pitchFamily="18" charset="0"/>
                <a:sym typeface="Times New Roman" panose="02020603050405020304"/>
              </a:rPr>
              <a:t>Table of Contents</a:t>
            </a:r>
          </a:p>
        </p:txBody>
      </p:sp>
      <p:sp>
        <p:nvSpPr>
          <p:cNvPr id="5" name="TextBox 4"/>
          <p:cNvSpPr txBox="1"/>
          <p:nvPr/>
        </p:nvSpPr>
        <p:spPr>
          <a:xfrm>
            <a:off x="802386" y="2320412"/>
            <a:ext cx="7543800" cy="3851787"/>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endParaRPr lang="en-US" dirty="0">
              <a:latin typeface="Times New Roman" panose="02020603050405020304" pitchFamily="18" charset="0"/>
              <a:cs typeface="Times New Roman" panose="02020603050405020304" pitchFamily="18" charset="0"/>
              <a:sym typeface="Times New Roman" panose="02020603050405020304"/>
            </a:endParaRP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Introduction</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Abstract</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Proposed System</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Implementation</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Block Diagram</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Conclusion</a:t>
            </a: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marL="342900"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marL="342900"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sym typeface="Times New Roman" panose="02020603050405020304"/>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p:txBody>
      </p:sp>
      <p:sp>
        <p:nvSpPr>
          <p:cNvPr id="64" name="Oval 6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6" name="Oval 6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Slide Number Placeholder 1"/>
          <p:cNvSpPr>
            <a:spLocks noGrp="1"/>
          </p:cNvSpPr>
          <p:nvPr>
            <p:ph type="sldNum" sz="quarter" idx="12"/>
          </p:nvPr>
        </p:nvSpPr>
        <p:spPr>
          <a:xfrm>
            <a:off x="8483346" y="6272784"/>
            <a:ext cx="480060" cy="365125"/>
          </a:xfrm>
        </p:spPr>
        <p:txBody>
          <a:bodyPr vert="horz" lIns="91440" tIns="45720" rIns="91440" bIns="45720" rtlCol="0" anchor="ctr">
            <a:normAutofit/>
          </a:bodyPr>
          <a:lstStyle/>
          <a:p>
            <a:pPr>
              <a:spcAft>
                <a:spcPts val="600"/>
              </a:spcAft>
              <a:defRPr/>
            </a:pPr>
            <a:fld id="{00000000-1234-1234-1234-123412341234}" type="slidenum">
              <a:rPr lang="en-US" sz="1400" b="1" kern="1200" dirty="0">
                <a:solidFill>
                  <a:srgbClr val="FFFFFF"/>
                </a:solidFill>
                <a:latin typeface="+mj-lt"/>
                <a:ea typeface="+mn-ea"/>
                <a:cs typeface="+mn-cs"/>
              </a:rPr>
              <a:pPr>
                <a:spcAft>
                  <a:spcPts val="600"/>
                </a:spcAft>
                <a:defRPr/>
              </a:pPr>
              <a:t>2</a:t>
            </a:fld>
            <a:endParaRPr lang="en-US" sz="1400" b="1" kern="1200" dirty="0">
              <a:solidFill>
                <a:srgbClr val="FFFFFF"/>
              </a:solidFill>
              <a:latin typeface="+mj-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8">
            <a:extLst>
              <a:ext uri="{FF2B5EF4-FFF2-40B4-BE49-F238E27FC236}">
                <a16:creationId xmlns:a16="http://schemas.microsoft.com/office/drawing/2014/main" id="{48074BE5-7BC2-47A2-AA6E-4ADC25B69C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38" name="Oval 9">
              <a:extLst>
                <a:ext uri="{FF2B5EF4-FFF2-40B4-BE49-F238E27FC236}">
                  <a16:creationId xmlns:a16="http://schemas.microsoft.com/office/drawing/2014/main" id="{F487D8B5-0D01-4F89-BB86-F85EFEC06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10">
              <a:extLst>
                <a:ext uri="{FF2B5EF4-FFF2-40B4-BE49-F238E27FC236}">
                  <a16:creationId xmlns:a16="http://schemas.microsoft.com/office/drawing/2014/main" id="{C13F635F-6CBC-4AA7-9AB9-B788FCC93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0" name="Rectangle 12">
            <a:extLst>
              <a:ext uri="{FF2B5EF4-FFF2-40B4-BE49-F238E27FC236}">
                <a16:creationId xmlns:a16="http://schemas.microsoft.com/office/drawing/2014/main" id="{BD9989FB-36A6-49EE-889A-BDBC54F18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5" descr="Smiling Face with No Fill">
            <a:extLst>
              <a:ext uri="{FF2B5EF4-FFF2-40B4-BE49-F238E27FC236}">
                <a16:creationId xmlns:a16="http://schemas.microsoft.com/office/drawing/2014/main" id="{6712F3F2-4FA0-51AA-B3E8-48AB9D6534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5499" y="853279"/>
            <a:ext cx="5161702" cy="5161702"/>
          </a:xfrm>
          <a:prstGeom prst="rect">
            <a:avLst/>
          </a:prstGeom>
        </p:spPr>
      </p:pic>
      <p:sp>
        <p:nvSpPr>
          <p:cNvPr id="2" name="TextBox 1">
            <a:extLst>
              <a:ext uri="{FF2B5EF4-FFF2-40B4-BE49-F238E27FC236}">
                <a16:creationId xmlns:a16="http://schemas.microsoft.com/office/drawing/2014/main" id="{1E32467B-E892-2D7E-F2FB-1892B5874ACB}"/>
              </a:ext>
            </a:extLst>
          </p:cNvPr>
          <p:cNvSpPr txBox="1"/>
          <p:nvPr/>
        </p:nvSpPr>
        <p:spPr>
          <a:xfrm>
            <a:off x="6117263" y="2121408"/>
            <a:ext cx="2658025" cy="4050792"/>
          </a:xfrm>
          <a:prstGeom prst="rect">
            <a:avLst/>
          </a:prstGeom>
        </p:spPr>
        <p:txBody>
          <a:bodyPr vert="horz" lIns="91440" tIns="45720" rIns="91440" bIns="45720" rtlCol="0">
            <a:normAutofit/>
          </a:bodyPr>
          <a:lstStyle/>
          <a:p>
            <a:pPr defTabSz="914400">
              <a:lnSpc>
                <a:spcPct val="90000"/>
              </a:lnSpc>
              <a:spcAft>
                <a:spcPts val="600"/>
              </a:spcAft>
              <a:buClr>
                <a:schemeClr val="accent2"/>
              </a:buClr>
              <a:buSzPct val="85000"/>
            </a:pPr>
            <a:r>
              <a:rPr lang="en-US" sz="4000" dirty="0">
                <a:latin typeface="Calibri" panose="020F0502020204030204" pitchFamily="34" charset="0"/>
                <a:ea typeface="Calibri" panose="020F0502020204030204" pitchFamily="34" charset="0"/>
                <a:cs typeface="Calibri" panose="020F0502020204030204" pitchFamily="34" charset="0"/>
              </a:rPr>
              <a:t>            </a:t>
            </a:r>
            <a:r>
              <a:rPr lang="en-US" sz="4000" dirty="0">
                <a:latin typeface="Times New Roman" panose="02020603050405020304" pitchFamily="18" charset="0"/>
                <a:ea typeface="Calibri" panose="020F0502020204030204" pitchFamily="34" charset="0"/>
                <a:cs typeface="Times New Roman" panose="02020603050405020304" pitchFamily="18" charset="0"/>
              </a:rPr>
              <a:t>Thank You</a:t>
            </a:r>
          </a:p>
        </p:txBody>
      </p:sp>
      <p:grpSp>
        <p:nvGrpSpPr>
          <p:cNvPr id="42" name="Group 14">
            <a:extLst>
              <a:ext uri="{FF2B5EF4-FFF2-40B4-BE49-F238E27FC236}">
                <a16:creationId xmlns:a16="http://schemas.microsoft.com/office/drawing/2014/main" id="{79532E44-64CD-4887-95E4-6D13510171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6" name="Oval 15">
              <a:extLst>
                <a:ext uri="{FF2B5EF4-FFF2-40B4-BE49-F238E27FC236}">
                  <a16:creationId xmlns:a16="http://schemas.microsoft.com/office/drawing/2014/main" id="{35C2F53F-F2F7-4BC7-88F8-CCFD6D3C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3" name="Oval 16">
              <a:extLst>
                <a:ext uri="{FF2B5EF4-FFF2-40B4-BE49-F238E27FC236}">
                  <a16:creationId xmlns:a16="http://schemas.microsoft.com/office/drawing/2014/main" id="{9B3675A9-8FB2-4982-9BE7-47E456D0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grpSp>
        <p:nvGrpSpPr>
          <p:cNvPr id="138" name="Group 13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39" name="Oval 13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0" name="Oval 13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2" name="Rectangle 14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4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Rectangle 14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Google Shape;97;p14"/>
          <p:cNvSpPr/>
          <p:nvPr/>
        </p:nvSpPr>
        <p:spPr>
          <a:xfrm>
            <a:off x="802386" y="484632"/>
            <a:ext cx="7543800" cy="1609344"/>
          </a:xfrm>
          <a:prstGeom prst="rect">
            <a:avLst/>
          </a:prstGeom>
        </p:spPr>
        <p:txBody>
          <a:bodyPr spcFirstLastPara="1" vert="horz" lIns="91440" tIns="45720" rIns="91440" bIns="45720" rtlCol="0" anchor="ctr" anchorCtr="0">
            <a:normAutofit/>
          </a:bodyPr>
          <a:lstStyle/>
          <a:p>
            <a:pPr marL="0" marR="0" lvl="0" indent="0" defTabSz="914400">
              <a:lnSpc>
                <a:spcPct val="90000"/>
              </a:lnSpc>
              <a:spcBef>
                <a:spcPct val="0"/>
              </a:spcBef>
              <a:spcAft>
                <a:spcPts val="600"/>
              </a:spcAft>
            </a:pPr>
            <a:r>
              <a:rPr lang="en-US" sz="4000" b="1" cap="all" dirty="0">
                <a:blipFill>
                  <a:blip r:embed="rId7">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mj-ea"/>
                <a:cs typeface="Times New Roman" panose="02020603050405020304" pitchFamily="18" charset="0"/>
                <a:sym typeface="Times New Roman" panose="02020603050405020304"/>
              </a:rPr>
              <a:t>1.Introduction</a:t>
            </a:r>
          </a:p>
        </p:txBody>
      </p:sp>
      <p:sp>
        <p:nvSpPr>
          <p:cNvPr id="99" name="Google Shape;99;p14"/>
          <p:cNvSpPr/>
          <p:nvPr/>
        </p:nvSpPr>
        <p:spPr>
          <a:xfrm>
            <a:off x="802386" y="2320412"/>
            <a:ext cx="7543800" cy="3851787"/>
          </a:xfrm>
          <a:prstGeom prst="rect">
            <a:avLst/>
          </a:prstGeom>
        </p:spPr>
        <p:txBody>
          <a:bodyPr spcFirstLastPara="1" vert="horz" lIns="91440" tIns="45720" rIns="91440" bIns="45720" rtlCol="0" anchorCtr="0">
            <a:normAutofit/>
          </a:bodyPr>
          <a:lstStyle/>
          <a:p>
            <a:pPr marL="0" marR="0" lvl="0" indent="-182880" defTabSz="914400">
              <a:lnSpc>
                <a:spcPct val="90000"/>
              </a:lnSpc>
              <a:spcBef>
                <a:spcPts val="0"/>
              </a:spcBef>
              <a:spcAft>
                <a:spcPts val="0"/>
              </a:spcAft>
              <a:buClr>
                <a:schemeClr val="accent1">
                  <a:lumMod val="75000"/>
                </a:schemeClr>
              </a:buClr>
              <a:buSzPct val="85000"/>
              <a:buFont typeface="Wingdings" pitchFamily="2" charset="2"/>
              <a:buChar char="§"/>
            </a:pPr>
            <a:endParaRPr lang="en-US" dirty="0">
              <a:sym typeface="Calibri" panose="020F0502020204030204"/>
            </a:endParaRPr>
          </a:p>
          <a:p>
            <a:pPr marL="495300" marR="0" lvl="0" indent="-182880" defTabSz="914400">
              <a:lnSpc>
                <a:spcPct val="90000"/>
              </a:lnSpc>
              <a:spcBef>
                <a:spcPts val="1850"/>
              </a:spcBef>
              <a:spcAft>
                <a:spcPts val="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Rising traffic congestion is an inescapable condition in large and growing metropolitan areas across the world.</a:t>
            </a:r>
          </a:p>
          <a:p>
            <a:pPr marL="495300" lvl="0" indent="-182880" defTabSz="914400">
              <a:lnSpc>
                <a:spcPct val="90000"/>
              </a:lnSpc>
              <a:spcBef>
                <a:spcPts val="0"/>
              </a:spcBef>
              <a:spcAft>
                <a:spcPts val="0"/>
              </a:spcAft>
              <a:buClr>
                <a:schemeClr val="accent1">
                  <a:lumMod val="75000"/>
                </a:schemeClr>
              </a:buClr>
              <a:buSzPct val="85000"/>
              <a:buFont typeface="Wingdings" pitchFamily="2" charset="2"/>
              <a:buChar char="§"/>
            </a:pPr>
            <a:endParaRPr lang="en-US" dirty="0">
              <a:latin typeface="Times New Roman" panose="02020603050405020304" pitchFamily="18" charset="0"/>
              <a:cs typeface="Times New Roman" panose="02020603050405020304" pitchFamily="18" charset="0"/>
              <a:sym typeface="Times New Roman" panose="02020603050405020304"/>
            </a:endParaRPr>
          </a:p>
          <a:p>
            <a:pPr marL="495300" lvl="0" indent="-182880" defTabSz="914400">
              <a:lnSpc>
                <a:spcPct val="90000"/>
              </a:lnSpc>
              <a:spcBef>
                <a:spcPts val="0"/>
              </a:spcBef>
              <a:spcAft>
                <a:spcPts val="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Traffic signals are essential to guarantee safety at road intersections</a:t>
            </a:r>
          </a:p>
          <a:p>
            <a:pPr marL="457200" marR="0" lvl="0" indent="-182880" defTabSz="914400">
              <a:lnSpc>
                <a:spcPct val="90000"/>
              </a:lnSpc>
              <a:spcBef>
                <a:spcPts val="0"/>
              </a:spcBef>
              <a:spcAft>
                <a:spcPts val="0"/>
              </a:spcAft>
              <a:buClr>
                <a:schemeClr val="accent1">
                  <a:lumMod val="75000"/>
                </a:schemeClr>
              </a:buClr>
              <a:buSzPct val="85000"/>
              <a:buFont typeface="Wingdings" pitchFamily="2" charset="2"/>
              <a:buChar char="§"/>
            </a:pPr>
            <a:endParaRPr lang="en-US" dirty="0">
              <a:latin typeface="Times New Roman" panose="02020603050405020304" pitchFamily="18" charset="0"/>
              <a:cs typeface="Times New Roman" panose="02020603050405020304" pitchFamily="18" charset="0"/>
              <a:sym typeface="Times New Roman" panose="02020603050405020304"/>
            </a:endParaRPr>
          </a:p>
          <a:p>
            <a:pPr marL="457200" marR="0" lvl="0" indent="-182880" defTabSz="914400">
              <a:lnSpc>
                <a:spcPct val="90000"/>
              </a:lnSpc>
              <a:spcBef>
                <a:spcPts val="0"/>
              </a:spcBef>
              <a:spcAft>
                <a:spcPts val="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The monitoring and controlling city traffic is becoming a major problem in many countries.</a:t>
            </a:r>
          </a:p>
          <a:p>
            <a:pPr marL="457200" marR="0" lvl="0" indent="-182880" defTabSz="914400">
              <a:lnSpc>
                <a:spcPct val="90000"/>
              </a:lnSpc>
              <a:spcBef>
                <a:spcPts val="0"/>
              </a:spcBef>
              <a:spcAft>
                <a:spcPts val="0"/>
              </a:spcAft>
              <a:buClr>
                <a:schemeClr val="accent1">
                  <a:lumMod val="75000"/>
                </a:schemeClr>
              </a:buClr>
              <a:buSzPct val="85000"/>
              <a:buFont typeface="Wingdings" pitchFamily="2" charset="2"/>
              <a:buChar char="§"/>
            </a:pPr>
            <a:endParaRPr lang="en-US" dirty="0">
              <a:latin typeface="Times New Roman" panose="02020603050405020304" pitchFamily="18" charset="0"/>
              <a:cs typeface="Times New Roman" panose="02020603050405020304" pitchFamily="18" charset="0"/>
              <a:sym typeface="Times New Roman" panose="02020603050405020304"/>
            </a:endParaRPr>
          </a:p>
          <a:p>
            <a:pPr marL="457200" marR="0" lvl="0" indent="-182880" defTabSz="914400">
              <a:lnSpc>
                <a:spcPct val="90000"/>
              </a:lnSpc>
              <a:spcBef>
                <a:spcPts val="0"/>
              </a:spcBef>
              <a:spcAft>
                <a:spcPts val="0"/>
              </a:spcAft>
              <a:buClr>
                <a:schemeClr val="accent1">
                  <a:lumMod val="75000"/>
                </a:schemeClr>
              </a:buClr>
              <a:buSzPct val="85000"/>
              <a:buFont typeface="Wingdings" pitchFamily="2" charset="2"/>
              <a:buChar char="§"/>
            </a:pPr>
            <a:r>
              <a:rPr lang="en-US" dirty="0">
                <a:latin typeface="Times New Roman" panose="02020603050405020304" pitchFamily="18" charset="0"/>
                <a:cs typeface="Times New Roman" panose="02020603050405020304" pitchFamily="18" charset="0"/>
                <a:sym typeface="Times New Roman" panose="02020603050405020304"/>
              </a:rPr>
              <a:t>By using image processing we can control the traffic flow by 90 percent</a:t>
            </a:r>
            <a:r>
              <a:rPr lang="en-US" dirty="0">
                <a:sym typeface="Times New Roman" panose="02020603050405020304"/>
              </a:rPr>
              <a:t>.</a:t>
            </a:r>
          </a:p>
        </p:txBody>
      </p:sp>
      <p:sp>
        <p:nvSpPr>
          <p:cNvPr id="150" name="Oval 14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2" name="Oval 15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8" name="Google Shape;98;p14"/>
          <p:cNvSpPr txBox="1">
            <a:spLocks noGrp="1"/>
          </p:cNvSpPr>
          <p:nvPr>
            <p:ph type="sldNum" sz="quarter" idx="12"/>
          </p:nvPr>
        </p:nvSpPr>
        <p:spPr>
          <a:xfrm>
            <a:off x="8483346" y="6272784"/>
            <a:ext cx="480060" cy="365125"/>
          </a:xfrm>
          <a:prstGeom prst="rect">
            <a:avLst/>
          </a:prstGeom>
        </p:spPr>
        <p:txBody>
          <a:bodyPr spcFirstLastPara="1" vert="horz" lIns="91440" tIns="45720" rIns="91440" bIns="45720" rtlCol="0" anchor="ctr" anchorCtr="0">
            <a:normAutofit/>
          </a:bodyPr>
          <a:lstStyle/>
          <a:p>
            <a:pPr lvl="0" indent="0">
              <a:lnSpc>
                <a:spcPct val="90000"/>
              </a:lnSpc>
              <a:spcBef>
                <a:spcPts val="0"/>
              </a:spcBef>
              <a:spcAft>
                <a:spcPts val="600"/>
              </a:spcAft>
              <a:buNone/>
            </a:pPr>
            <a:fld id="{00000000-1234-1234-1234-123412341234}" type="slidenum">
              <a:rPr lang="en-US" sz="1400" b="1" kern="1200" dirty="0">
                <a:solidFill>
                  <a:srgbClr val="FFFFFF"/>
                </a:solidFill>
                <a:latin typeface="+mj-lt"/>
                <a:ea typeface="+mn-ea"/>
                <a:cs typeface="+mn-cs"/>
              </a:rPr>
              <a:pPr lvl="0" indent="0">
                <a:lnSpc>
                  <a:spcPct val="90000"/>
                </a:lnSpc>
                <a:spcBef>
                  <a:spcPts val="0"/>
                </a:spcBef>
                <a:spcAft>
                  <a:spcPts val="600"/>
                </a:spcAft>
                <a:buNone/>
              </a:pPr>
              <a:t>3</a:t>
            </a:fld>
            <a:endParaRPr lang="en-US" sz="1400" b="1" kern="1200" dirty="0">
              <a:solidFill>
                <a:srgbClr val="FFFFFF"/>
              </a:solidFill>
              <a:latin typeface="+mj-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E15AAB4E-1AF6-4A73-9822-087B0F4ED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6" name="Google Shape;106;p15"/>
          <p:cNvSpPr/>
          <p:nvPr/>
        </p:nvSpPr>
        <p:spPr>
          <a:xfrm>
            <a:off x="482600" y="643466"/>
            <a:ext cx="5030368" cy="5571067"/>
          </a:xfrm>
          <a:prstGeom prst="rect">
            <a:avLst/>
          </a:prstGeom>
        </p:spPr>
        <p:txBody>
          <a:bodyPr spcFirstLastPara="1" vert="horz" lIns="91440" tIns="45720" rIns="91440" bIns="45720" rtlCol="0" anchor="ctr" anchorCtr="0">
            <a:normAutofit/>
          </a:bodyPr>
          <a:lstStyle/>
          <a:p>
            <a:pPr marL="0" marR="0" lvl="0" indent="0" algn="r" defTabSz="914400">
              <a:lnSpc>
                <a:spcPct val="80000"/>
              </a:lnSpc>
              <a:spcBef>
                <a:spcPct val="0"/>
              </a:spcBef>
              <a:spcAft>
                <a:spcPts val="600"/>
              </a:spcAft>
            </a:pPr>
            <a:r>
              <a:rPr lang="en-US" sz="4000" b="1" cap="all" dirty="0">
                <a:blipFill dpi="0" rotWithShape="1">
                  <a:blip r:embed="rId3"/>
                  <a:srcRect/>
                  <a:tile tx="6350" ty="-127000" sx="65000" sy="64000" flip="none" algn="tl"/>
                </a:blipFill>
                <a:latin typeface="Times New Roman" panose="02020603050405020304" pitchFamily="18" charset="0"/>
                <a:ea typeface="+mj-ea"/>
                <a:cs typeface="Times New Roman" panose="02020603050405020304" pitchFamily="18" charset="0"/>
                <a:sym typeface="Calibri" panose="020F0502020204030204"/>
              </a:rPr>
              <a:t>2.Abstract</a:t>
            </a:r>
            <a:endParaRPr lang="en-US" sz="4000" cap="all" dirty="0">
              <a:blipFill dpi="0" rotWithShape="1">
                <a:blip r:embed="rId3"/>
                <a:srcRect/>
                <a:tile tx="6350" ty="-127000" sx="65000" sy="64000" flip="none" algn="tl"/>
              </a:blipFill>
              <a:latin typeface="Times New Roman" panose="02020603050405020304" pitchFamily="18" charset="0"/>
              <a:ea typeface="+mj-ea"/>
              <a:cs typeface="Times New Roman" panose="02020603050405020304" pitchFamily="18" charset="0"/>
            </a:endParaRPr>
          </a:p>
        </p:txBody>
      </p:sp>
      <p:sp>
        <p:nvSpPr>
          <p:cNvPr id="138" name="Rectangle 137">
            <a:extLst>
              <a:ext uri="{FF2B5EF4-FFF2-40B4-BE49-F238E27FC236}">
                <a16:creationId xmlns:a16="http://schemas.microsoft.com/office/drawing/2014/main" id="{3FD794DA-8ACE-4EC4-8EB7-A34B9F6C1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8840" y="-2"/>
            <a:ext cx="3385160" cy="6858002"/>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Google Shape;108;p15"/>
          <p:cNvSpPr txBox="1">
            <a:spLocks noGrp="1"/>
          </p:cNvSpPr>
          <p:nvPr>
            <p:ph type="sldNum" sz="quarter" idx="12"/>
          </p:nvPr>
        </p:nvSpPr>
        <p:spPr>
          <a:xfrm>
            <a:off x="8483252" y="6215530"/>
            <a:ext cx="535487" cy="479632"/>
          </a:xfrm>
          <a:prstGeom prst="rect">
            <a:avLst/>
          </a:prstGeom>
        </p:spPr>
        <p:txBody>
          <a:bodyPr spcFirstLastPara="1" vert="horz" lIns="91440" tIns="45720" rIns="91440" bIns="45720" rtlCol="0" anchor="ctr" anchorCtr="0">
            <a:normAutofit/>
          </a:bodyPr>
          <a:lstStyle/>
          <a:p>
            <a:pPr lvl="0" indent="0" algn="l">
              <a:lnSpc>
                <a:spcPct val="90000"/>
              </a:lnSpc>
              <a:spcBef>
                <a:spcPts val="0"/>
              </a:spcBef>
              <a:spcAft>
                <a:spcPts val="600"/>
              </a:spcAft>
              <a:buNone/>
            </a:pPr>
            <a:fld id="{00000000-1234-1234-1234-123412341234}" type="slidenum">
              <a:rPr lang="en-US" sz="2200" b="1" kern="1200">
                <a:solidFill>
                  <a:schemeClr val="accent1"/>
                </a:solidFill>
                <a:latin typeface="+mj-lt"/>
                <a:ea typeface="+mn-ea"/>
                <a:cs typeface="+mn-cs"/>
              </a:rPr>
              <a:pPr lvl="0" indent="0" algn="l">
                <a:lnSpc>
                  <a:spcPct val="90000"/>
                </a:lnSpc>
                <a:spcBef>
                  <a:spcPts val="0"/>
                </a:spcBef>
                <a:spcAft>
                  <a:spcPts val="600"/>
                </a:spcAft>
                <a:buNone/>
              </a:pPr>
              <a:t>4</a:t>
            </a:fld>
            <a:endParaRPr lang="en-US" sz="2200" b="1" kern="1200">
              <a:solidFill>
                <a:schemeClr val="accent1"/>
              </a:solidFill>
              <a:latin typeface="+mj-lt"/>
              <a:ea typeface="+mn-ea"/>
              <a:cs typeface="+mn-cs"/>
            </a:endParaRPr>
          </a:p>
        </p:txBody>
      </p:sp>
      <p:sp>
        <p:nvSpPr>
          <p:cNvPr id="107" name="Google Shape;107;p15"/>
          <p:cNvSpPr txBox="1">
            <a:spLocks noGrp="1"/>
          </p:cNvSpPr>
          <p:nvPr>
            <p:ph type="subTitle" idx="1"/>
          </p:nvPr>
        </p:nvSpPr>
        <p:spPr>
          <a:xfrm>
            <a:off x="5995568" y="643465"/>
            <a:ext cx="2794471" cy="5571067"/>
          </a:xfrm>
          <a:prstGeom prst="rect">
            <a:avLst/>
          </a:prstGeom>
        </p:spPr>
        <p:txBody>
          <a:bodyPr spcFirstLastPara="1" vert="horz" lIns="91440" tIns="45720" rIns="91440" bIns="45720" rtlCol="0" anchor="ctr" anchorCtr="0">
            <a:normAutofit fontScale="92500" lnSpcReduction="10000"/>
          </a:bodyPr>
          <a:lstStyle/>
          <a:p>
            <a:pPr marL="0" lvl="1" algn="l">
              <a:spcBef>
                <a:spcPts val="1200"/>
              </a:spcBef>
              <a:buClr>
                <a:schemeClr val="accent1">
                  <a:lumMod val="75000"/>
                </a:schemeClr>
              </a:buClr>
            </a:pPr>
            <a:r>
              <a:rPr lang="en-US" dirty="0">
                <a:solidFill>
                  <a:srgbClr val="000000"/>
                </a:solidFill>
                <a:effectLst/>
                <a:latin typeface="Times New Roman" panose="02020603050405020304" pitchFamily="18" charset="0"/>
                <a:cs typeface="Times New Roman" panose="02020603050405020304" pitchFamily="18" charset="0"/>
              </a:rPr>
              <a:t>Traffic analysis has been a problem that city planners were dealing for years. Consider road situation analysis tasks for traffic control and ensuring safety of people. Analysis of traffic may account for the number of vehicles in an area per some arbitrary time and the class of vehicles. The vehicles are counted and time for  vehicles in a lane is allocated. Image processing algorithms like Detection Algorithm and  Counting Algorithm are used here. Vehicles are detected using </a:t>
            </a:r>
            <a:r>
              <a:rPr lang="en-US" dirty="0" err="1">
                <a:solidFill>
                  <a:srgbClr val="000000"/>
                </a:solidFill>
                <a:effectLst/>
                <a:latin typeface="Times New Roman" panose="02020603050405020304" pitchFamily="18" charset="0"/>
                <a:cs typeface="Times New Roman" panose="02020603050405020304" pitchFamily="18" charset="0"/>
              </a:rPr>
              <a:t>Haar</a:t>
            </a:r>
            <a:r>
              <a:rPr lang="en-US" dirty="0">
                <a:solidFill>
                  <a:srgbClr val="000000"/>
                </a:solidFill>
                <a:effectLst/>
                <a:latin typeface="Times New Roman" panose="02020603050405020304" pitchFamily="18" charset="0"/>
                <a:cs typeface="Times New Roman" panose="02020603050405020304" pitchFamily="18" charset="0"/>
              </a:rPr>
              <a:t> Cascade Classifier and detected vehicles are counted. Based on the count of vehicles appropriate </a:t>
            </a:r>
            <a:r>
              <a:rPr lang="en-US" dirty="0" err="1">
                <a:solidFill>
                  <a:srgbClr val="000000"/>
                </a:solidFill>
                <a:effectLst/>
                <a:latin typeface="Times New Roman" panose="02020603050405020304" pitchFamily="18" charset="0"/>
                <a:cs typeface="Times New Roman" panose="02020603050405020304" pitchFamily="18" charset="0"/>
              </a:rPr>
              <a:t>signalling</a:t>
            </a:r>
            <a:r>
              <a:rPr lang="en-US" dirty="0">
                <a:solidFill>
                  <a:srgbClr val="000000"/>
                </a:solidFill>
                <a:effectLst/>
                <a:latin typeface="Times New Roman" panose="02020603050405020304" pitchFamily="18" charset="0"/>
                <a:cs typeface="Times New Roman" panose="02020603050405020304" pitchFamily="18" charset="0"/>
              </a:rPr>
              <a:t>  time will be allotted for each lane</a:t>
            </a:r>
            <a:r>
              <a:rPr lang="en-US" sz="1400" dirty="0">
                <a:solidFill>
                  <a:srgbClr val="000000"/>
                </a:solidFill>
                <a:effectLst/>
              </a:rPr>
              <a:t>.</a:t>
            </a:r>
          </a:p>
        </p:txBody>
      </p:sp>
      <p:sp>
        <p:nvSpPr>
          <p:cNvPr id="109" name="Google Shape;109;p15"/>
          <p:cNvSpPr/>
          <p:nvPr/>
        </p:nvSpPr>
        <p:spPr>
          <a:xfrm>
            <a:off x="1071538" y="1052736"/>
            <a:ext cx="7244879" cy="67710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600"/>
              </a:spcAft>
              <a:buNone/>
            </a:pPr>
            <a:endPar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600"/>
              </a:spcAft>
              <a:buNone/>
            </a:pPr>
            <a:endParaRPr lang="en-US"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Rectangle 14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Rectangle 15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Google Shape;129;p18"/>
          <p:cNvSpPr txBox="1">
            <a:spLocks noGrp="1"/>
          </p:cNvSpPr>
          <p:nvPr>
            <p:ph type="title"/>
          </p:nvPr>
        </p:nvSpPr>
        <p:spPr>
          <a:xfrm>
            <a:off x="802386" y="484632"/>
            <a:ext cx="7543800" cy="1609344"/>
          </a:xfrm>
          <a:prstGeom prst="rect">
            <a:avLst/>
          </a:prstGeom>
        </p:spPr>
        <p:txBody>
          <a:bodyPr spcFirstLastPara="1" lIns="91425" tIns="45700" rIns="91425" bIns="45700" anchorCtr="0">
            <a:normAutofit/>
          </a:bodyPr>
          <a:lstStyle/>
          <a:p>
            <a:pPr marL="0" lvl="0" indent="0" rtl="0">
              <a:spcBef>
                <a:spcPts val="0"/>
              </a:spcBef>
              <a:spcAft>
                <a:spcPts val="0"/>
              </a:spcAft>
              <a:buClr>
                <a:schemeClr val="lt1"/>
              </a:buClr>
              <a:buSzPts val="3600"/>
              <a:buFont typeface="Calibri" panose="020F0502020204030204"/>
              <a:buNone/>
            </a:pPr>
            <a:r>
              <a:rPr lang="en-US" b="1">
                <a:latin typeface="Times New Roman" panose="02020603050405020304" pitchFamily="18" charset="0"/>
                <a:ea typeface="Calibri" panose="020F0502020204030204"/>
                <a:cs typeface="Times New Roman" panose="02020603050405020304" pitchFamily="18" charset="0"/>
                <a:sym typeface="Calibri" panose="020F0502020204030204"/>
              </a:rPr>
              <a:t>3.Proposed system</a:t>
            </a:r>
            <a:endParaRPr lang="en-US">
              <a:latin typeface="Times New Roman" panose="02020603050405020304" pitchFamily="18" charset="0"/>
              <a:cs typeface="Times New Roman" panose="02020603050405020304" pitchFamily="18" charset="0"/>
            </a:endParaRPr>
          </a:p>
        </p:txBody>
      </p:sp>
      <p:sp>
        <p:nvSpPr>
          <p:cNvPr id="130" name="Google Shape;130;p18"/>
          <p:cNvSpPr txBox="1">
            <a:spLocks noGrp="1"/>
          </p:cNvSpPr>
          <p:nvPr>
            <p:ph idx="1"/>
          </p:nvPr>
        </p:nvSpPr>
        <p:spPr>
          <a:xfrm>
            <a:off x="802386" y="2320412"/>
            <a:ext cx="7543800" cy="3851787"/>
          </a:xfrm>
          <a:prstGeom prst="rect">
            <a:avLst/>
          </a:prstGeom>
        </p:spPr>
        <p:txBody>
          <a:bodyPr spcFirstLastPara="1" lIns="91425" tIns="45700" rIns="91425" bIns="45700" anchorCtr="0">
            <a:normAutofit/>
          </a:bodyPr>
          <a:lstStyle/>
          <a:p>
            <a:pPr lvl="0" rtl="0">
              <a:spcBef>
                <a:spcPts val="0"/>
              </a:spcBef>
              <a:spcAft>
                <a:spcPts val="0"/>
              </a:spcAft>
              <a:buClr>
                <a:schemeClr val="dk1"/>
              </a:buClr>
              <a:buSzPts val="28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main goal of the proposed system is to improve the Traffic Control by adding the necessary additional features and new technologies into the application </a:t>
            </a:r>
            <a:endParaRPr lang="en-US"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lvl="0" rtl="0">
              <a:spcBef>
                <a:spcPts val="0"/>
              </a:spcBef>
              <a:spcAft>
                <a:spcPts val="0"/>
              </a:spcAft>
              <a:buClr>
                <a:schemeClr val="dk1"/>
              </a:buClr>
              <a:buSzPts val="2800"/>
              <a:buFont typeface="Wingdings" panose="05000000000000000000" pitchFamily="2" charset="2"/>
              <a:buChar char="Ø"/>
            </a:pP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lvl="0" rtl="0">
              <a:spcBef>
                <a:spcPts val="0"/>
              </a:spcBef>
              <a:spcAft>
                <a:spcPts val="0"/>
              </a:spcAft>
              <a:buClr>
                <a:schemeClr val="dk1"/>
              </a:buClr>
              <a:buSzPts val="2800"/>
              <a:buFont typeface="Wingdings" panose="05000000000000000000" pitchFamily="2" charset="2"/>
              <a:buChar char="Ø"/>
            </a:pPr>
            <a:r>
              <a:rPr lang="en-US" sz="1800" dirty="0">
                <a:latin typeface="Times New Roman" panose="02020603050405020304"/>
                <a:ea typeface="Times New Roman" panose="02020603050405020304"/>
                <a:cs typeface="Times New Roman" panose="02020603050405020304"/>
                <a:sym typeface="Times New Roman" panose="02020603050405020304"/>
              </a:rPr>
              <a:t>We propose a system for controlling the traffic light by image processing to prevent traffic congestion</a:t>
            </a:r>
          </a:p>
          <a:p>
            <a:pPr marR="8890" lvl="0" rtl="0">
              <a:spcBef>
                <a:spcPts val="0"/>
              </a:spcBef>
              <a:spcAft>
                <a:spcPts val="0"/>
              </a:spcAft>
              <a:buSzPts val="3000"/>
              <a:buFont typeface="Wingdings" panose="05000000000000000000" pitchFamily="2" charset="2"/>
              <a:buChar char="Ø"/>
            </a:pP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R="8890" lvl="0" rtl="0">
              <a:spcBef>
                <a:spcPts val="0"/>
              </a:spcBef>
              <a:spcAft>
                <a:spcPts val="0"/>
              </a:spcAft>
              <a:buSzPts val="3000"/>
              <a:buFont typeface="Wingdings" panose="05000000000000000000" pitchFamily="2" charset="2"/>
              <a:buChar char="Ø"/>
            </a:pPr>
            <a:r>
              <a:rPr lang="en-US" sz="1800" dirty="0">
                <a:latin typeface="Times New Roman" panose="02020603050405020304"/>
                <a:ea typeface="Times New Roman" panose="02020603050405020304"/>
                <a:cs typeface="Times New Roman" panose="02020603050405020304"/>
                <a:sym typeface="Times New Roman" panose="02020603050405020304"/>
              </a:rPr>
              <a:t>The system will detect the density of vehicles and pedestrians through images instead of using electronic sensors embedded in the pavement</a:t>
            </a:r>
            <a:r>
              <a:rPr lang="en-US" dirty="0">
                <a:latin typeface="Times New Roman" panose="02020603050405020304"/>
                <a:ea typeface="Times New Roman" panose="02020603050405020304"/>
                <a:cs typeface="Times New Roman" panose="02020603050405020304"/>
                <a:sym typeface="Times New Roman" panose="02020603050405020304"/>
              </a:rPr>
              <a:t>.</a:t>
            </a:r>
          </a:p>
          <a:p>
            <a:pPr marR="8890" lvl="0" rtl="0">
              <a:spcBef>
                <a:spcPts val="0"/>
              </a:spcBef>
              <a:spcAft>
                <a:spcPts val="0"/>
              </a:spcAft>
              <a:buSzPts val="3000"/>
              <a:buFont typeface="Wingdings" panose="05000000000000000000" pitchFamily="2" charset="2"/>
              <a:buChar char="Ø"/>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R="8890" lvl="0" rtl="0">
              <a:spcBef>
                <a:spcPts val="0"/>
              </a:spcBef>
              <a:spcAft>
                <a:spcPts val="0"/>
              </a:spcAft>
              <a:buSzPts val="3000"/>
              <a:buFont typeface="Wingdings" panose="05000000000000000000" pitchFamily="2" charset="2"/>
              <a:buChar char="Ø"/>
            </a:pP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0" lvl="0" indent="0" rtl="0">
              <a:spcBef>
                <a:spcPts val="750"/>
              </a:spcBef>
              <a:spcAft>
                <a:spcPts val="0"/>
              </a:spcAft>
              <a:buClr>
                <a:schemeClr val="dk1"/>
              </a:buClr>
              <a:buSzPts val="2400"/>
              <a:buNone/>
            </a:pPr>
            <a:endParaRPr lang="en-US"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Oval 15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6" name="Oval 15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53241"/>
            <a:ext cx="818159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1" y="822324"/>
            <a:ext cx="3862197" cy="5228279"/>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19"/>
          <p:cNvSpPr txBox="1">
            <a:spLocks noGrp="1"/>
          </p:cNvSpPr>
          <p:nvPr>
            <p:ph type="title"/>
          </p:nvPr>
        </p:nvSpPr>
        <p:spPr>
          <a:xfrm>
            <a:off x="965200" y="1465790"/>
            <a:ext cx="2895599" cy="3941345"/>
          </a:xfrm>
          <a:prstGeom prst="rect">
            <a:avLst/>
          </a:prstGeom>
        </p:spPr>
        <p:txBody>
          <a:bodyPr spcFirstLastPara="1" lIns="91425" tIns="45700" rIns="91425" bIns="45700" anchorCtr="0">
            <a:normAutofit/>
          </a:bodyPr>
          <a:lstStyle/>
          <a:p>
            <a:pPr marL="0" lvl="0" indent="0" rtl="0">
              <a:spcBef>
                <a:spcPts val="0"/>
              </a:spcBef>
              <a:spcAft>
                <a:spcPts val="0"/>
              </a:spcAft>
              <a:buClr>
                <a:srgbClr val="FFFFFF"/>
              </a:buClr>
              <a:buSzPts val="3600"/>
              <a:buFont typeface="Times New Roman" panose="02020603050405020304"/>
              <a:buNone/>
            </a:pPr>
            <a:r>
              <a:rPr lang="en-US" sz="4000" b="1" dirty="0">
                <a:latin typeface="Times New Roman" panose="02020603050405020304" pitchFamily="18" charset="0"/>
                <a:ea typeface="Calibri" panose="020F0502020204030204"/>
                <a:cs typeface="Times New Roman" panose="02020603050405020304" pitchFamily="18" charset="0"/>
                <a:sym typeface="Calibri" panose="020F0502020204030204"/>
              </a:rPr>
              <a:t>Proposed system</a:t>
            </a:r>
            <a:endParaRPr lang="en-US" sz="4000" dirty="0"/>
          </a:p>
        </p:txBody>
      </p:sp>
      <p:sp>
        <p:nvSpPr>
          <p:cNvPr id="138" name="Google Shape;138;p19"/>
          <p:cNvSpPr txBox="1">
            <a:spLocks noGrp="1"/>
          </p:cNvSpPr>
          <p:nvPr>
            <p:ph idx="1"/>
          </p:nvPr>
        </p:nvSpPr>
        <p:spPr>
          <a:xfrm>
            <a:off x="4813299" y="1359090"/>
            <a:ext cx="3849499" cy="4048046"/>
          </a:xfrm>
          <a:prstGeom prst="rect">
            <a:avLst/>
          </a:prstGeom>
        </p:spPr>
        <p:txBody>
          <a:bodyPr spcFirstLastPara="1" lIns="91425" tIns="45700" rIns="91425" bIns="45700" anchor="ctr" anchorCtr="0">
            <a:normAutofit fontScale="85000" lnSpcReduction="20000"/>
          </a:bodyPr>
          <a:lstStyle/>
          <a:p>
            <a:pPr>
              <a:buClr>
                <a:srgbClr val="262626"/>
              </a:buClr>
              <a:buSzPts val="2800"/>
              <a:buFont typeface="Wingdings" panose="05000000000000000000" pitchFamily="2" charset="2"/>
              <a:buChar char="Ø"/>
            </a:pPr>
            <a:r>
              <a:rPr lang="en-US" sz="19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Cameras will be placed alongside of the traffic street </a:t>
            </a:r>
            <a:r>
              <a:rPr lang="en-US" sz="190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poles to </a:t>
            </a:r>
            <a:r>
              <a:rPr lang="en-US" sz="19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capture image sources.</a:t>
            </a:r>
          </a:p>
          <a:p>
            <a:pPr>
              <a:buClr>
                <a:srgbClr val="262626"/>
              </a:buClr>
              <a:buSzPts val="2800"/>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It will capture image sequences. </a:t>
            </a:r>
          </a:p>
          <a:p>
            <a:pPr lvl="0" rtl="0">
              <a:spcBef>
                <a:spcPts val="750"/>
              </a:spcBef>
              <a:spcAft>
                <a:spcPts val="0"/>
              </a:spcAft>
              <a:buClr>
                <a:srgbClr val="262626"/>
              </a:buClr>
              <a:buSzPts val="2800"/>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Image processing is a better technique to control the state change of the traffic light.</a:t>
            </a:r>
          </a:p>
          <a:p>
            <a:pPr lvl="0" rtl="0">
              <a:spcBef>
                <a:spcPts val="750"/>
              </a:spcBef>
              <a:spcAft>
                <a:spcPts val="0"/>
              </a:spcAft>
              <a:buClr>
                <a:srgbClr val="262626"/>
              </a:buClr>
              <a:buSzPts val="2800"/>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It shows that it can decrease the traffic congestion and avoids the time being wasted by a green light on an empty road</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Input   :vehicles in the lane</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Processing : Time assigned to each lane=number of vehicles in  the lane *time assigned to each vehicle + Base time</a:t>
            </a:r>
          </a:p>
          <a:p>
            <a:pPr>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Output : Time allocated to that particular lane for the vehicles to move</a:t>
            </a:r>
          </a:p>
          <a:p>
            <a:pPr lvl="0" rtl="0">
              <a:spcBef>
                <a:spcPts val="750"/>
              </a:spcBef>
              <a:spcAft>
                <a:spcPts val="0"/>
              </a:spcAft>
              <a:buClr>
                <a:srgbClr val="262626"/>
              </a:buClr>
              <a:buSzPts val="2800"/>
              <a:buFont typeface="Wingdings" panose="05000000000000000000" pitchFamily="2" charset="2"/>
              <a:buChar char="Ø"/>
            </a:pPr>
            <a:endParaRPr lang="en-US" sz="1300" dirty="0">
              <a:latin typeface="Times New Roman" panose="02020603050405020304" pitchFamily="18" charset="0"/>
              <a:cs typeface="Times New Roman" panose="02020603050405020304" pitchFamily="18" charset="0"/>
            </a:endParaRPr>
          </a:p>
        </p:txBody>
      </p:sp>
      <p:sp>
        <p:nvSpPr>
          <p:cNvPr id="160" name="Rectangle 159">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203" y="6121662"/>
            <a:ext cx="818159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49" name="Rectangle 148">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19"/>
          <p:cNvSpPr txBox="1">
            <a:spLocks noGrp="1"/>
          </p:cNvSpPr>
          <p:nvPr>
            <p:ph type="title"/>
          </p:nvPr>
        </p:nvSpPr>
        <p:spPr>
          <a:xfrm>
            <a:off x="5952931" y="484632"/>
            <a:ext cx="3191067" cy="1609344"/>
          </a:xfrm>
          <a:prstGeom prst="rect">
            <a:avLst/>
          </a:prstGeom>
          <a:ln>
            <a:noFill/>
          </a:ln>
        </p:spPr>
        <p:txBody>
          <a:bodyPr spcFirstLastPara="1" lIns="91425" tIns="45700" rIns="91425" bIns="45700" anchorCtr="0">
            <a:normAutofit fontScale="90000"/>
          </a:bodyPr>
          <a:lstStyle/>
          <a:p>
            <a:pPr marL="0" lvl="0" indent="0" rtl="0">
              <a:spcBef>
                <a:spcPts val="0"/>
              </a:spcBef>
              <a:spcAft>
                <a:spcPts val="0"/>
              </a:spcAft>
              <a:buClr>
                <a:srgbClr val="FFFFFF"/>
              </a:buClr>
              <a:buSzPts val="3600"/>
              <a:buFont typeface="Times New Roman" panose="02020603050405020304"/>
              <a:buNone/>
            </a:pP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Implementation</a:t>
            </a:r>
          </a:p>
        </p:txBody>
      </p:sp>
      <p:grpSp>
        <p:nvGrpSpPr>
          <p:cNvPr id="151" name="Group 15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52" name="Oval 151">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3" name="Oval 15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8" name="Google Shape;138;p19"/>
          <p:cNvSpPr txBox="1">
            <a:spLocks noGrp="1"/>
          </p:cNvSpPr>
          <p:nvPr>
            <p:ph idx="1"/>
          </p:nvPr>
        </p:nvSpPr>
        <p:spPr>
          <a:xfrm>
            <a:off x="727832" y="2144186"/>
            <a:ext cx="4578591" cy="2386254"/>
          </a:xfrm>
          <a:prstGeom prst="rect">
            <a:avLst/>
          </a:prstGeom>
          <a:noFill/>
          <a:ln>
            <a:noFill/>
          </a:ln>
        </p:spPr>
        <p:txBody>
          <a:bodyPr spcFirstLastPara="1" wrap="square" lIns="91425" tIns="45700" rIns="91425" bIns="45700" anchor="t" anchorCtr="0">
            <a:noAutofit/>
          </a:bodyPr>
          <a:lstStyle/>
          <a:p>
            <a:pPr marL="106070" indent="-106070" algn="just" defTabSz="530352">
              <a:spcBef>
                <a:spcPts val="696"/>
              </a:spcBef>
              <a:buClr>
                <a:srgbClr val="262626"/>
              </a:buClr>
              <a:buSzPts val="2800"/>
              <a:buFont typeface="Wingdings" panose="05000000000000000000" pitchFamily="2" charset="2"/>
              <a:buChar char="Ø"/>
            </a:pPr>
            <a:endParaRPr lang="en-US" sz="1392" kern="1200">
              <a:solidFill>
                <a:srgbClr val="262626"/>
              </a:solidFill>
              <a:latin typeface="Times New Roman" panose="02020603050405020304" pitchFamily="18" charset="0"/>
              <a:ea typeface="+mn-ea"/>
              <a:cs typeface="Times New Roman" panose="02020603050405020304" pitchFamily="18" charset="0"/>
            </a:endParaRPr>
          </a:p>
          <a:p>
            <a:pPr marL="99441" indent="-99441" algn="just" defTabSz="530352">
              <a:spcBef>
                <a:spcPts val="435"/>
              </a:spcBef>
              <a:buClr>
                <a:srgbClr val="262626"/>
              </a:buClr>
              <a:buSzPts val="2800"/>
              <a:buNone/>
            </a:pPr>
            <a:r>
              <a:rPr lang="en-US" sz="1624" kern="1200">
                <a:solidFill>
                  <a:srgbClr val="262626"/>
                </a:solidFill>
                <a:latin typeface="Times New Roman" panose="02020603050405020304" pitchFamily="18" charset="0"/>
                <a:ea typeface="+mn-ea"/>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graphicFrame>
        <p:nvGraphicFramePr>
          <p:cNvPr id="144" name="TextBox 4">
            <a:extLst>
              <a:ext uri="{FF2B5EF4-FFF2-40B4-BE49-F238E27FC236}">
                <a16:creationId xmlns:a16="http://schemas.microsoft.com/office/drawing/2014/main" id="{7ABEB256-CFAF-31A5-A702-E1C03F65292B}"/>
              </a:ext>
            </a:extLst>
          </p:cNvPr>
          <p:cNvGraphicFramePr/>
          <p:nvPr>
            <p:extLst>
              <p:ext uri="{D42A27DB-BD31-4B8C-83A1-F6EECF244321}">
                <p14:modId xmlns:p14="http://schemas.microsoft.com/office/powerpoint/2010/main" val="3727544983"/>
              </p:ext>
            </p:extLst>
          </p:nvPr>
        </p:nvGraphicFramePr>
        <p:xfrm>
          <a:off x="475499" y="1788778"/>
          <a:ext cx="5273052" cy="39495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43" name="Rectangle 142">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19"/>
          <p:cNvSpPr txBox="1">
            <a:spLocks noGrp="1"/>
          </p:cNvSpPr>
          <p:nvPr>
            <p:ph type="title"/>
          </p:nvPr>
        </p:nvSpPr>
        <p:spPr>
          <a:xfrm>
            <a:off x="6117262" y="484632"/>
            <a:ext cx="2658026" cy="1609344"/>
          </a:xfrm>
          <a:prstGeom prst="rect">
            <a:avLst/>
          </a:prstGeom>
          <a:ln>
            <a:noFill/>
          </a:ln>
        </p:spPr>
        <p:txBody>
          <a:bodyPr spcFirstLastPara="1" lIns="91425" tIns="45700" rIns="91425" bIns="45700" anchorCtr="0">
            <a:normAutofit fontScale="90000"/>
          </a:bodyPr>
          <a:lstStyle/>
          <a:p>
            <a:pPr marL="0" lvl="0" indent="0" rtl="0">
              <a:spcBef>
                <a:spcPts val="0"/>
              </a:spcBef>
              <a:spcAft>
                <a:spcPts val="0"/>
              </a:spcAft>
              <a:buClr>
                <a:srgbClr val="FFFFFF"/>
              </a:buClr>
              <a:buSzPts val="3600"/>
              <a:buFont typeface="Times New Roman" panose="02020603050405020304"/>
              <a:buNone/>
            </a:pP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Image Processing</a:t>
            </a:r>
          </a:p>
        </p:txBody>
      </p:sp>
      <p:grpSp>
        <p:nvGrpSpPr>
          <p:cNvPr id="145" name="Group 144">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6" name="Oval 145">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7" name="Oval 146">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8" name="Google Shape;138;p19"/>
          <p:cNvSpPr txBox="1">
            <a:spLocks noGrp="1"/>
          </p:cNvSpPr>
          <p:nvPr>
            <p:ph idx="1"/>
          </p:nvPr>
        </p:nvSpPr>
        <p:spPr>
          <a:xfrm>
            <a:off x="698050" y="1767286"/>
            <a:ext cx="4723485" cy="2461769"/>
          </a:xfrm>
          <a:prstGeom prst="rect">
            <a:avLst/>
          </a:prstGeom>
          <a:noFill/>
          <a:ln>
            <a:noFill/>
          </a:ln>
        </p:spPr>
        <p:txBody>
          <a:bodyPr spcFirstLastPara="1" wrap="square" lIns="91425" tIns="45700" rIns="91425" bIns="45700" anchor="t" anchorCtr="0">
            <a:noAutofit/>
          </a:bodyPr>
          <a:lstStyle/>
          <a:p>
            <a:pPr marL="109728" indent="-109728" algn="just" defTabSz="548640">
              <a:spcBef>
                <a:spcPts val="720"/>
              </a:spcBef>
              <a:buClr>
                <a:srgbClr val="262626"/>
              </a:buClr>
              <a:buSzPts val="2800"/>
              <a:buFont typeface="Wingdings" panose="05000000000000000000" pitchFamily="2" charset="2"/>
              <a:buChar char="Ø"/>
            </a:pPr>
            <a:endParaRPr lang="en-US" sz="1440" kern="1200">
              <a:solidFill>
                <a:srgbClr val="262626"/>
              </a:solidFill>
              <a:latin typeface="Times New Roman" panose="02020603050405020304" pitchFamily="18" charset="0"/>
              <a:ea typeface="+mn-ea"/>
              <a:cs typeface="Times New Roman" panose="02020603050405020304" pitchFamily="18" charset="0"/>
            </a:endParaRPr>
          </a:p>
          <a:p>
            <a:pPr marL="102870" indent="-102870" algn="just" defTabSz="548640">
              <a:spcBef>
                <a:spcPts val="450"/>
              </a:spcBef>
              <a:buClr>
                <a:srgbClr val="262626"/>
              </a:buClr>
              <a:buSzPts val="2800"/>
              <a:buNone/>
            </a:pPr>
            <a:r>
              <a:rPr lang="en-US" sz="1680" kern="1200">
                <a:solidFill>
                  <a:srgbClr val="262626"/>
                </a:solidFill>
                <a:latin typeface="Times New Roman" panose="02020603050405020304" pitchFamily="18" charset="0"/>
                <a:ea typeface="+mn-ea"/>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
        <p:nvSpPr>
          <p:cNvPr id="7" name="TextBox 6"/>
          <p:cNvSpPr txBox="1"/>
          <p:nvPr/>
        </p:nvSpPr>
        <p:spPr>
          <a:xfrm>
            <a:off x="475499" y="1384444"/>
            <a:ext cx="5161702" cy="6168868"/>
          </a:xfrm>
          <a:prstGeom prst="rect">
            <a:avLst/>
          </a:prstGeom>
          <a:noFill/>
        </p:spPr>
        <p:txBody>
          <a:bodyPr wrap="square" rtlCol="0">
            <a:spAutoFit/>
          </a:bodyPr>
          <a:lstStyle/>
          <a:p>
            <a:pPr marL="144780" marR="3048" indent="-137160" defTabSz="274320">
              <a:lnSpc>
                <a:spcPct val="150000"/>
              </a:lnSpc>
              <a:spcBef>
                <a:spcPts val="1269"/>
              </a:spcBef>
              <a:buSzPct val="88000"/>
              <a:buFont typeface="Wingdings" panose="05000000000000000000"/>
              <a:buChar char=""/>
              <a:tabLst>
                <a:tab pos="144780" algn="l"/>
              </a:tabLst>
            </a:pPr>
            <a:r>
              <a:rPr lang="en-US" kern="1200" dirty="0">
                <a:solidFill>
                  <a:schemeClr val="tx1"/>
                </a:solidFill>
                <a:latin typeface="Times New Roman" panose="02020603050405020304"/>
                <a:ea typeface="+mn-ea"/>
                <a:cs typeface="Times New Roman" panose="02020603050405020304"/>
              </a:rPr>
              <a:t>Image </a:t>
            </a:r>
            <a:r>
              <a:rPr lang="en-US" kern="1200" spc="-3" dirty="0">
                <a:solidFill>
                  <a:schemeClr val="tx1"/>
                </a:solidFill>
                <a:latin typeface="Times New Roman" panose="02020603050405020304"/>
                <a:ea typeface="+mn-ea"/>
                <a:cs typeface="Times New Roman" panose="02020603050405020304"/>
              </a:rPr>
              <a:t>processing is </a:t>
            </a:r>
            <a:r>
              <a:rPr lang="en-US" kern="1200" dirty="0">
                <a:solidFill>
                  <a:schemeClr val="tx1"/>
                </a:solidFill>
                <a:latin typeface="Times New Roman" panose="02020603050405020304"/>
                <a:ea typeface="+mn-ea"/>
                <a:cs typeface="Times New Roman" panose="02020603050405020304"/>
              </a:rPr>
              <a:t>a method to </a:t>
            </a:r>
            <a:r>
              <a:rPr lang="en-US" kern="1200" spc="-3" dirty="0">
                <a:solidFill>
                  <a:schemeClr val="tx1"/>
                </a:solidFill>
                <a:latin typeface="Times New Roman" panose="02020603050405020304"/>
                <a:ea typeface="+mn-ea"/>
                <a:cs typeface="Times New Roman" panose="02020603050405020304"/>
              </a:rPr>
              <a:t>convert </a:t>
            </a:r>
            <a:r>
              <a:rPr lang="en-US" kern="1200" dirty="0">
                <a:solidFill>
                  <a:schemeClr val="tx1"/>
                </a:solidFill>
                <a:latin typeface="Times New Roman" panose="02020603050405020304"/>
                <a:ea typeface="+mn-ea"/>
                <a:cs typeface="Times New Roman" panose="02020603050405020304"/>
              </a:rPr>
              <a:t>an image into  </a:t>
            </a:r>
            <a:r>
              <a:rPr lang="en-US" kern="1200" spc="-3" dirty="0">
                <a:solidFill>
                  <a:schemeClr val="tx1"/>
                </a:solidFill>
                <a:latin typeface="Times New Roman" panose="02020603050405020304"/>
                <a:ea typeface="+mn-ea"/>
                <a:cs typeface="Times New Roman" panose="02020603050405020304"/>
              </a:rPr>
              <a:t>digital </a:t>
            </a:r>
            <a:r>
              <a:rPr lang="en-US" kern="1200" dirty="0">
                <a:solidFill>
                  <a:schemeClr val="tx1"/>
                </a:solidFill>
                <a:latin typeface="Times New Roman" panose="02020603050405020304"/>
                <a:ea typeface="+mn-ea"/>
                <a:cs typeface="Times New Roman" panose="02020603050405020304"/>
              </a:rPr>
              <a:t>form and perform </a:t>
            </a:r>
            <a:r>
              <a:rPr lang="en-US" kern="1200" spc="-3" dirty="0">
                <a:solidFill>
                  <a:schemeClr val="tx1"/>
                </a:solidFill>
                <a:latin typeface="Times New Roman" panose="02020603050405020304"/>
                <a:ea typeface="+mn-ea"/>
                <a:cs typeface="Times New Roman" panose="02020603050405020304"/>
              </a:rPr>
              <a:t>some </a:t>
            </a:r>
            <a:r>
              <a:rPr lang="en-US" kern="1200" dirty="0">
                <a:solidFill>
                  <a:schemeClr val="tx1"/>
                </a:solidFill>
                <a:latin typeface="Times New Roman" panose="02020603050405020304"/>
                <a:ea typeface="+mn-ea"/>
                <a:cs typeface="Times New Roman" panose="02020603050405020304"/>
              </a:rPr>
              <a:t>operations on it, </a:t>
            </a:r>
            <a:r>
              <a:rPr lang="en-US" kern="1200" spc="-3" dirty="0">
                <a:solidFill>
                  <a:schemeClr val="tx1"/>
                </a:solidFill>
                <a:latin typeface="Times New Roman" panose="02020603050405020304"/>
                <a:ea typeface="+mn-ea"/>
                <a:cs typeface="Times New Roman" panose="02020603050405020304"/>
              </a:rPr>
              <a:t>in </a:t>
            </a:r>
            <a:r>
              <a:rPr lang="en-US" kern="1200" dirty="0">
                <a:solidFill>
                  <a:schemeClr val="tx1"/>
                </a:solidFill>
                <a:latin typeface="Times New Roman" panose="02020603050405020304"/>
                <a:ea typeface="+mn-ea"/>
                <a:cs typeface="Times New Roman" panose="02020603050405020304"/>
              </a:rPr>
              <a:t>order</a:t>
            </a:r>
            <a:r>
              <a:rPr lang="en-US" kern="1200" spc="-30" dirty="0">
                <a:solidFill>
                  <a:schemeClr val="tx1"/>
                </a:solidFill>
                <a:latin typeface="Times New Roman" panose="02020603050405020304"/>
                <a:ea typeface="+mn-ea"/>
                <a:cs typeface="Times New Roman" panose="02020603050405020304"/>
              </a:rPr>
              <a:t> </a:t>
            </a:r>
            <a:r>
              <a:rPr lang="en-US" kern="1200" dirty="0">
                <a:solidFill>
                  <a:schemeClr val="tx1"/>
                </a:solidFill>
                <a:latin typeface="Times New Roman" panose="02020603050405020304"/>
                <a:ea typeface="+mn-ea"/>
                <a:cs typeface="Times New Roman" panose="02020603050405020304"/>
              </a:rPr>
              <a:t>to  get an </a:t>
            </a:r>
            <a:r>
              <a:rPr lang="en-US" kern="1200" spc="-3" dirty="0">
                <a:solidFill>
                  <a:schemeClr val="tx1"/>
                </a:solidFill>
                <a:latin typeface="Times New Roman" panose="02020603050405020304"/>
                <a:ea typeface="+mn-ea"/>
                <a:cs typeface="Times New Roman" panose="02020603050405020304"/>
              </a:rPr>
              <a:t>enhanced image </a:t>
            </a:r>
            <a:r>
              <a:rPr lang="en-US" kern="1200" dirty="0">
                <a:solidFill>
                  <a:schemeClr val="tx1"/>
                </a:solidFill>
                <a:latin typeface="Times New Roman" panose="02020603050405020304"/>
                <a:ea typeface="+mn-ea"/>
                <a:cs typeface="Times New Roman" panose="02020603050405020304"/>
              </a:rPr>
              <a:t>or to </a:t>
            </a:r>
            <a:r>
              <a:rPr lang="en-US" kern="1200" spc="-3" dirty="0">
                <a:solidFill>
                  <a:schemeClr val="tx1"/>
                </a:solidFill>
                <a:latin typeface="Times New Roman" panose="02020603050405020304"/>
                <a:ea typeface="+mn-ea"/>
                <a:cs typeface="Times New Roman" panose="02020603050405020304"/>
              </a:rPr>
              <a:t>extract some </a:t>
            </a:r>
            <a:r>
              <a:rPr lang="en-US" kern="1200" dirty="0">
                <a:solidFill>
                  <a:schemeClr val="tx1"/>
                </a:solidFill>
                <a:latin typeface="Times New Roman" panose="02020603050405020304"/>
                <a:ea typeface="+mn-ea"/>
                <a:cs typeface="Times New Roman" panose="02020603050405020304"/>
              </a:rPr>
              <a:t>useful  </a:t>
            </a:r>
            <a:r>
              <a:rPr lang="en-US" kern="1200" spc="-3" dirty="0">
                <a:solidFill>
                  <a:schemeClr val="tx1"/>
                </a:solidFill>
                <a:latin typeface="Times New Roman" panose="02020603050405020304"/>
                <a:ea typeface="+mn-ea"/>
                <a:cs typeface="Times New Roman" panose="02020603050405020304"/>
              </a:rPr>
              <a:t>information </a:t>
            </a:r>
            <a:r>
              <a:rPr lang="en-US" kern="1200" dirty="0">
                <a:solidFill>
                  <a:schemeClr val="tx1"/>
                </a:solidFill>
                <a:latin typeface="Times New Roman" panose="02020603050405020304"/>
                <a:ea typeface="+mn-ea"/>
                <a:cs typeface="Times New Roman" panose="02020603050405020304"/>
              </a:rPr>
              <a:t>from it.</a:t>
            </a:r>
          </a:p>
          <a:p>
            <a:pPr marL="144780" marR="3048" indent="-137160" defTabSz="274320">
              <a:lnSpc>
                <a:spcPct val="150000"/>
              </a:lnSpc>
              <a:spcBef>
                <a:spcPts val="1269"/>
              </a:spcBef>
              <a:buSzPct val="88000"/>
              <a:buFont typeface="Wingdings" panose="05000000000000000000"/>
              <a:buChar char=""/>
              <a:tabLst>
                <a:tab pos="144780" algn="l"/>
              </a:tabLst>
            </a:pPr>
            <a:r>
              <a:rPr lang="en-US" kern="1200" dirty="0">
                <a:solidFill>
                  <a:schemeClr val="tx1"/>
                </a:solidFill>
                <a:latin typeface="Times New Roman" panose="02020603050405020304"/>
                <a:ea typeface="+mn-ea"/>
                <a:cs typeface="Times New Roman" panose="02020603050405020304"/>
              </a:rPr>
              <a:t>The two types of </a:t>
            </a:r>
            <a:r>
              <a:rPr lang="en-US" kern="1200" spc="-3" dirty="0">
                <a:solidFill>
                  <a:schemeClr val="tx1"/>
                </a:solidFill>
                <a:latin typeface="Times New Roman" panose="02020603050405020304"/>
                <a:ea typeface="+mn-ea"/>
                <a:cs typeface="Times New Roman" panose="02020603050405020304"/>
              </a:rPr>
              <a:t>methods </a:t>
            </a:r>
            <a:r>
              <a:rPr lang="en-US" kern="1200" dirty="0">
                <a:solidFill>
                  <a:schemeClr val="tx1"/>
                </a:solidFill>
                <a:latin typeface="Times New Roman" panose="02020603050405020304"/>
                <a:ea typeface="+mn-ea"/>
                <a:cs typeface="Times New Roman" panose="02020603050405020304"/>
              </a:rPr>
              <a:t>used for Image </a:t>
            </a:r>
            <a:r>
              <a:rPr lang="en-US" kern="1200" spc="-3" dirty="0">
                <a:solidFill>
                  <a:schemeClr val="tx1"/>
                </a:solidFill>
                <a:latin typeface="Times New Roman" panose="02020603050405020304"/>
                <a:ea typeface="+mn-ea"/>
                <a:cs typeface="Times New Roman" panose="02020603050405020304"/>
              </a:rPr>
              <a:t>Processing </a:t>
            </a:r>
            <a:r>
              <a:rPr lang="en-US" kern="1200" dirty="0">
                <a:solidFill>
                  <a:schemeClr val="tx1"/>
                </a:solidFill>
                <a:latin typeface="Times New Roman" panose="02020603050405020304"/>
                <a:ea typeface="+mn-ea"/>
                <a:cs typeface="Times New Roman" panose="02020603050405020304"/>
              </a:rPr>
              <a:t>are  </a:t>
            </a:r>
            <a:r>
              <a:rPr lang="en-US" kern="1200" spc="-3" dirty="0">
                <a:solidFill>
                  <a:schemeClr val="tx1"/>
                </a:solidFill>
                <a:latin typeface="Times New Roman" panose="02020603050405020304"/>
                <a:ea typeface="+mn-ea"/>
                <a:cs typeface="Times New Roman" panose="02020603050405020304"/>
              </a:rPr>
              <a:t>Analog </a:t>
            </a:r>
            <a:r>
              <a:rPr lang="en-US" kern="1200" dirty="0">
                <a:solidFill>
                  <a:schemeClr val="tx1"/>
                </a:solidFill>
                <a:latin typeface="Times New Roman" panose="02020603050405020304"/>
                <a:ea typeface="+mn-ea"/>
                <a:cs typeface="Times New Roman" panose="02020603050405020304"/>
              </a:rPr>
              <a:t>and </a:t>
            </a:r>
            <a:r>
              <a:rPr lang="en-US" kern="1200" spc="-3" dirty="0">
                <a:solidFill>
                  <a:schemeClr val="tx1"/>
                </a:solidFill>
                <a:latin typeface="Times New Roman" panose="02020603050405020304"/>
                <a:ea typeface="+mn-ea"/>
                <a:cs typeface="Times New Roman" panose="02020603050405020304"/>
              </a:rPr>
              <a:t>Digital </a:t>
            </a:r>
            <a:r>
              <a:rPr lang="en-US" kern="1200" dirty="0">
                <a:solidFill>
                  <a:schemeClr val="tx1"/>
                </a:solidFill>
                <a:latin typeface="Times New Roman" panose="02020603050405020304"/>
                <a:ea typeface="+mn-ea"/>
                <a:cs typeface="Times New Roman" panose="02020603050405020304"/>
              </a:rPr>
              <a:t>Image</a:t>
            </a:r>
            <a:r>
              <a:rPr lang="en-US" kern="1200" spc="-3" dirty="0">
                <a:solidFill>
                  <a:schemeClr val="tx1"/>
                </a:solidFill>
                <a:latin typeface="Times New Roman" panose="02020603050405020304"/>
                <a:ea typeface="+mn-ea"/>
                <a:cs typeface="Times New Roman" panose="02020603050405020304"/>
              </a:rPr>
              <a:t> Processing.</a:t>
            </a:r>
          </a:p>
          <a:p>
            <a:pPr marL="144780" marR="3048" indent="-137160" defTabSz="274320">
              <a:lnSpc>
                <a:spcPct val="150000"/>
              </a:lnSpc>
              <a:spcBef>
                <a:spcPts val="1269"/>
              </a:spcBef>
              <a:buSzPct val="88000"/>
              <a:buFont typeface="Wingdings" panose="05000000000000000000"/>
              <a:buChar char=""/>
              <a:tabLst>
                <a:tab pos="144780" algn="l"/>
              </a:tabLst>
            </a:pPr>
            <a:r>
              <a:rPr lang="en-US" kern="1200" dirty="0">
                <a:solidFill>
                  <a:srgbClr val="202124"/>
                </a:solidFill>
                <a:latin typeface="Times New Roman" panose="02020603050405020304" pitchFamily="18" charset="0"/>
                <a:ea typeface="+mn-ea"/>
                <a:cs typeface="Times New Roman" panose="02020603050405020304" pitchFamily="18" charset="0"/>
              </a:rPr>
              <a:t>The analog image processing is applied on analog signals and it processes only two-dimensional signals</a:t>
            </a:r>
            <a:r>
              <a:rPr lang="en-US" sz="1440" kern="1200" dirty="0">
                <a:solidFill>
                  <a:srgbClr val="202124"/>
                </a:solidFill>
                <a:latin typeface="Times New Roman" panose="02020603050405020304" pitchFamily="18" charset="0"/>
                <a:ea typeface="+mn-ea"/>
                <a:cs typeface="Times New Roman" panose="02020603050405020304" pitchFamily="18" charset="0"/>
              </a:rPr>
              <a:t>. </a:t>
            </a:r>
          </a:p>
          <a:p>
            <a:pPr marL="144780" marR="3048" indent="-137160" defTabSz="274320">
              <a:lnSpc>
                <a:spcPct val="150000"/>
              </a:lnSpc>
              <a:spcBef>
                <a:spcPts val="1269"/>
              </a:spcBef>
              <a:buSzPct val="88000"/>
              <a:buFont typeface="Wingdings" panose="05000000000000000000"/>
              <a:buChar char=""/>
              <a:tabLst>
                <a:tab pos="144780" algn="l"/>
              </a:tabLst>
            </a:pPr>
            <a:endParaRPr lang="en-US" sz="1440" kern="1200" spc="-3" dirty="0">
              <a:solidFill>
                <a:schemeClr val="tx1"/>
              </a:solidFill>
              <a:latin typeface="Times New Roman" panose="02020603050405020304" pitchFamily="18" charset="0"/>
              <a:ea typeface="+mn-ea"/>
              <a:cs typeface="Times New Roman" panose="02020603050405020304" pitchFamily="18" charset="0"/>
            </a:endParaRPr>
          </a:p>
          <a:p>
            <a:pPr marL="144780" marR="3048" indent="-137160" defTabSz="274320">
              <a:lnSpc>
                <a:spcPct val="150000"/>
              </a:lnSpc>
              <a:spcBef>
                <a:spcPts val="1269"/>
              </a:spcBef>
              <a:buSzPct val="88000"/>
              <a:buFont typeface="Wingdings" panose="05000000000000000000"/>
              <a:buChar char=""/>
              <a:tabLst>
                <a:tab pos="144780" algn="l"/>
              </a:tabLst>
            </a:pPr>
            <a:endParaRPr lang="en-US" sz="1440" kern="1200" dirty="0">
              <a:solidFill>
                <a:schemeClr val="tx1"/>
              </a:solidFill>
              <a:latin typeface="Times New Roman" panose="02020603050405020304"/>
              <a:ea typeface="+mn-ea"/>
              <a:cs typeface="Times New Roman" panose="02020603050405020304"/>
            </a:endParaRPr>
          </a:p>
          <a:p>
            <a:pPr marL="241300" marR="5080" indent="-228600">
              <a:lnSpc>
                <a:spcPts val="2480"/>
              </a:lnSpc>
              <a:spcBef>
                <a:spcPts val="2115"/>
              </a:spcBef>
              <a:buSzPct val="88000"/>
              <a:buFont typeface="Wingdings" panose="05000000000000000000"/>
              <a:buChar char=""/>
              <a:tabLst>
                <a:tab pos="241300" algn="l"/>
              </a:tabLst>
            </a:pPr>
            <a:endParaRPr lang="en-US" sz="2400" dirty="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43" name="Rectangle 142">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9876" y="0"/>
            <a:ext cx="4594123" cy="6857999"/>
          </a:xfrm>
          <a:prstGeom prst="rect">
            <a:avLst/>
          </a:prstGeom>
          <a:blipFill dpi="0" rotWithShape="1">
            <a:blip r:embed="rId3">
              <a:alphaModFix amt="60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Google Shape;137;p19"/>
          <p:cNvSpPr txBox="1">
            <a:spLocks noGrp="1"/>
          </p:cNvSpPr>
          <p:nvPr>
            <p:ph type="title"/>
          </p:nvPr>
        </p:nvSpPr>
        <p:spPr>
          <a:xfrm>
            <a:off x="4919504" y="540616"/>
            <a:ext cx="3974689" cy="1609344"/>
          </a:xfrm>
          <a:prstGeom prst="rect">
            <a:avLst/>
          </a:prstGeom>
          <a:ln>
            <a:noFill/>
          </a:ln>
        </p:spPr>
        <p:txBody>
          <a:bodyPr spcFirstLastPara="1" lIns="91425" tIns="45700" rIns="91425" bIns="45700" anchorCtr="0">
            <a:normAutofit fontScale="90000"/>
          </a:bodyPr>
          <a:lstStyle/>
          <a:p>
            <a:pPr marL="0" lvl="0" indent="0" rtl="0">
              <a:spcBef>
                <a:spcPts val="0"/>
              </a:spcBef>
              <a:spcAft>
                <a:spcPts val="0"/>
              </a:spcAft>
              <a:buClr>
                <a:srgbClr val="FFFFFF"/>
              </a:buClr>
              <a:buSzPts val="3600"/>
              <a:buFont typeface="Times New Roman" panose="02020603050405020304"/>
              <a:buNone/>
            </a:pP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Image Processing</a:t>
            </a:r>
          </a:p>
        </p:txBody>
      </p:sp>
      <p:grpSp>
        <p:nvGrpSpPr>
          <p:cNvPr id="145" name="Group 144">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6" name="Oval 145">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7" name="Oval 146">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8" name="Google Shape;138;p19"/>
          <p:cNvSpPr txBox="1">
            <a:spLocks noGrp="1"/>
          </p:cNvSpPr>
          <p:nvPr>
            <p:ph idx="1"/>
          </p:nvPr>
        </p:nvSpPr>
        <p:spPr>
          <a:xfrm>
            <a:off x="640600" y="2463456"/>
            <a:ext cx="3504144" cy="1826278"/>
          </a:xfrm>
          <a:prstGeom prst="rect">
            <a:avLst/>
          </a:prstGeom>
          <a:noFill/>
          <a:ln>
            <a:noFill/>
          </a:ln>
        </p:spPr>
        <p:txBody>
          <a:bodyPr spcFirstLastPara="1" wrap="square" lIns="91425" tIns="45700" rIns="91425" bIns="45700" anchor="t" anchorCtr="0">
            <a:noAutofit/>
          </a:bodyPr>
          <a:lstStyle/>
          <a:p>
            <a:pPr marL="82296" indent="-82296" algn="just" defTabSz="411480">
              <a:spcBef>
                <a:spcPts val="540"/>
              </a:spcBef>
              <a:buClr>
                <a:srgbClr val="262626"/>
              </a:buClr>
              <a:buSzPts val="2800"/>
              <a:buFont typeface="Wingdings" panose="05000000000000000000" pitchFamily="2" charset="2"/>
              <a:buChar char="Ø"/>
            </a:pPr>
            <a:endParaRPr lang="en-US" sz="1080" kern="1200">
              <a:solidFill>
                <a:srgbClr val="262626"/>
              </a:solidFill>
              <a:latin typeface="Times New Roman" panose="02020603050405020304" pitchFamily="18" charset="0"/>
              <a:ea typeface="+mn-ea"/>
              <a:cs typeface="Times New Roman" panose="02020603050405020304" pitchFamily="18" charset="0"/>
            </a:endParaRPr>
          </a:p>
          <a:p>
            <a:pPr marL="77153" indent="-77153" algn="just" defTabSz="411480">
              <a:spcBef>
                <a:spcPts val="338"/>
              </a:spcBef>
              <a:buClr>
                <a:srgbClr val="262626"/>
              </a:buClr>
              <a:buSzPts val="2800"/>
              <a:buNone/>
            </a:pPr>
            <a:r>
              <a:rPr lang="en-US" sz="1260" kern="1200">
                <a:solidFill>
                  <a:srgbClr val="262626"/>
                </a:solidFill>
                <a:latin typeface="Times New Roman" panose="02020603050405020304" pitchFamily="18" charset="0"/>
                <a:ea typeface="+mn-ea"/>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p:txBody>
      </p:sp>
      <p:sp>
        <p:nvSpPr>
          <p:cNvPr id="7" name="TextBox 6"/>
          <p:cNvSpPr txBox="1"/>
          <p:nvPr/>
        </p:nvSpPr>
        <p:spPr>
          <a:xfrm>
            <a:off x="139959" y="905069"/>
            <a:ext cx="4169886" cy="6366166"/>
          </a:xfrm>
          <a:prstGeom prst="rect">
            <a:avLst/>
          </a:prstGeom>
          <a:noFill/>
        </p:spPr>
        <p:txBody>
          <a:bodyPr wrap="square" rtlCol="0">
            <a:spAutoFit/>
          </a:bodyPr>
          <a:lstStyle/>
          <a:p>
            <a:pPr marL="154305" indent="-154305" defTabSz="205740">
              <a:lnSpc>
                <a:spcPct val="150000"/>
              </a:lnSpc>
              <a:spcAft>
                <a:spcPts val="600"/>
              </a:spcAft>
              <a:buFont typeface="Wingdings" panose="05000000000000000000" pitchFamily="2" charset="2"/>
              <a:buChar char="Ø"/>
            </a:pPr>
            <a:r>
              <a:rPr lang="en-US" kern="1200" spc="-2" dirty="0">
                <a:solidFill>
                  <a:schemeClr val="tx1"/>
                </a:solidFill>
                <a:latin typeface="Times New Roman" panose="02020603050405020304"/>
                <a:ea typeface="+mn-ea"/>
                <a:cs typeface="Times New Roman" panose="02020603050405020304"/>
              </a:rPr>
              <a:t>Analog </a:t>
            </a:r>
            <a:r>
              <a:rPr lang="en-US" kern="1200" dirty="0">
                <a:solidFill>
                  <a:schemeClr val="tx1"/>
                </a:solidFill>
                <a:latin typeface="Times New Roman" panose="02020603050405020304"/>
                <a:ea typeface="+mn-ea"/>
                <a:cs typeface="Times New Roman" panose="02020603050405020304"/>
              </a:rPr>
              <a:t>or visual </a:t>
            </a:r>
            <a:r>
              <a:rPr lang="en-US" kern="1200" spc="-2" dirty="0">
                <a:solidFill>
                  <a:schemeClr val="tx1"/>
                </a:solidFill>
                <a:latin typeface="Times New Roman" panose="02020603050405020304"/>
                <a:ea typeface="+mn-ea"/>
                <a:cs typeface="Times New Roman" panose="02020603050405020304"/>
              </a:rPr>
              <a:t>techniques </a:t>
            </a:r>
            <a:r>
              <a:rPr lang="en-US" kern="1200" dirty="0">
                <a:solidFill>
                  <a:schemeClr val="tx1"/>
                </a:solidFill>
                <a:latin typeface="Times New Roman" panose="02020603050405020304"/>
                <a:ea typeface="+mn-ea"/>
                <a:cs typeface="Times New Roman" panose="02020603050405020304"/>
              </a:rPr>
              <a:t>of image processing can</a:t>
            </a:r>
            <a:r>
              <a:rPr lang="en-US" kern="1200" spc="-23" dirty="0">
                <a:solidFill>
                  <a:schemeClr val="tx1"/>
                </a:solidFill>
                <a:latin typeface="Times New Roman" panose="02020603050405020304"/>
                <a:ea typeface="+mn-ea"/>
                <a:cs typeface="Times New Roman" panose="02020603050405020304"/>
              </a:rPr>
              <a:t> </a:t>
            </a:r>
            <a:r>
              <a:rPr lang="en-US" kern="1200" dirty="0">
                <a:solidFill>
                  <a:schemeClr val="tx1"/>
                </a:solidFill>
                <a:latin typeface="Times New Roman" panose="02020603050405020304"/>
                <a:ea typeface="+mn-ea"/>
                <a:cs typeface="Times New Roman" panose="02020603050405020304"/>
              </a:rPr>
              <a:t>be  used for the hard </a:t>
            </a:r>
            <a:r>
              <a:rPr lang="en-US" kern="1200" spc="-2" dirty="0">
                <a:solidFill>
                  <a:schemeClr val="tx1"/>
                </a:solidFill>
                <a:latin typeface="Times New Roman" panose="02020603050405020304"/>
                <a:ea typeface="+mn-ea"/>
                <a:cs typeface="Times New Roman" panose="02020603050405020304"/>
              </a:rPr>
              <a:t>copies </a:t>
            </a:r>
            <a:r>
              <a:rPr lang="en-US" kern="1200" dirty="0">
                <a:solidFill>
                  <a:schemeClr val="tx1"/>
                </a:solidFill>
                <a:latin typeface="Times New Roman" panose="02020603050405020304"/>
                <a:ea typeface="+mn-ea"/>
                <a:cs typeface="Times New Roman" panose="02020603050405020304"/>
              </a:rPr>
              <a:t>like </a:t>
            </a:r>
            <a:r>
              <a:rPr lang="en-US" kern="1200" spc="-2" dirty="0">
                <a:solidFill>
                  <a:schemeClr val="tx1"/>
                </a:solidFill>
                <a:latin typeface="Times New Roman" panose="02020603050405020304"/>
                <a:ea typeface="+mn-ea"/>
                <a:cs typeface="Times New Roman" panose="02020603050405020304"/>
              </a:rPr>
              <a:t>printouts </a:t>
            </a:r>
            <a:r>
              <a:rPr lang="en-US" kern="1200" dirty="0">
                <a:solidFill>
                  <a:schemeClr val="tx1"/>
                </a:solidFill>
                <a:latin typeface="Times New Roman" panose="02020603050405020304"/>
                <a:ea typeface="+mn-ea"/>
                <a:cs typeface="Times New Roman" panose="02020603050405020304"/>
              </a:rPr>
              <a:t>and</a:t>
            </a:r>
            <a:r>
              <a:rPr lang="en-US" kern="1200" spc="-11" dirty="0">
                <a:solidFill>
                  <a:schemeClr val="tx1"/>
                </a:solidFill>
                <a:latin typeface="Times New Roman" panose="02020603050405020304"/>
                <a:ea typeface="+mn-ea"/>
                <a:cs typeface="Times New Roman" panose="02020603050405020304"/>
              </a:rPr>
              <a:t> </a:t>
            </a:r>
            <a:r>
              <a:rPr lang="en-US" kern="1200" dirty="0">
                <a:solidFill>
                  <a:schemeClr val="tx1"/>
                </a:solidFill>
                <a:latin typeface="Times New Roman" panose="02020603050405020304"/>
                <a:ea typeface="+mn-ea"/>
                <a:cs typeface="Times New Roman" panose="02020603050405020304"/>
              </a:rPr>
              <a:t>photographs.</a:t>
            </a:r>
          </a:p>
          <a:p>
            <a:pPr marL="154305" indent="-154305" defTabSz="205740">
              <a:lnSpc>
                <a:spcPct val="150000"/>
              </a:lnSpc>
              <a:spcAft>
                <a:spcPts val="600"/>
              </a:spcAft>
              <a:buFont typeface="Wingdings" panose="05000000000000000000" pitchFamily="2" charset="2"/>
              <a:buChar char="Ø"/>
            </a:pPr>
            <a:endParaRPr lang="en-US" kern="1200" dirty="0">
              <a:solidFill>
                <a:schemeClr val="tx1"/>
              </a:solidFill>
              <a:latin typeface="Times New Roman" panose="02020603050405020304"/>
              <a:ea typeface="+mn-ea"/>
              <a:cs typeface="Times New Roman" panose="02020603050405020304"/>
            </a:endParaRPr>
          </a:p>
          <a:p>
            <a:pPr marL="154305" indent="-154305" defTabSz="205740">
              <a:lnSpc>
                <a:spcPct val="150000"/>
              </a:lnSpc>
              <a:spcAft>
                <a:spcPts val="600"/>
              </a:spcAft>
              <a:buFont typeface="Wingdings" panose="05000000000000000000" pitchFamily="2" charset="2"/>
              <a:buChar char="Ø"/>
            </a:pPr>
            <a:r>
              <a:rPr lang="en-US" kern="1200" dirty="0">
                <a:solidFill>
                  <a:srgbClr val="202124"/>
                </a:solidFill>
                <a:latin typeface="Times New Roman" panose="02020603050405020304" pitchFamily="18" charset="0"/>
                <a:ea typeface="+mn-ea"/>
                <a:cs typeface="Times New Roman" panose="02020603050405020304" pitchFamily="18" charset="0"/>
              </a:rPr>
              <a:t>A digital image is a picture that is stored on a computer. It has been </a:t>
            </a:r>
            <a:r>
              <a:rPr lang="en-US" kern="1200" dirty="0" err="1">
                <a:solidFill>
                  <a:srgbClr val="202124"/>
                </a:solidFill>
                <a:latin typeface="Times New Roman" panose="02020603050405020304" pitchFamily="18" charset="0"/>
                <a:ea typeface="+mn-ea"/>
                <a:cs typeface="Times New Roman" panose="02020603050405020304" pitchFamily="18" charset="0"/>
              </a:rPr>
              <a:t>digitilised</a:t>
            </a:r>
            <a:r>
              <a:rPr lang="en-US" kern="1200" dirty="0">
                <a:solidFill>
                  <a:srgbClr val="202124"/>
                </a:solidFill>
                <a:latin typeface="Times New Roman" panose="02020603050405020304" pitchFamily="18" charset="0"/>
                <a:ea typeface="+mn-ea"/>
                <a:cs typeface="Times New Roman" panose="02020603050405020304" pitchFamily="18" charset="0"/>
              </a:rPr>
              <a:t>, which means it has been changed into sequence of numbers that computers can understand</a:t>
            </a:r>
            <a:endParaRPr lang="en-US" kern="1200" spc="-2" dirty="0">
              <a:solidFill>
                <a:schemeClr val="tx1"/>
              </a:solidFill>
              <a:latin typeface="Times New Roman" panose="02020603050405020304" pitchFamily="18" charset="0"/>
              <a:ea typeface="+mn-ea"/>
              <a:cs typeface="Times New Roman" panose="02020603050405020304" pitchFamily="18" charset="0"/>
            </a:endParaRPr>
          </a:p>
          <a:p>
            <a:pPr defTabSz="205740">
              <a:lnSpc>
                <a:spcPct val="150000"/>
              </a:lnSpc>
              <a:spcAft>
                <a:spcPts val="600"/>
              </a:spcAft>
            </a:pPr>
            <a:endParaRPr lang="en-US" kern="1200" spc="-2" dirty="0">
              <a:solidFill>
                <a:schemeClr val="tx1"/>
              </a:solidFill>
              <a:latin typeface="Times New Roman" panose="02020603050405020304"/>
              <a:ea typeface="+mn-ea"/>
              <a:cs typeface="Times New Roman" panose="02020603050405020304"/>
            </a:endParaRPr>
          </a:p>
          <a:p>
            <a:pPr marL="154305" indent="-154305" defTabSz="205740">
              <a:lnSpc>
                <a:spcPct val="150000"/>
              </a:lnSpc>
              <a:spcAft>
                <a:spcPts val="600"/>
              </a:spcAft>
              <a:buFont typeface="Wingdings" panose="05000000000000000000" pitchFamily="2" charset="2"/>
              <a:buChar char="Ø"/>
            </a:pPr>
            <a:r>
              <a:rPr lang="en-US" kern="1200" spc="-2" dirty="0">
                <a:solidFill>
                  <a:schemeClr val="tx1"/>
                </a:solidFill>
                <a:latin typeface="Times New Roman" panose="02020603050405020304"/>
                <a:ea typeface="+mn-ea"/>
                <a:cs typeface="Times New Roman" panose="02020603050405020304"/>
              </a:rPr>
              <a:t>Digital Processing </a:t>
            </a:r>
            <a:r>
              <a:rPr lang="en-US" kern="1200" dirty="0">
                <a:solidFill>
                  <a:schemeClr val="tx1"/>
                </a:solidFill>
                <a:latin typeface="Times New Roman" panose="02020603050405020304"/>
                <a:ea typeface="+mn-ea"/>
                <a:cs typeface="Times New Roman" panose="02020603050405020304"/>
              </a:rPr>
              <a:t>techniques help </a:t>
            </a:r>
            <a:r>
              <a:rPr lang="en-US" kern="1200" spc="-2" dirty="0">
                <a:solidFill>
                  <a:schemeClr val="tx1"/>
                </a:solidFill>
                <a:latin typeface="Times New Roman" panose="02020603050405020304"/>
                <a:ea typeface="+mn-ea"/>
                <a:cs typeface="Times New Roman" panose="02020603050405020304"/>
              </a:rPr>
              <a:t>in manipulation </a:t>
            </a:r>
            <a:r>
              <a:rPr lang="en-US" kern="1200" dirty="0">
                <a:solidFill>
                  <a:schemeClr val="tx1"/>
                </a:solidFill>
                <a:latin typeface="Times New Roman" panose="02020603050405020304"/>
                <a:ea typeface="+mn-ea"/>
                <a:cs typeface="Times New Roman" panose="02020603050405020304"/>
              </a:rPr>
              <a:t>of the  </a:t>
            </a:r>
            <a:r>
              <a:rPr lang="en-US" kern="1200" spc="-2" dirty="0">
                <a:solidFill>
                  <a:schemeClr val="tx1"/>
                </a:solidFill>
                <a:latin typeface="Times New Roman" panose="02020603050405020304"/>
                <a:ea typeface="+mn-ea"/>
                <a:cs typeface="Times New Roman" panose="02020603050405020304"/>
              </a:rPr>
              <a:t>digital </a:t>
            </a:r>
            <a:r>
              <a:rPr lang="en-US" kern="1200" dirty="0">
                <a:solidFill>
                  <a:schemeClr val="tx1"/>
                </a:solidFill>
                <a:latin typeface="Times New Roman" panose="02020603050405020304"/>
                <a:ea typeface="+mn-ea"/>
                <a:cs typeface="Times New Roman" panose="02020603050405020304"/>
              </a:rPr>
              <a:t>images by using </a:t>
            </a:r>
            <a:r>
              <a:rPr lang="en-US" kern="1200" spc="-2" dirty="0">
                <a:solidFill>
                  <a:schemeClr val="tx1"/>
                </a:solidFill>
                <a:latin typeface="Times New Roman" panose="02020603050405020304"/>
                <a:ea typeface="+mn-ea"/>
                <a:cs typeface="Times New Roman" panose="02020603050405020304"/>
              </a:rPr>
              <a:t>computers.</a:t>
            </a:r>
          </a:p>
          <a:p>
            <a:pPr marL="342900" indent="-342900">
              <a:lnSpc>
                <a:spcPct val="150000"/>
              </a:lnSpc>
              <a:spcAft>
                <a:spcPts val="600"/>
              </a:spcAf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66</TotalTime>
  <Words>1189</Words>
  <Application>Microsoft Office PowerPoint</Application>
  <PresentationFormat>On-screen Show (4:3)</PresentationFormat>
  <Paragraphs>154</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Century Gothic</vt:lpstr>
      <vt:lpstr>Rockwell Extra Bold</vt:lpstr>
      <vt:lpstr>Times New Roman</vt:lpstr>
      <vt:lpstr>Wingdings</vt:lpstr>
      <vt:lpstr>Wood Type</vt:lpstr>
      <vt:lpstr>PowerPoint Presentation</vt:lpstr>
      <vt:lpstr>PowerPoint Presentation</vt:lpstr>
      <vt:lpstr>PowerPoint Presentation</vt:lpstr>
      <vt:lpstr>PowerPoint Presentation</vt:lpstr>
      <vt:lpstr>3.Proposed system</vt:lpstr>
      <vt:lpstr>Proposed system</vt:lpstr>
      <vt:lpstr>       Implementation</vt:lpstr>
      <vt:lpstr>          Image Processing</vt:lpstr>
      <vt:lpstr>        Image Processing</vt:lpstr>
      <vt:lpstr>        Implementation Haar Cascade Algorithm</vt:lpstr>
      <vt:lpstr>        Implementation</vt:lpstr>
      <vt:lpstr>OpenCV</vt:lpstr>
      <vt:lpstr>        Implementation</vt:lpstr>
      <vt:lpstr> 5. Architecture of System </vt:lpstr>
      <vt:lpstr>Video Divided into frames</vt:lpstr>
      <vt:lpstr>        Vehicle Detection</vt:lpstr>
      <vt:lpstr>Output: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Nandipati</dc:creator>
  <cp:lastModifiedBy>TRILOK KUMAR PIDIKITI</cp:lastModifiedBy>
  <cp:revision>242</cp:revision>
  <dcterms:created xsi:type="dcterms:W3CDTF">2020-06-22T13:16:00Z</dcterms:created>
  <dcterms:modified xsi:type="dcterms:W3CDTF">2023-04-30T00:38:49Z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AC451395151A488098444B4C5A404713</vt:lpwstr>
  </property>
</Properties>
</file>