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0058400" cy="7772400"/>
  <p:notesSz cx="6858000" cy="91440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0739F"/>
    <a:srgbClr val="31A2C4"/>
    <a:srgbClr val="2B66B1"/>
    <a:srgbClr val="39C3DE"/>
    <a:srgbClr val="58595B"/>
    <a:srgbClr val="3289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9846" autoAdjust="0"/>
  </p:normalViewPr>
  <p:slideViewPr>
    <p:cSldViewPr snapToGrid="0" snapToObjects="1">
      <p:cViewPr varScale="1">
        <p:scale>
          <a:sx n="149" d="100"/>
          <a:sy n="149" d="100"/>
        </p:scale>
        <p:origin x="3032" y="176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A7625-EBF3-8149-B43D-87E07FB0B15A}" type="datetimeFigureOut">
              <a:rPr lang="en-US" smtClean="0"/>
              <a:t>4/30/18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7FF81-6BD6-5948-8E68-5BA62C52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0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457200" y="532221"/>
            <a:ext cx="107438" cy="222868"/>
          </a:xfrm>
          <a:prstGeom prst="rect">
            <a:avLst/>
          </a:prstGeom>
          <a:solidFill>
            <a:srgbClr val="3073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859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35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85800" y="532366"/>
            <a:ext cx="5064683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spc="-20" dirty="0">
                <a:solidFill>
                  <a:srgbClr val="58595B"/>
                </a:solidFill>
                <a:latin typeface="Open Sans"/>
                <a:cs typeface="Open Sans"/>
              </a:rPr>
              <a:t>Algorithms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7200" y="532366"/>
            <a:ext cx="107438" cy="222868"/>
          </a:xfrm>
          <a:prstGeom prst="rect">
            <a:avLst/>
          </a:prstGeom>
          <a:solidFill>
            <a:srgbClr val="3289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6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85800" y="532366"/>
            <a:ext cx="5064683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spc="-20" dirty="0">
                <a:solidFill>
                  <a:srgbClr val="58595B"/>
                </a:solidFill>
                <a:latin typeface="Open Sans"/>
                <a:cs typeface="Open Sans"/>
              </a:rPr>
              <a:t>Staff On Demand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7200" y="532366"/>
            <a:ext cx="107438" cy="222868"/>
          </a:xfrm>
          <a:prstGeom prst="rect">
            <a:avLst/>
          </a:prstGeom>
          <a:solidFill>
            <a:srgbClr val="3289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6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85800" y="532366"/>
            <a:ext cx="5064683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spc="-20">
                <a:solidFill>
                  <a:srgbClr val="58595B"/>
                </a:solidFill>
                <a:latin typeface="Open Sans"/>
                <a:cs typeface="Open Sans"/>
              </a:rPr>
              <a:t>Keeper of the Master Bits</a:t>
            </a:r>
            <a:endParaRPr lang="en-US" sz="1300" spc="-20" dirty="0">
              <a:solidFill>
                <a:srgbClr val="58595B"/>
              </a:solidFill>
              <a:latin typeface="Open Sans"/>
              <a:cs typeface="Open San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57200" y="532366"/>
            <a:ext cx="107438" cy="222868"/>
          </a:xfrm>
          <a:prstGeom prst="rect">
            <a:avLst/>
          </a:prstGeom>
          <a:solidFill>
            <a:srgbClr val="3289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6BAED-D47B-CB48-AE15-184DD17543E3}"/>
              </a:ext>
            </a:extLst>
          </p:cNvPr>
          <p:cNvSpPr txBox="1"/>
          <p:nvPr userDrawn="1"/>
        </p:nvSpPr>
        <p:spPr>
          <a:xfrm>
            <a:off x="5387798" y="7024404"/>
            <a:ext cx="425064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0" i="1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The Exponential Organizations Master Business Course is a part of the MBD Program. To learn more, visit</a:t>
            </a:r>
            <a:r>
              <a:rPr lang="en-US" sz="800" b="0" i="1" baseline="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 </a:t>
            </a:r>
            <a:r>
              <a:rPr lang="en-US" sz="800" b="0" i="1" dirty="0" err="1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www.growthinstitute.com</a:t>
            </a:r>
            <a:r>
              <a:rPr lang="en-US" sz="800" b="0" i="1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/</a:t>
            </a:r>
            <a:r>
              <a:rPr lang="en-US" sz="800" b="0" i="1" dirty="0" err="1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exo</a:t>
            </a:r>
            <a:endParaRPr lang="en-US" sz="800" b="0" i="1" dirty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610DE9B-ACDC-4E4B-82AC-35FA5542BC45}"/>
              </a:ext>
            </a:extLst>
          </p:cNvPr>
          <p:cNvSpPr txBox="1">
            <a:spLocks/>
          </p:cNvSpPr>
          <p:nvPr userDrawn="1"/>
        </p:nvSpPr>
        <p:spPr>
          <a:xfrm>
            <a:off x="1428708" y="7400184"/>
            <a:ext cx="8168218" cy="25857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="0" i="0" kern="1200" baseline="0">
                <a:solidFill>
                  <a:srgbClr val="7F7F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800"/>
              </a:lnSpc>
              <a:defRPr/>
            </a:pPr>
            <a:r>
              <a:rPr lang="en-US" sz="700" i="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This work is licensed under the Creative Commons Attribution-</a:t>
            </a:r>
            <a:r>
              <a:rPr lang="en-US" sz="700" i="0" kern="800" spc="-10" dirty="0" err="1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ShareAlike</a:t>
            </a:r>
            <a:r>
              <a:rPr lang="en-US" sz="700" i="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 4.0 International License. It is attributed to Ralston Consulting Inc. for Growth Institute, Inc. </a:t>
            </a:r>
            <a:br>
              <a:rPr lang="en-US" sz="700" i="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</a:br>
            <a:r>
              <a:rPr lang="en-US" sz="700" i="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To view a copy of this license, visit http://</a:t>
            </a:r>
            <a:r>
              <a:rPr lang="en-US" sz="700" i="0" kern="800" spc="-10" dirty="0" err="1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creativecommons.org</a:t>
            </a:r>
            <a:r>
              <a:rPr lang="en-US" sz="700" i="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/licenses/by-</a:t>
            </a:r>
            <a:r>
              <a:rPr lang="en-US" sz="700" i="0" kern="800" spc="-10" dirty="0" err="1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sa</a:t>
            </a:r>
            <a:r>
              <a:rPr lang="en-US" sz="700" i="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/4.0/ or send a letter to Creative Commons, PO Box 1866, Mountain View, CA 94042, USA.</a:t>
            </a:r>
          </a:p>
        </p:txBody>
      </p:sp>
    </p:spTree>
    <p:extLst>
      <p:ext uri="{BB962C8B-B14F-4D97-AF65-F5344CB8AC3E}">
        <p14:creationId xmlns:p14="http://schemas.microsoft.com/office/powerpoint/2010/main" val="21140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tif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85800" y="1197864"/>
            <a:ext cx="8915400" cy="6062472"/>
          </a:xfrm>
          <a:prstGeom prst="rect">
            <a:avLst/>
          </a:prstGeom>
          <a:noFill/>
          <a:ln w="3175" cmpd="sng">
            <a:solidFill>
              <a:schemeClr val="bg1">
                <a:lumMod val="95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AFBCC8-ECA4-1841-B148-D8F37A05AB9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85800" y="7397496"/>
            <a:ext cx="645160" cy="22468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8070805" y="497351"/>
            <a:ext cx="0" cy="292608"/>
          </a:xfrm>
          <a:prstGeom prst="line">
            <a:avLst/>
          </a:prstGeom>
          <a:ln w="9525" cmpd="sng">
            <a:solidFill>
              <a:srgbClr val="5859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EXO logo.png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44" b="14336"/>
          <a:stretch/>
        </p:blipFill>
        <p:spPr>
          <a:xfrm>
            <a:off x="6562497" y="499637"/>
            <a:ext cx="1408559" cy="288036"/>
          </a:xfrm>
          <a:prstGeom prst="rect">
            <a:avLst/>
          </a:prstGeom>
        </p:spPr>
      </p:pic>
      <p:pic>
        <p:nvPicPr>
          <p:cNvPr id="15" name="Picture 14" descr="GGI logo 2016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556" y="499637"/>
            <a:ext cx="1430644" cy="28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09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</p:sldLayoutIdLst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7"/>
          <p:cNvSpPr txBox="1"/>
          <p:nvPr/>
        </p:nvSpPr>
        <p:spPr>
          <a:xfrm>
            <a:off x="5367042" y="1201540"/>
            <a:ext cx="4231107" cy="583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Aft>
                <a:spcPts val="900"/>
              </a:spcAft>
              <a:buNone/>
            </a:pPr>
            <a:r>
              <a:rPr lang="en-US" sz="1100" b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Exercise - Each team member answers the following questions on their own, then team discusses &amp; drafts MTP</a:t>
            </a:r>
            <a:r>
              <a:rPr lang="en-US" sz="1100" b="1" i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br>
              <a:rPr lang="en-US" sz="1100" b="1" i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US" sz="1100" b="1" i="1" kern="800" spc="-30" dirty="0">
                <a:solidFill>
                  <a:srgbClr val="39C3DE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What do we really care about? Why?</a:t>
            </a:r>
          </a:p>
          <a:p>
            <a:pPr marL="0" lvl="0" indent="0" rtl="0">
              <a:spcAft>
                <a:spcPts val="900"/>
              </a:spcAft>
              <a:buNone/>
            </a:pPr>
            <a:endParaRPr lang="en-US" sz="1100" i="1" kern="800" spc="-3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Aft>
                <a:spcPts val="900"/>
              </a:spcAft>
              <a:buNone/>
            </a:pPr>
            <a:endParaRPr sz="1100" i="1" kern="800" spc="-3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Aft>
                <a:spcPts val="900"/>
              </a:spcAft>
              <a:buNone/>
            </a:pPr>
            <a:r>
              <a:rPr lang="en-US" sz="1100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What is our company’s purpose on this earth (and beyond)?</a:t>
            </a:r>
          </a:p>
          <a:p>
            <a:pPr marL="0" lvl="0" indent="0" rtl="0">
              <a:spcAft>
                <a:spcPts val="900"/>
              </a:spcAft>
              <a:buNone/>
            </a:pPr>
            <a:endParaRPr lang="en-US" sz="1100" i="1" kern="800" spc="-3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Aft>
                <a:spcPts val="900"/>
              </a:spcAft>
              <a:buNone/>
            </a:pPr>
            <a:endParaRPr sz="1100" i="1" kern="800" spc="-3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Aft>
                <a:spcPts val="900"/>
              </a:spcAft>
              <a:buNone/>
            </a:pPr>
            <a:r>
              <a:rPr lang="en-US" sz="1100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What does the world hunger for? Why?</a:t>
            </a:r>
          </a:p>
          <a:p>
            <a:pPr marL="0" lvl="0" indent="0" rtl="0">
              <a:spcAft>
                <a:spcPts val="900"/>
              </a:spcAft>
              <a:buNone/>
            </a:pPr>
            <a:endParaRPr lang="en-US" sz="1100" i="1" kern="800" spc="-3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Aft>
                <a:spcPts val="900"/>
              </a:spcAft>
              <a:buNone/>
            </a:pPr>
            <a:endParaRPr sz="1100" i="1" kern="800" spc="-3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Aft>
                <a:spcPts val="900"/>
              </a:spcAft>
              <a:buNone/>
            </a:pPr>
            <a:r>
              <a:rPr lang="en-US" sz="1100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What would we do if we could never fail? Why?</a:t>
            </a:r>
          </a:p>
          <a:p>
            <a:pPr marL="0" lvl="0" indent="0" rtl="0">
              <a:spcAft>
                <a:spcPts val="900"/>
              </a:spcAft>
              <a:buNone/>
            </a:pPr>
            <a:endParaRPr lang="en-US" sz="1100" i="1" kern="800" spc="-3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Aft>
                <a:spcPts val="900"/>
              </a:spcAft>
              <a:buNone/>
            </a:pPr>
            <a:endParaRPr lang="en-US" sz="1100" i="1" kern="800" spc="-3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Aft>
                <a:spcPts val="900"/>
              </a:spcAft>
              <a:buNone/>
            </a:pPr>
            <a:r>
              <a:rPr lang="en-US" sz="1100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What would we do if we received a billion dollars today? Why?</a:t>
            </a:r>
          </a:p>
          <a:p>
            <a:pPr marL="0" lvl="0" indent="0" rtl="0">
              <a:spcAft>
                <a:spcPts val="900"/>
              </a:spcAft>
              <a:buNone/>
            </a:pPr>
            <a:endParaRPr lang="en-US" sz="1100" b="1" i="1" kern="800" spc="-3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Aft>
                <a:spcPts val="900"/>
              </a:spcAft>
              <a:buNone/>
            </a:pPr>
            <a:endParaRPr lang="en-US" sz="1100" b="1" i="1" kern="800" spc="-3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Aft>
                <a:spcPts val="900"/>
              </a:spcAft>
              <a:buNone/>
            </a:pPr>
            <a:br>
              <a:rPr lang="en-US" sz="1100" b="1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Your MTP (DRAFT #__________ ):</a:t>
            </a:r>
            <a:endParaRPr sz="1100" b="1" kern="800" spc="-30" dirty="0">
              <a:solidFill>
                <a:srgbClr val="30739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Aft>
                <a:spcPts val="900"/>
              </a:spcAft>
              <a:buNone/>
            </a:pPr>
            <a:endParaRPr lang="en-US" sz="1100" b="1" kern="800" spc="-30" dirty="0">
              <a:solidFill>
                <a:srgbClr val="30739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Aft>
                <a:spcPts val="900"/>
              </a:spcAft>
              <a:buNone/>
            </a:pPr>
            <a:br>
              <a:rPr lang="en-US" sz="500" b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500" b="1" kern="800" spc="-30" dirty="0">
              <a:solidFill>
                <a:srgbClr val="30739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Aft>
                <a:spcPts val="900"/>
              </a:spcAft>
              <a:buNone/>
            </a:pPr>
            <a:r>
              <a:rPr lang="en-US" sz="1100" b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Now copy your draft to the Testing Page</a:t>
            </a:r>
            <a:endParaRPr sz="1100" b="1" kern="800" spc="-30" dirty="0">
              <a:solidFill>
                <a:srgbClr val="30739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" name="Shape 62"/>
          <p:cNvSpPr txBox="1"/>
          <p:nvPr/>
        </p:nvSpPr>
        <p:spPr>
          <a:xfrm>
            <a:off x="685799" y="1201540"/>
            <a:ext cx="4240764" cy="597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rtl="0">
              <a:spcAft>
                <a:spcPts val="600"/>
              </a:spcAft>
              <a:buNone/>
            </a:pPr>
            <a:r>
              <a:rPr lang="en-US" sz="1100" b="1" kern="800" spc="-2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Massive Transformative Purpose</a:t>
            </a:r>
            <a:r>
              <a:rPr lang="en-US" sz="1100" kern="800" spc="-2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en-US" sz="1100" b="1" kern="800" spc="-2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MTP</a:t>
            </a:r>
            <a:r>
              <a:rPr lang="en-US" sz="1100" kern="800" spc="-2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describes a better future </a:t>
            </a:r>
            <a:b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for the world (or at least your industry or community). </a:t>
            </a:r>
            <a:b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It doesn’t specify </a:t>
            </a:r>
            <a:r>
              <a:rPr lang="en-US" sz="1000" i="1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how</a:t>
            </a: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000" kern="800" spc="-2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Aft>
                <a:spcPts val="600"/>
              </a:spcAft>
              <a:buNone/>
            </a:pP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It’s not about you, your customers, </a:t>
            </a:r>
            <a:b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your organization, your products or services. </a:t>
            </a:r>
            <a:b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No ‘you’, ‘we’ or ‘us’. You are not in the picture.</a:t>
            </a:r>
            <a:endParaRPr sz="1000" kern="800" spc="-2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It is not a marketing slogan.</a:t>
            </a:r>
            <a:b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It is your north star, but it doesn’t restrict </a:t>
            </a:r>
            <a:b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your organization from changing direction.</a:t>
            </a:r>
            <a:endParaRPr sz="1000" kern="800" spc="-2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Aft>
                <a:spcPts val="600"/>
              </a:spcAft>
              <a:buNone/>
            </a:pP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It might excite and scare you, </a:t>
            </a:r>
            <a:b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and catch in your throat, </a:t>
            </a:r>
            <a:b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it matters that much to you. </a:t>
            </a:r>
            <a:endParaRPr sz="1000" kern="800" spc="-2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Aft>
                <a:spcPts val="600"/>
              </a:spcAft>
              <a:buNone/>
            </a:pP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You might never fully achieve it, </a:t>
            </a:r>
            <a:b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yet it is still worth striving for.</a:t>
            </a:r>
            <a:endParaRPr sz="1000" kern="800" spc="-2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spcAft>
                <a:spcPts val="600"/>
              </a:spcAft>
            </a:pP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A great MTP attracts the customers, </a:t>
            </a:r>
            <a:b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community, partners and resources you need </a:t>
            </a:r>
            <a:b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to make a dent in the universe…</a:t>
            </a:r>
          </a:p>
          <a:p>
            <a:pPr lvl="0" rtl="0">
              <a:spcBef>
                <a:spcPts val="600"/>
              </a:spcBef>
              <a:spcAft>
                <a:spcPts val="200"/>
              </a:spcAft>
              <a:buNone/>
            </a:pPr>
            <a:r>
              <a:rPr lang="en-US" sz="1100" b="1" kern="800" spc="-2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Examples:</a:t>
            </a:r>
            <a:endParaRPr lang="en-US" sz="600" i="1" kern="800" spc="-20" dirty="0">
              <a:solidFill>
                <a:srgbClr val="30739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Aft>
                <a:spcPts val="900"/>
              </a:spcAft>
              <a:buNone/>
            </a:pPr>
            <a:r>
              <a:rPr lang="en-US" sz="1000" b="1" kern="800" spc="-2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en-US" sz="1000" i="1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 To accelerate the world’s transition to sustainable energy. – </a:t>
            </a:r>
            <a:r>
              <a:rPr lang="en-US" sz="1000" b="1" i="1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Tesla</a:t>
            </a:r>
            <a:endParaRPr lang="en-US" sz="1000" i="1" kern="800" spc="-2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Aft>
                <a:spcPts val="900"/>
              </a:spcAft>
            </a:pPr>
            <a:r>
              <a:rPr lang="en-US" sz="1000" b="1" kern="800" spc="-2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en-US" sz="1000" i="1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 To make sustainable living commonplace. – </a:t>
            </a:r>
            <a:r>
              <a:rPr lang="en-US" sz="1000" b="1" i="1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Unilever</a:t>
            </a:r>
            <a:endParaRPr lang="en-US" sz="1000" i="1" kern="800" spc="-2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Aft>
                <a:spcPts val="900"/>
              </a:spcAft>
            </a:pPr>
            <a:r>
              <a:rPr lang="en-US" sz="1000" b="1" kern="800" spc="-2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en-US" sz="1000" i="1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 Organize the world’s information. – </a:t>
            </a:r>
            <a:r>
              <a:rPr lang="en-US" sz="1000" b="1" i="1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Google</a:t>
            </a:r>
            <a:endParaRPr lang="en-US" sz="1000" i="1" kern="800" spc="-20" dirty="0">
              <a:solidFill>
                <a:srgbClr val="39C3D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09412" lvl="2">
              <a:spcBef>
                <a:spcPts val="600"/>
              </a:spcBef>
              <a:spcAft>
                <a:spcPts val="600"/>
              </a:spcAft>
            </a:pPr>
            <a:r>
              <a:rPr lang="en-US" sz="1100" i="1" kern="800" spc="-2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“Never doubt that a small group of thoughtful, </a:t>
            </a:r>
            <a:br>
              <a:rPr lang="en-US" sz="1100" i="1" kern="800" spc="-2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i="1" kern="800" spc="-2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committed citizens can change the world: </a:t>
            </a:r>
            <a:br>
              <a:rPr lang="en-US" sz="1100" i="1" kern="800" spc="-2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i="1" kern="800" spc="-2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indeed, it’s the only thing that ever has.” </a:t>
            </a:r>
            <a:br>
              <a:rPr lang="en-US" sz="1100" i="1" kern="800" spc="-2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i="1" kern="800" spc="-2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                – Margaret Mead</a:t>
            </a:r>
            <a:endParaRPr sz="1100" kern="800" spc="-20" dirty="0">
              <a:solidFill>
                <a:srgbClr val="30739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Aft>
                <a:spcPts val="900"/>
              </a:spcAft>
            </a:pPr>
            <a:br>
              <a:rPr lang="en-US" sz="8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US" sz="8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8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*See </a:t>
            </a:r>
            <a:r>
              <a:rPr lang="en-US" sz="8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Chapter 3 - What is a Massive Transformative Purpose?</a:t>
            </a:r>
            <a:r>
              <a:rPr lang="en-US" sz="8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in </a:t>
            </a:r>
            <a:r>
              <a:rPr lang="en-US" sz="800" b="1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Exponential Organizations:</a:t>
            </a:r>
            <a:r>
              <a:rPr lang="en-US" sz="800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Why new organizations are ten times better, faster, and cheaper than yours (and what to do about it) </a:t>
            </a:r>
            <a:r>
              <a:rPr lang="en-US" sz="8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by </a:t>
            </a:r>
            <a:r>
              <a:rPr lang="en-US" sz="800" kern="800" spc="-3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Salim</a:t>
            </a:r>
            <a:r>
              <a:rPr lang="en-US" sz="8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Ismail, Michael S. Malone &amp; Yuri van Geest.</a:t>
            </a:r>
            <a:br>
              <a:rPr lang="en-US" sz="800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US" sz="800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8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The Exponential Organizations Master Business Course is a part of the </a:t>
            </a:r>
            <a:br>
              <a:rPr lang="en-US" sz="8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8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Growth Institute MBD Program. To learn more, visit </a:t>
            </a:r>
            <a:r>
              <a:rPr lang="en-US" sz="800" kern="800" spc="-3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www.growthinstitute.com</a:t>
            </a:r>
            <a:r>
              <a:rPr lang="en-US" sz="8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lang="en-US" sz="800" kern="800" spc="-3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exo</a:t>
            </a:r>
            <a:endParaRPr lang="en-US" sz="800" kern="800" spc="-3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Aft>
                <a:spcPts val="900"/>
              </a:spcAft>
            </a:pPr>
            <a:endParaRPr lang="en-US" sz="900" i="1" kern="800" spc="-3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Aft>
                <a:spcPts val="900"/>
              </a:spcAft>
              <a:buNone/>
            </a:pPr>
            <a:endParaRPr lang="en-US" sz="900" kern="800" spc="-3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9" name="Shape 55"/>
          <p:cNvCxnSpPr/>
          <p:nvPr/>
        </p:nvCxnSpPr>
        <p:spPr>
          <a:xfrm>
            <a:off x="5245998" y="7815781"/>
            <a:ext cx="4346100" cy="0"/>
          </a:xfrm>
          <a:prstGeom prst="straightConnector1">
            <a:avLst/>
          </a:prstGeom>
          <a:noFill/>
          <a:ln w="6350" cap="flat" cmpd="sng">
            <a:solidFill>
              <a:srgbClr val="58595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Straight Arrow Connector 43"/>
          <p:cNvCxnSpPr/>
          <p:nvPr/>
        </p:nvCxnSpPr>
        <p:spPr>
          <a:xfrm>
            <a:off x="8928613" y="7027316"/>
            <a:ext cx="366594" cy="0"/>
          </a:xfrm>
          <a:prstGeom prst="straightConnector1">
            <a:avLst/>
          </a:prstGeom>
          <a:ln w="19050" cmpd="sng">
            <a:solidFill>
              <a:srgbClr val="30739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hape 53"/>
          <p:cNvCxnSpPr/>
          <p:nvPr/>
        </p:nvCxnSpPr>
        <p:spPr>
          <a:xfrm>
            <a:off x="5387799" y="2411328"/>
            <a:ext cx="4205085" cy="0"/>
          </a:xfrm>
          <a:prstGeom prst="straightConnector1">
            <a:avLst/>
          </a:prstGeom>
          <a:noFill/>
          <a:ln w="6350" cap="flat" cmpd="sng">
            <a:solidFill>
              <a:srgbClr val="58595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Shape 51"/>
          <p:cNvCxnSpPr/>
          <p:nvPr/>
        </p:nvCxnSpPr>
        <p:spPr>
          <a:xfrm>
            <a:off x="5399507" y="2122946"/>
            <a:ext cx="4205085" cy="0"/>
          </a:xfrm>
          <a:prstGeom prst="straightConnector1">
            <a:avLst/>
          </a:prstGeom>
          <a:noFill/>
          <a:ln w="6350" cap="flat" cmpd="sng">
            <a:solidFill>
              <a:srgbClr val="58595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Shape 52"/>
          <p:cNvCxnSpPr/>
          <p:nvPr/>
        </p:nvCxnSpPr>
        <p:spPr>
          <a:xfrm>
            <a:off x="5387799" y="2972649"/>
            <a:ext cx="4205085" cy="0"/>
          </a:xfrm>
          <a:prstGeom prst="straightConnector1">
            <a:avLst/>
          </a:prstGeom>
          <a:noFill/>
          <a:ln w="6350" cap="flat" cmpd="sng">
            <a:solidFill>
              <a:srgbClr val="58595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Shape 51"/>
          <p:cNvCxnSpPr/>
          <p:nvPr/>
        </p:nvCxnSpPr>
        <p:spPr>
          <a:xfrm>
            <a:off x="5399507" y="3250590"/>
            <a:ext cx="4205085" cy="0"/>
          </a:xfrm>
          <a:prstGeom prst="straightConnector1">
            <a:avLst/>
          </a:prstGeom>
          <a:noFill/>
          <a:ln w="6350" cap="flat" cmpd="sng">
            <a:solidFill>
              <a:srgbClr val="58595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Shape 53"/>
          <p:cNvCxnSpPr/>
          <p:nvPr/>
        </p:nvCxnSpPr>
        <p:spPr>
          <a:xfrm>
            <a:off x="5399507" y="4100409"/>
            <a:ext cx="4205085" cy="0"/>
          </a:xfrm>
          <a:prstGeom prst="straightConnector1">
            <a:avLst/>
          </a:prstGeom>
          <a:noFill/>
          <a:ln w="6350" cap="flat" cmpd="sng">
            <a:solidFill>
              <a:srgbClr val="58595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Shape 51"/>
          <p:cNvCxnSpPr/>
          <p:nvPr/>
        </p:nvCxnSpPr>
        <p:spPr>
          <a:xfrm>
            <a:off x="5411216" y="3812027"/>
            <a:ext cx="4205085" cy="0"/>
          </a:xfrm>
          <a:prstGeom prst="straightConnector1">
            <a:avLst/>
          </a:prstGeom>
          <a:noFill/>
          <a:ln w="6350" cap="flat" cmpd="sng">
            <a:solidFill>
              <a:srgbClr val="58595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Shape 52"/>
          <p:cNvCxnSpPr/>
          <p:nvPr/>
        </p:nvCxnSpPr>
        <p:spPr>
          <a:xfrm>
            <a:off x="5399507" y="4661730"/>
            <a:ext cx="4205085" cy="0"/>
          </a:xfrm>
          <a:prstGeom prst="straightConnector1">
            <a:avLst/>
          </a:prstGeom>
          <a:noFill/>
          <a:ln w="6350" cap="flat" cmpd="sng">
            <a:solidFill>
              <a:srgbClr val="58595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Shape 51"/>
          <p:cNvCxnSpPr/>
          <p:nvPr/>
        </p:nvCxnSpPr>
        <p:spPr>
          <a:xfrm>
            <a:off x="5411216" y="4939671"/>
            <a:ext cx="4205085" cy="0"/>
          </a:xfrm>
          <a:prstGeom prst="straightConnector1">
            <a:avLst/>
          </a:prstGeom>
          <a:noFill/>
          <a:ln w="6350" cap="flat" cmpd="sng">
            <a:solidFill>
              <a:srgbClr val="58595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Shape 53"/>
          <p:cNvCxnSpPr/>
          <p:nvPr/>
        </p:nvCxnSpPr>
        <p:spPr>
          <a:xfrm>
            <a:off x="5399507" y="5789490"/>
            <a:ext cx="4205085" cy="0"/>
          </a:xfrm>
          <a:prstGeom prst="straightConnector1">
            <a:avLst/>
          </a:prstGeom>
          <a:noFill/>
          <a:ln w="6350" cap="flat" cmpd="sng">
            <a:solidFill>
              <a:srgbClr val="58595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Shape 51"/>
          <p:cNvCxnSpPr/>
          <p:nvPr/>
        </p:nvCxnSpPr>
        <p:spPr>
          <a:xfrm>
            <a:off x="5411216" y="5501108"/>
            <a:ext cx="4205085" cy="0"/>
          </a:xfrm>
          <a:prstGeom prst="straightConnector1">
            <a:avLst/>
          </a:prstGeom>
          <a:noFill/>
          <a:ln w="6350" cap="flat" cmpd="sng">
            <a:solidFill>
              <a:srgbClr val="58595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TextBox 58"/>
          <p:cNvSpPr txBox="1"/>
          <p:nvPr/>
        </p:nvSpPr>
        <p:spPr>
          <a:xfrm>
            <a:off x="685800" y="532366"/>
            <a:ext cx="506468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spc="-20" dirty="0">
                <a:solidFill>
                  <a:srgbClr val="30739F"/>
                </a:solidFill>
                <a:latin typeface="Open Sans"/>
                <a:cs typeface="Open Sans"/>
              </a:rPr>
              <a:t>Step 1: Draft an MTP (Massive Transformative Purpose*)</a:t>
            </a:r>
          </a:p>
        </p:txBody>
      </p:sp>
      <p:cxnSp>
        <p:nvCxnSpPr>
          <p:cNvPr id="63" name="Shape 60"/>
          <p:cNvCxnSpPr/>
          <p:nvPr/>
        </p:nvCxnSpPr>
        <p:spPr>
          <a:xfrm>
            <a:off x="5143500" y="1197260"/>
            <a:ext cx="0" cy="6060790"/>
          </a:xfrm>
          <a:prstGeom prst="straightConnector1">
            <a:avLst/>
          </a:prstGeom>
          <a:noFill/>
          <a:ln w="6350" cap="flat" cmpd="sng">
            <a:solidFill>
              <a:srgbClr val="3073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Shape 52"/>
          <p:cNvCxnSpPr/>
          <p:nvPr/>
        </p:nvCxnSpPr>
        <p:spPr>
          <a:xfrm>
            <a:off x="5498958" y="6604133"/>
            <a:ext cx="3967275" cy="0"/>
          </a:xfrm>
          <a:prstGeom prst="straightConnector1">
            <a:avLst/>
          </a:prstGeom>
          <a:noFill/>
          <a:ln w="6350" cap="flat" cmpd="sng">
            <a:solidFill>
              <a:srgbClr val="58595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Shape 48"/>
          <p:cNvSpPr/>
          <p:nvPr/>
        </p:nvSpPr>
        <p:spPr>
          <a:xfrm>
            <a:off x="5360992" y="6063607"/>
            <a:ext cx="4243207" cy="661451"/>
          </a:xfrm>
          <a:prstGeom prst="rect">
            <a:avLst/>
          </a:prstGeom>
          <a:noFill/>
          <a:ln w="19050" cap="flat" cmpd="sng">
            <a:solidFill>
              <a:srgbClr val="3073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E54C0537-E798-754C-8E0B-8B821AB87967}"/>
              </a:ext>
            </a:extLst>
          </p:cNvPr>
          <p:cNvSpPr txBox="1">
            <a:spLocks/>
          </p:cNvSpPr>
          <p:nvPr/>
        </p:nvSpPr>
        <p:spPr>
          <a:xfrm>
            <a:off x="1428708" y="7400184"/>
            <a:ext cx="8168218" cy="25857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="0" i="0" kern="1200" baseline="0">
                <a:solidFill>
                  <a:srgbClr val="7F7F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800"/>
              </a:lnSpc>
              <a:defRPr/>
            </a:pPr>
            <a:r>
              <a:rPr lang="en-US" sz="70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Work licensed under Creative Commons Attribution-</a:t>
            </a:r>
            <a:r>
              <a:rPr lang="en-US" sz="700" kern="800" spc="-10" dirty="0" err="1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ShareAlike</a:t>
            </a:r>
            <a:r>
              <a:rPr lang="en-US" sz="70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 4.0 International License. By Growth </a:t>
            </a:r>
            <a:r>
              <a:rPr lang="en-US" sz="700" kern="800" spc="-1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Institute LLC. </a:t>
            </a:r>
            <a:r>
              <a:rPr lang="en-US" sz="70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based on work by Salim Ismail, Michael S. Malone and Yuri van Geest. For a copy of this license, http://</a:t>
            </a:r>
            <a:r>
              <a:rPr lang="en-US" sz="700" kern="800" spc="-10" dirty="0" err="1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creativecommons.org</a:t>
            </a:r>
            <a:r>
              <a:rPr lang="en-US" sz="70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/licenses/by-</a:t>
            </a:r>
            <a:r>
              <a:rPr lang="en-US" sz="700" kern="800" spc="-10" dirty="0" err="1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sa</a:t>
            </a:r>
            <a:r>
              <a:rPr lang="en-US" sz="70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/4.0/ or send a letter to Creative Commons, PO Box 1866, Mountain View, CA 94042, USA. Rev 1.0 2018-04-27</a:t>
            </a:r>
          </a:p>
        </p:txBody>
      </p:sp>
    </p:spTree>
    <p:extLst>
      <p:ext uri="{BB962C8B-B14F-4D97-AF65-F5344CB8AC3E}">
        <p14:creationId xmlns:p14="http://schemas.microsoft.com/office/powerpoint/2010/main" val="4234631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62"/>
          <p:cNvSpPr txBox="1"/>
          <p:nvPr/>
        </p:nvSpPr>
        <p:spPr>
          <a:xfrm>
            <a:off x="685798" y="2018203"/>
            <a:ext cx="4246145" cy="123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Aft>
                <a:spcPts val="550"/>
              </a:spcAft>
            </a:pPr>
            <a:r>
              <a:rPr lang="en-US" sz="1100" b="1" kern="800" spc="-2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Well-Structured Examples</a:t>
            </a:r>
          </a:p>
          <a:p>
            <a:pPr lvl="0">
              <a:spcAft>
                <a:spcPts val="900"/>
              </a:spcAft>
            </a:pPr>
            <a:r>
              <a:rPr lang="en-US" sz="1050" b="1" kern="800" spc="-2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en-US" sz="1050" i="1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sz="1000" i="1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To accelerate the world’s transition to sustainable energy. – </a:t>
            </a:r>
            <a:r>
              <a:rPr lang="en-US" sz="1000" b="1" i="1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Tesla</a:t>
            </a:r>
            <a:endParaRPr lang="en-US" sz="1000" i="1" kern="800" spc="-2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Aft>
                <a:spcPts val="900"/>
              </a:spcAft>
            </a:pPr>
            <a:r>
              <a:rPr lang="en-US" sz="1000" b="1" kern="800" spc="-2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en-US" sz="1000" i="1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 To make sustainable living commonplace. – </a:t>
            </a:r>
            <a:r>
              <a:rPr lang="en-US" sz="1000" b="1" i="1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Unilever</a:t>
            </a:r>
          </a:p>
          <a:p>
            <a:pPr>
              <a:spcAft>
                <a:spcPts val="900"/>
              </a:spcAft>
            </a:pPr>
            <a:r>
              <a:rPr lang="en-US" sz="1000" b="1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en-US" sz="1000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 Humans must become a </a:t>
            </a:r>
            <a:r>
              <a:rPr lang="en-US" sz="1000" i="1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multiplanetary</a:t>
            </a:r>
            <a:r>
              <a:rPr lang="en-US" sz="1000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species. – </a:t>
            </a:r>
            <a:r>
              <a:rPr lang="en-US" sz="1000" b="1" i="1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SpaceX</a:t>
            </a:r>
            <a:endParaRPr lang="en-US" sz="1000" i="1" kern="800" spc="-2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Aft>
                <a:spcPts val="900"/>
              </a:spcAft>
            </a:pPr>
            <a:r>
              <a:rPr lang="en-US" sz="1000" b="1" kern="800" spc="-2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en-US" sz="1000" i="1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 Organize the world’s information. – </a:t>
            </a:r>
            <a:r>
              <a:rPr lang="en-US" sz="1000" b="1" i="1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Google</a:t>
            </a:r>
            <a:endParaRPr lang="en-US" sz="1000" kern="800" spc="-20" dirty="0">
              <a:solidFill>
                <a:srgbClr val="30739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9" name="Shape 55"/>
          <p:cNvCxnSpPr/>
          <p:nvPr/>
        </p:nvCxnSpPr>
        <p:spPr>
          <a:xfrm>
            <a:off x="5245998" y="7815781"/>
            <a:ext cx="4346100" cy="0"/>
          </a:xfrm>
          <a:prstGeom prst="straightConnector1">
            <a:avLst/>
          </a:prstGeom>
          <a:noFill/>
          <a:ln w="6350" cap="flat" cmpd="sng">
            <a:solidFill>
              <a:srgbClr val="58595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TextBox 58"/>
          <p:cNvSpPr txBox="1"/>
          <p:nvPr/>
        </p:nvSpPr>
        <p:spPr>
          <a:xfrm>
            <a:off x="685800" y="532366"/>
            <a:ext cx="506468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spc="-20" dirty="0">
                <a:solidFill>
                  <a:srgbClr val="30739F"/>
                </a:solidFill>
                <a:latin typeface="Open Sans"/>
                <a:cs typeface="Open Sans"/>
              </a:rPr>
              <a:t>Step 2: Test Your Draft MTP</a:t>
            </a:r>
          </a:p>
        </p:txBody>
      </p:sp>
      <p:cxnSp>
        <p:nvCxnSpPr>
          <p:cNvPr id="22" name="Shape 52"/>
          <p:cNvCxnSpPr/>
          <p:nvPr/>
        </p:nvCxnSpPr>
        <p:spPr>
          <a:xfrm>
            <a:off x="821539" y="1755390"/>
            <a:ext cx="3974663" cy="0"/>
          </a:xfrm>
          <a:prstGeom prst="straightConnector1">
            <a:avLst/>
          </a:prstGeom>
          <a:noFill/>
          <a:ln w="6350" cap="flat" cmpd="sng">
            <a:solidFill>
              <a:srgbClr val="58595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Rectangle 4"/>
          <p:cNvSpPr/>
          <p:nvPr/>
        </p:nvSpPr>
        <p:spPr>
          <a:xfrm>
            <a:off x="700670" y="1252321"/>
            <a:ext cx="4216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Aft>
                <a:spcPts val="900"/>
              </a:spcAft>
            </a:pPr>
            <a:r>
              <a:rPr lang="en-US" sz="1100" b="1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Your MTP (DRAFT #__________ ):</a:t>
            </a:r>
          </a:p>
        </p:txBody>
      </p:sp>
      <p:sp>
        <p:nvSpPr>
          <p:cNvPr id="27" name="Shape 62"/>
          <p:cNvSpPr txBox="1"/>
          <p:nvPr/>
        </p:nvSpPr>
        <p:spPr>
          <a:xfrm>
            <a:off x="710164" y="3338269"/>
            <a:ext cx="4221779" cy="3867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600"/>
              </a:spcBef>
              <a:spcAft>
                <a:spcPts val="550"/>
              </a:spcAft>
            </a:pPr>
            <a:r>
              <a:rPr lang="en-US" sz="1100" b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Check your MTP: Include these qualities...</a:t>
            </a:r>
            <a:endParaRPr lang="en-US" sz="600" b="1" kern="800" spc="-30" dirty="0">
              <a:solidFill>
                <a:srgbClr val="30739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177800">
              <a:lnSpc>
                <a:spcPct val="110000"/>
              </a:lnSpc>
              <a:buClr>
                <a:srgbClr val="30739F"/>
              </a:buClr>
              <a:buSzPct val="100000"/>
              <a:buFont typeface="Wingdings" charset="2"/>
              <a:buChar char=""/>
            </a:pP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Does it describes </a:t>
            </a: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a desired state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for the world, your industry </a:t>
            </a:r>
            <a:b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or your community?</a:t>
            </a:r>
          </a:p>
          <a:p>
            <a:pPr marL="342900" lvl="0" indent="-177800">
              <a:lnSpc>
                <a:spcPct val="110000"/>
              </a:lnSpc>
              <a:buClr>
                <a:srgbClr val="30739F"/>
              </a:buClr>
              <a:buSzPct val="100000"/>
              <a:buFont typeface="Wingdings" charset="2"/>
              <a:buChar char=""/>
            </a:pP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Is it highly </a:t>
            </a: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aspirational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  <a:p>
            <a:pPr marL="342900" lvl="0" indent="-177800">
              <a:lnSpc>
                <a:spcPct val="110000"/>
              </a:lnSpc>
              <a:buClr>
                <a:srgbClr val="30739F"/>
              </a:buClr>
              <a:buSzPct val="100000"/>
              <a:buFont typeface="Wingdings" charset="2"/>
              <a:buChar char=""/>
            </a:pP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Is it </a:t>
            </a: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unique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  <a:p>
            <a:pPr marL="342900" lvl="0" indent="-177800">
              <a:lnSpc>
                <a:spcPct val="110000"/>
              </a:lnSpc>
              <a:buClr>
                <a:srgbClr val="30739F"/>
              </a:buClr>
              <a:buSzPct val="100000"/>
              <a:buFont typeface="Wingdings" charset="2"/>
              <a:buChar char=""/>
            </a:pP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Is it audaciously </a:t>
            </a: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Massive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, touching an industry, </a:t>
            </a:r>
            <a:b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an entire community or the entire planet?</a:t>
            </a:r>
          </a:p>
          <a:p>
            <a:pPr marL="342900" lvl="0" indent="-177800">
              <a:lnSpc>
                <a:spcPct val="110000"/>
              </a:lnSpc>
              <a:buClr>
                <a:srgbClr val="30739F"/>
              </a:buClr>
              <a:buSzPct val="100000"/>
              <a:buFont typeface="Wingdings" charset="2"/>
              <a:buChar char=""/>
            </a:pP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Is it </a:t>
            </a: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Transformative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  <a:p>
            <a:pPr marL="342900" lvl="0" indent="-177800">
              <a:lnSpc>
                <a:spcPct val="110000"/>
              </a:lnSpc>
              <a:buClr>
                <a:srgbClr val="30739F"/>
              </a:buClr>
              <a:buSzPct val="100000"/>
              <a:buFont typeface="Wingdings" charset="2"/>
              <a:buChar char=""/>
            </a:pP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Is the </a:t>
            </a: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Purpose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- the “why” - clear and unmistakable?</a:t>
            </a:r>
          </a:p>
          <a:p>
            <a:pPr marL="342900" lvl="0" indent="-177800">
              <a:lnSpc>
                <a:spcPct val="110000"/>
              </a:lnSpc>
              <a:buClr>
                <a:srgbClr val="30739F"/>
              </a:buClr>
              <a:buSzPct val="100000"/>
              <a:buFont typeface="Wingdings" charset="2"/>
              <a:buChar char=""/>
            </a:pP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Is there a sense of </a:t>
            </a: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Passion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Meaning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  <a:p>
            <a:pPr lvl="0">
              <a:spcBef>
                <a:spcPts val="600"/>
              </a:spcBef>
              <a:spcAft>
                <a:spcPts val="550"/>
              </a:spcAft>
            </a:pPr>
            <a:r>
              <a:rPr lang="en-US" sz="1100" b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Remove these qualities...</a:t>
            </a:r>
          </a:p>
          <a:p>
            <a:pPr marL="342900" lvl="0" indent="-177800">
              <a:lnSpc>
                <a:spcPct val="110000"/>
              </a:lnSpc>
              <a:buClr>
                <a:srgbClr val="30739F"/>
              </a:buClr>
              <a:buSzPct val="100000"/>
              <a:buFont typeface="Wingdings" charset="2"/>
              <a:buChar char=""/>
            </a:pP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Is it a </a:t>
            </a: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Vision Statement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and about the organization?</a:t>
            </a:r>
          </a:p>
          <a:p>
            <a:pPr marL="342900" lvl="0" indent="-177800">
              <a:lnSpc>
                <a:spcPct val="110000"/>
              </a:lnSpc>
              <a:buClr>
                <a:srgbClr val="30739F"/>
              </a:buClr>
              <a:buSzPct val="100000"/>
              <a:buFont typeface="Wingdings" charset="2"/>
              <a:buChar char=""/>
            </a:pP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Is it about </a:t>
            </a: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Mission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lang="en-US" sz="1000" b="1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how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to achieve the outcome?</a:t>
            </a:r>
          </a:p>
          <a:p>
            <a:pPr marL="342900" lvl="0" indent="-177800">
              <a:lnSpc>
                <a:spcPct val="110000"/>
              </a:lnSpc>
              <a:buClr>
                <a:srgbClr val="30739F"/>
              </a:buClr>
              <a:buSzPct val="100000"/>
              <a:buFont typeface="Wingdings" charset="2"/>
              <a:buChar char=""/>
            </a:pP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Is it </a:t>
            </a: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restrictive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to future business models?</a:t>
            </a:r>
          </a:p>
          <a:p>
            <a:pPr marL="342900" lvl="0" indent="-177800">
              <a:lnSpc>
                <a:spcPct val="110000"/>
              </a:lnSpc>
              <a:buClr>
                <a:srgbClr val="30739F"/>
              </a:buClr>
              <a:buSzPct val="100000"/>
              <a:buFont typeface="Wingdings" charset="2"/>
              <a:buChar char=""/>
            </a:pP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Is it a </a:t>
            </a: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Marketing Slogan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for customers?</a:t>
            </a:r>
          </a:p>
          <a:p>
            <a:pPr marL="342900" lvl="0" indent="-177800">
              <a:lnSpc>
                <a:spcPct val="110000"/>
              </a:lnSpc>
              <a:buClr>
                <a:srgbClr val="30739F"/>
              </a:buClr>
              <a:buSzPct val="100000"/>
              <a:buFont typeface="Wingdings" charset="2"/>
              <a:buChar char=""/>
            </a:pP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Is it a sentence for customer (“</a:t>
            </a: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you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”)?</a:t>
            </a:r>
          </a:p>
          <a:p>
            <a:pPr marL="342900" lvl="0" indent="-177800">
              <a:lnSpc>
                <a:spcPct val="110000"/>
              </a:lnSpc>
              <a:buClr>
                <a:srgbClr val="30739F"/>
              </a:buClr>
              <a:buSzPct val="100000"/>
              <a:buFont typeface="Wingdings" charset="2"/>
              <a:buChar char=""/>
            </a:pP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Is it a sentence for us (“</a:t>
            </a: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we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”)?</a:t>
            </a:r>
          </a:p>
          <a:p>
            <a:pPr marL="342900" lvl="0" indent="-177800">
              <a:lnSpc>
                <a:spcPct val="110000"/>
              </a:lnSpc>
              <a:buClr>
                <a:srgbClr val="30739F"/>
              </a:buClr>
              <a:buSzPct val="100000"/>
              <a:buFont typeface="Wingdings" charset="2"/>
              <a:buChar char=""/>
            </a:pP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Is it about the </a:t>
            </a: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business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lang="en-US" sz="1000" b="1" kern="800" spc="-3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spcBef>
                <a:spcPts val="600"/>
              </a:spcBef>
              <a:spcAft>
                <a:spcPts val="550"/>
              </a:spcAft>
            </a:pPr>
            <a:r>
              <a:rPr lang="en-US" sz="1100" b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Create the next draft of your MTP 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2891" y="6821217"/>
            <a:ext cx="366594" cy="0"/>
          </a:xfrm>
          <a:prstGeom prst="straightConnector1">
            <a:avLst/>
          </a:prstGeom>
          <a:ln w="19050" cmpd="sng">
            <a:solidFill>
              <a:srgbClr val="30739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375617" y="1239033"/>
            <a:ext cx="421640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Aft>
                <a:spcPts val="900"/>
              </a:spcAft>
            </a:pPr>
            <a:r>
              <a:rPr lang="en-US" sz="1100" b="1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Your MTP (DRAFT #__________ ):</a:t>
            </a:r>
          </a:p>
        </p:txBody>
      </p:sp>
      <p:sp>
        <p:nvSpPr>
          <p:cNvPr id="36" name="Shape 62"/>
          <p:cNvSpPr txBox="1"/>
          <p:nvPr/>
        </p:nvSpPr>
        <p:spPr>
          <a:xfrm>
            <a:off x="5363436" y="2018202"/>
            <a:ext cx="4228662" cy="518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Aft>
                <a:spcPts val="550"/>
              </a:spcAft>
            </a:pPr>
            <a:r>
              <a:rPr lang="en-US" sz="1100" b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Quick Test - The MTP Cocktail Party </a:t>
            </a:r>
            <a:r>
              <a:rPr lang="en-US" sz="800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(by </a:t>
            </a:r>
            <a:r>
              <a:rPr lang="en-US" sz="800" kern="800" spc="-30" dirty="0" err="1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kentlangley.com</a:t>
            </a:r>
            <a:r>
              <a:rPr lang="en-US" sz="800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lvl="0">
              <a:spcBef>
                <a:spcPts val="550"/>
              </a:spcBef>
              <a:spcAft>
                <a:spcPts val="200"/>
              </a:spcAft>
            </a:pPr>
            <a:r>
              <a:rPr lang="en-US" sz="1000" b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Will your MTP cause the </a:t>
            </a:r>
            <a:r>
              <a:rPr lang="en-US" sz="1000" b="1" i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right</a:t>
            </a:r>
            <a:r>
              <a:rPr lang="en-US" sz="1000" b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 people to “</a:t>
            </a:r>
            <a:r>
              <a:rPr lang="en-US" sz="1000" b="1" i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lean in</a:t>
            </a:r>
            <a:r>
              <a:rPr lang="en-US" sz="1000" b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”? </a:t>
            </a:r>
          </a:p>
          <a:p>
            <a:pPr lvl="0">
              <a:spcAft>
                <a:spcPts val="900"/>
              </a:spcAft>
            </a:pP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A great MTP creates a gravity field, attracting customers, partners, employees and whole communities out of the crowd to your cause. </a:t>
            </a:r>
            <a:b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How might you rapidly test your MTP’s gravity??</a:t>
            </a:r>
          </a:p>
          <a:p>
            <a:pPr>
              <a:spcBef>
                <a:spcPts val="550"/>
              </a:spcBef>
              <a:spcAft>
                <a:spcPts val="200"/>
              </a:spcAft>
            </a:pPr>
            <a:r>
              <a:rPr lang="en-US" sz="1000" b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“What do you do?”</a:t>
            </a:r>
          </a:p>
          <a:p>
            <a:pPr lvl="0">
              <a:spcAft>
                <a:spcPts val="900"/>
              </a:spcAft>
            </a:pP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Imagine a cocktail party or mixer filled with people who might be </a:t>
            </a:r>
            <a:b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a great fit for your MTP. Introduce yourself to a stranger...</a:t>
            </a:r>
          </a:p>
          <a:p>
            <a:pPr lvl="0">
              <a:spcAft>
                <a:spcPts val="900"/>
              </a:spcAft>
            </a:pP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Once names are exchanged, the next question is: “</a:t>
            </a:r>
            <a:r>
              <a:rPr lang="en-US" sz="1000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what do you do?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”. </a:t>
            </a:r>
            <a:b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This is the moment to share your MTP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. How will they respond? </a:t>
            </a:r>
            <a:b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Will they “</a:t>
            </a:r>
            <a:r>
              <a:rPr lang="en-US" sz="1000" b="1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disengage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”, or will they “</a:t>
            </a:r>
            <a:r>
              <a:rPr lang="en-US" sz="1000" b="1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lean in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” to learn more?</a:t>
            </a:r>
          </a:p>
          <a:p>
            <a:pPr marL="230188" lvl="0">
              <a:spcAft>
                <a:spcPts val="900"/>
              </a:spcAft>
            </a:pP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Pat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: So Chris, what do you do??</a:t>
            </a:r>
          </a:p>
          <a:p>
            <a:pPr marL="230188" lvl="0">
              <a:spcAft>
                <a:spcPts val="900"/>
              </a:spcAft>
            </a:pP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Chris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: My company is working to </a:t>
            </a:r>
            <a:r>
              <a:rPr lang="en-US" sz="1000" b="1" i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end opioid addiction </a:t>
            </a:r>
            <a:br>
              <a:rPr lang="en-US" sz="1000" b="1" i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 i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and deaths, worldwide.</a:t>
            </a:r>
          </a:p>
          <a:p>
            <a:pPr marL="230188" lvl="0">
              <a:spcAft>
                <a:spcPts val="900"/>
              </a:spcAft>
            </a:pP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Pat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: (</a:t>
            </a:r>
            <a:r>
              <a:rPr lang="en-US" sz="1000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taking a step back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) Wow. Uh - did you see where </a:t>
            </a:r>
            <a:b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the restrooms are? (</a:t>
            </a:r>
            <a:r>
              <a:rPr lang="en-US" sz="1000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excuses self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).</a:t>
            </a:r>
          </a:p>
          <a:p>
            <a:pPr marL="230188" lvl="0">
              <a:spcAft>
                <a:spcPts val="900"/>
              </a:spcAft>
            </a:pP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Sandy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: Chris, I’m Sandy. Sorry for eavesdropping, but did you say you were trying to end opioid addiction?? (</a:t>
            </a:r>
            <a:r>
              <a:rPr lang="en-US" sz="1000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leans in toward Chris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b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 i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That is incredible - how on earth are you going to do that?</a:t>
            </a:r>
          </a:p>
          <a:p>
            <a:pPr lvl="0">
              <a:spcAft>
                <a:spcPts val="900"/>
              </a:spcAft>
            </a:pP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Next, attend a networking event or Meetup and share your MTP. If most people </a:t>
            </a:r>
            <a:r>
              <a:rPr lang="en-US" sz="1000" b="1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disengage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Pat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), re-draft your MTP and try again. But if your MTP is pulling the right people out of the crowd to </a:t>
            </a:r>
            <a:r>
              <a:rPr lang="en-US" sz="1000" b="1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lean in 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and find out more (</a:t>
            </a: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Sandy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), it’s time for more rigorous large-scale testing. </a:t>
            </a:r>
          </a:p>
          <a:p>
            <a:pPr lvl="0">
              <a:spcAft>
                <a:spcPts val="900"/>
              </a:spcAft>
            </a:pPr>
            <a:r>
              <a:rPr lang="en-US" sz="1000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Now get out of the building, identify relevant communities, and test </a:t>
            </a:r>
            <a:br>
              <a:rPr lang="en-US" sz="1000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your MTP with them!  (See </a:t>
            </a:r>
            <a:r>
              <a:rPr lang="en-US" sz="1000" i="1" kern="800" spc="-3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ExO</a:t>
            </a:r>
            <a:r>
              <a:rPr lang="en-US" sz="1000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Attribute: Community and Crowd)</a:t>
            </a:r>
          </a:p>
        </p:txBody>
      </p:sp>
      <p:cxnSp>
        <p:nvCxnSpPr>
          <p:cNvPr id="40" name="Shape 52"/>
          <p:cNvCxnSpPr/>
          <p:nvPr/>
        </p:nvCxnSpPr>
        <p:spPr>
          <a:xfrm>
            <a:off x="5500180" y="1746588"/>
            <a:ext cx="3967275" cy="0"/>
          </a:xfrm>
          <a:prstGeom prst="straightConnector1">
            <a:avLst/>
          </a:prstGeom>
          <a:noFill/>
          <a:ln w="6350" cap="flat" cmpd="sng">
            <a:solidFill>
              <a:srgbClr val="58595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Shape 48"/>
          <p:cNvSpPr/>
          <p:nvPr/>
        </p:nvSpPr>
        <p:spPr>
          <a:xfrm>
            <a:off x="685798" y="1206062"/>
            <a:ext cx="4246146" cy="661451"/>
          </a:xfrm>
          <a:prstGeom prst="rect">
            <a:avLst/>
          </a:prstGeom>
          <a:noFill/>
          <a:ln w="19050" cap="flat" cmpd="sng">
            <a:solidFill>
              <a:srgbClr val="3073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48"/>
          <p:cNvSpPr/>
          <p:nvPr/>
        </p:nvSpPr>
        <p:spPr>
          <a:xfrm>
            <a:off x="5363436" y="1206062"/>
            <a:ext cx="4240763" cy="661451"/>
          </a:xfrm>
          <a:prstGeom prst="rect">
            <a:avLst/>
          </a:prstGeom>
          <a:noFill/>
          <a:ln w="19050" cap="flat" cmpd="sng">
            <a:solidFill>
              <a:srgbClr val="3073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Shape 60"/>
          <p:cNvCxnSpPr/>
          <p:nvPr/>
        </p:nvCxnSpPr>
        <p:spPr>
          <a:xfrm>
            <a:off x="5143500" y="1197260"/>
            <a:ext cx="0" cy="6060790"/>
          </a:xfrm>
          <a:prstGeom prst="straightConnector1">
            <a:avLst/>
          </a:prstGeom>
          <a:noFill/>
          <a:ln w="6350" cap="flat" cmpd="sng">
            <a:solidFill>
              <a:srgbClr val="30739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49DC1C1-86A5-2041-BDBB-06F84851B740}"/>
              </a:ext>
            </a:extLst>
          </p:cNvPr>
          <p:cNvSpPr txBox="1">
            <a:spLocks/>
          </p:cNvSpPr>
          <p:nvPr/>
        </p:nvSpPr>
        <p:spPr>
          <a:xfrm>
            <a:off x="1428708" y="7400184"/>
            <a:ext cx="8168218" cy="25857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="0" i="0" kern="1200" baseline="0">
                <a:solidFill>
                  <a:srgbClr val="7F7F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800"/>
              </a:lnSpc>
              <a:defRPr/>
            </a:pPr>
            <a:r>
              <a:rPr lang="en-US" sz="70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Work licensed under Creative Commons Attribution-</a:t>
            </a:r>
            <a:r>
              <a:rPr lang="en-US" sz="700" kern="800" spc="-10" dirty="0" err="1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ShareAlike</a:t>
            </a:r>
            <a:r>
              <a:rPr lang="en-US" sz="70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 4.0 International License. By Growth Institute Inc. based on work by Salim Ismail, Michael S. Malone and Yuri van Geest. For a copy of this license, http://</a:t>
            </a:r>
            <a:r>
              <a:rPr lang="en-US" sz="700" kern="800" spc="-10" dirty="0" err="1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creativecommons.org</a:t>
            </a:r>
            <a:r>
              <a:rPr lang="en-US" sz="70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/licenses/by-</a:t>
            </a:r>
            <a:r>
              <a:rPr lang="en-US" sz="700" kern="800" spc="-10" dirty="0" err="1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sa</a:t>
            </a:r>
            <a:r>
              <a:rPr lang="en-US" sz="70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/4.0/ or send a letter to Creative Commons, PO Box 1866, Mountain View, CA 94042, USA. Rev 1.0 2018-04-27</a:t>
            </a:r>
          </a:p>
        </p:txBody>
      </p:sp>
    </p:spTree>
    <p:extLst>
      <p:ext uri="{BB962C8B-B14F-4D97-AF65-F5344CB8AC3E}">
        <p14:creationId xmlns:p14="http://schemas.microsoft.com/office/powerpoint/2010/main" val="456334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7150</TotalTime>
  <Words>317</Words>
  <Application>Microsoft Macintosh PowerPoint</Application>
  <PresentationFormat>Custom</PresentationFormat>
  <Paragraphs>71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Open Sans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Argomedo</dc:creator>
  <cp:lastModifiedBy>Gary Ralston</cp:lastModifiedBy>
  <cp:revision>50</cp:revision>
  <cp:lastPrinted>2018-04-27T21:11:18Z</cp:lastPrinted>
  <dcterms:created xsi:type="dcterms:W3CDTF">2018-04-12T19:19:46Z</dcterms:created>
  <dcterms:modified xsi:type="dcterms:W3CDTF">2018-04-30T20:29:54Z</dcterms:modified>
</cp:coreProperties>
</file>