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
  </p:notesMasterIdLst>
  <p:sldIdLst>
    <p:sldId id="257" r:id="rId2"/>
    <p:sldId id="258" r:id="rId3"/>
    <p:sldId id="259" r:id="rId4"/>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66E"/>
    <a:srgbClr val="000000"/>
    <a:srgbClr val="BE1E2D"/>
    <a:srgbClr val="30739F"/>
    <a:srgbClr val="942A7A"/>
    <a:srgbClr val="39C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0E23CD-9EA9-4AEF-8C6B-EDA270C28ED2}">
  <a:tblStyle styleId="{840E23CD-9EA9-4AEF-8C6B-EDA270C28E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4" autoAdjust="0"/>
    <p:restoredTop sz="86359" autoAdjust="0"/>
  </p:normalViewPr>
  <p:slideViewPr>
    <p:cSldViewPr snapToGrid="0">
      <p:cViewPr varScale="1">
        <p:scale>
          <a:sx n="148" d="100"/>
          <a:sy n="148" d="100"/>
        </p:scale>
        <p:origin x="744" y="20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0" d="100"/>
          <a:sy n="130" d="100"/>
        </p:scale>
        <p:origin x="540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6929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Staff on Demand and Externalities</a:t>
            </a:r>
            <a:endParaRPr/>
          </a:p>
          <a:p>
            <a:pPr marL="0" lvl="0" indent="0">
              <a:spcBef>
                <a:spcPts val="0"/>
              </a:spcBef>
              <a:spcAft>
                <a:spcPts val="0"/>
              </a:spcAft>
              <a:buNone/>
            </a:pPr>
            <a:endParaRPr/>
          </a:p>
          <a:p>
            <a:pPr marL="0" lvl="0" indent="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a:spcBef>
                <a:spcPts val="0"/>
              </a:spcBef>
              <a:spcAft>
                <a:spcPts val="0"/>
              </a:spcAft>
              <a:buNone/>
            </a:pPr>
            <a:r>
              <a:rPr lang="en-US"/>
              <a:t>https://www.cio.com/article/3030989/outsourcing/the-top-10-it-outsourcing-service-providers-of-the-year.html</a:t>
            </a:r>
            <a:endParaRPr/>
          </a:p>
          <a:p>
            <a:pPr marL="0" lvl="0" indent="0">
              <a:spcBef>
                <a:spcPts val="0"/>
              </a:spcBef>
              <a:spcAft>
                <a:spcPts val="0"/>
              </a:spcAft>
              <a:buNone/>
            </a:pPr>
            <a:endParaRPr/>
          </a:p>
          <a:p>
            <a:pPr marL="0" lvl="0" indent="0">
              <a:spcBef>
                <a:spcPts val="0"/>
              </a:spcBef>
              <a:spcAft>
                <a:spcPts val="0"/>
              </a:spcAft>
              <a:buNone/>
            </a:pPr>
            <a:r>
              <a:rPr lang="en-US"/>
              <a:t>From Exponential Transformation (DRAFT) Page 43</a:t>
            </a:r>
            <a:endParaRPr/>
          </a:p>
          <a:p>
            <a:pPr marL="0" lvl="0" indent="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solidFill>
                  <a:schemeClr val="dk1"/>
                </a:solidFill>
              </a:rPr>
              <a:t>HOW TO IMPLEMENT</a:t>
            </a:r>
            <a:endParaRPr>
              <a:solidFill>
                <a:schemeClr val="dk1"/>
              </a:solidFill>
            </a:endParaRPr>
          </a:p>
          <a:p>
            <a:pPr marL="0" lvl="0" indent="0">
              <a:spcBef>
                <a:spcPts val="1000"/>
              </a:spcBef>
              <a:spcAft>
                <a:spcPts val="0"/>
              </a:spcAft>
              <a:buClr>
                <a:schemeClr val="dk1"/>
              </a:buClr>
              <a:buSzPts val="1100"/>
              <a:buFont typeface="Arial"/>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CREATE CLEAR TASK SPECIFICATIONS</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USE THE MTP TO RECRUIT THE BEST PEOPLE</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DEVELOP RELATIONSHIPS</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CREATE AN INTERFACE TO AUTOMATE STAFF-ON-DEMAND ENGAGEMENT</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USE THE MTP AND YOUR INTERFACE TO DRAW NEW MEMBERS TO YOUR STAFF-ON-DEMAND COMMUNITY</a:t>
            </a:r>
            <a:endParaRPr>
              <a:solidFill>
                <a:schemeClr val="dk1"/>
              </a:solidFill>
            </a:endParaRPr>
          </a:p>
          <a:p>
            <a:pPr marL="0" lvl="0" indent="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US">
                <a:solidFill>
                  <a:schemeClr val="dk1"/>
                </a:solidFill>
              </a:rPr>
              <a:t>Measuring Success</a:t>
            </a:r>
            <a:endParaRPr>
              <a:solidFill>
                <a:schemeClr val="dk1"/>
              </a:solidFill>
            </a:endParaRPr>
          </a:p>
          <a:p>
            <a:pPr marL="0" lvl="0" indent="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a:spcBef>
                <a:spcPts val="0"/>
              </a:spcBef>
              <a:spcAft>
                <a:spcPts val="0"/>
              </a:spcAft>
              <a:buNone/>
            </a:pPr>
            <a:r>
              <a:rPr lang="en-US">
                <a:solidFill>
                  <a:schemeClr val="dk1"/>
                </a:solidFill>
              </a:rPr>
              <a:t>Can we access staff-on-demand quickly?</a:t>
            </a:r>
            <a:endParaRPr>
              <a:solidFill>
                <a:schemeClr val="dk1"/>
              </a:solidFill>
            </a:endParaRPr>
          </a:p>
          <a:p>
            <a:pPr marL="0" lvl="0" indent="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
        <p:nvSpPr>
          <p:cNvPr id="77" name="Shape 77"/>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Staff on Demand and Externalities</a:t>
            </a:r>
            <a:endParaRPr/>
          </a:p>
          <a:p>
            <a:pPr marL="0" lvl="0" indent="0" rtl="0">
              <a:spcBef>
                <a:spcPts val="0"/>
              </a:spcBef>
              <a:spcAft>
                <a:spcPts val="0"/>
              </a:spcAft>
              <a:buNone/>
            </a:pPr>
            <a:endParaRPr/>
          </a:p>
          <a:p>
            <a:pPr marL="0" lvl="0" indent="0" rtl="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rtl="0">
              <a:spcBef>
                <a:spcPts val="0"/>
              </a:spcBef>
              <a:spcAft>
                <a:spcPts val="0"/>
              </a:spcAft>
              <a:buNone/>
            </a:pPr>
            <a:r>
              <a:rPr lang="en-US"/>
              <a:t>You will need to develop an approach to managing freelancers that complies with labor regulations. Being compliant will allow you to retain the key benefits of freelance workforce without exposing you to the risk of fines due to misclassification or poor record keeping. This means you need to find a balance between managing compliance with regulations governing freelance workers and pragmatic way of managing your resources.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US"/>
              <a:t>From Exponential Transformation (DRAFT) Page 43</a:t>
            </a:r>
            <a:endParaRPr/>
          </a:p>
          <a:p>
            <a:pPr marL="0" lvl="0" indent="0" rtl="0">
              <a:spcBef>
                <a:spcPts val="0"/>
              </a:spcBef>
              <a:spcAft>
                <a:spcPts val="0"/>
              </a:spcAft>
              <a:buNone/>
            </a:pPr>
            <a:endParaRPr/>
          </a:p>
          <a:p>
            <a:pPr marL="0" lvl="0" indent="0" rtl="0">
              <a:spcBef>
                <a:spcPts val="0"/>
              </a:spcBef>
              <a:spcAft>
                <a:spcPts val="0"/>
              </a:spcAft>
              <a:buNone/>
            </a:pPr>
            <a:r>
              <a:rPr lang="en-US">
                <a:solidFill>
                  <a:schemeClr val="dk1"/>
                </a:solidFill>
              </a:rPr>
              <a:t>HOW TO IMPLEMENT</a:t>
            </a:r>
            <a:endParaRPr>
              <a:solidFill>
                <a:schemeClr val="dk1"/>
              </a:solidFill>
            </a:endParaRPr>
          </a:p>
          <a:p>
            <a:pPr marL="0" lvl="0" indent="0" rtl="0">
              <a:spcBef>
                <a:spcPts val="1000"/>
              </a:spcBef>
              <a:spcAft>
                <a:spcPts val="0"/>
              </a:spcAft>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CLEAR TASK SPECIFICATIONS</a:t>
            </a:r>
            <a:endParaRPr>
              <a:solidFill>
                <a:schemeClr val="dk1"/>
              </a:solidFill>
            </a:endParaRPr>
          </a:p>
          <a:p>
            <a:pPr marL="0" lvl="0" indent="0" rtl="0">
              <a:spcBef>
                <a:spcPts val="0"/>
              </a:spcBef>
              <a:spcAft>
                <a:spcPts val="0"/>
              </a:spcAft>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TO RECRUIT THE BEST PEOPLE</a:t>
            </a:r>
            <a:endParaRPr>
              <a:solidFill>
                <a:schemeClr val="dk1"/>
              </a:solidFill>
            </a:endParaRPr>
          </a:p>
          <a:p>
            <a:pPr marL="0" lvl="0" indent="0" rtl="0">
              <a:spcBef>
                <a:spcPts val="0"/>
              </a:spcBef>
              <a:spcAft>
                <a:spcPts val="0"/>
              </a:spcAft>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DEVELOP RELATIONSHIPS</a:t>
            </a:r>
            <a:endParaRPr>
              <a:solidFill>
                <a:schemeClr val="dk1"/>
              </a:solidFill>
            </a:endParaRPr>
          </a:p>
          <a:p>
            <a:pPr marL="0" lvl="0" indent="0" rtl="0">
              <a:spcBef>
                <a:spcPts val="0"/>
              </a:spcBef>
              <a:spcAft>
                <a:spcPts val="0"/>
              </a:spcAft>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AN INTERFACE TO AUTOMATE STAFF-ON-DEMAND ENGAGEMENT</a:t>
            </a:r>
            <a:endParaRPr>
              <a:solidFill>
                <a:schemeClr val="dk1"/>
              </a:solidFill>
            </a:endParaRPr>
          </a:p>
          <a:p>
            <a:pPr marL="0" lvl="0" indent="0" rtl="0">
              <a:spcBef>
                <a:spcPts val="0"/>
              </a:spcBef>
              <a:spcAft>
                <a:spcPts val="0"/>
              </a:spcAft>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AND YOUR INTERFACE TO DRAW NEW MEMBERS TO YOUR STAFF-ON-DEMAND COMMUNITY</a:t>
            </a:r>
            <a:endParaRPr>
              <a:solidFill>
                <a:schemeClr val="dk1"/>
              </a:solidFill>
            </a:endParaRPr>
          </a:p>
          <a:p>
            <a:pPr marL="0" lvl="0" indent="0" rtl="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Measuring Success</a:t>
            </a:r>
            <a:endParaRPr>
              <a:solidFill>
                <a:schemeClr val="dk1"/>
              </a:solidFill>
            </a:endParaRPr>
          </a:p>
          <a:p>
            <a:pPr marL="0" lvl="0" indent="0" rtl="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rtl="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rtl="0">
              <a:spcBef>
                <a:spcPts val="0"/>
              </a:spcBef>
              <a:spcAft>
                <a:spcPts val="0"/>
              </a:spcAft>
              <a:buNone/>
            </a:pPr>
            <a:r>
              <a:rPr lang="en-US">
                <a:solidFill>
                  <a:schemeClr val="dk1"/>
                </a:solidFill>
              </a:rPr>
              <a:t>Can we access staff-on-demand quickly?</a:t>
            </a:r>
            <a:endParaRPr>
              <a:solidFill>
                <a:schemeClr val="dk1"/>
              </a:solidFill>
            </a:endParaRPr>
          </a:p>
          <a:p>
            <a:pPr marL="0" lvl="0" indent="0" rtl="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rtl="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rtl="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rtl="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100" name="Shape 10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Staff on Demand and Externalities</a:t>
            </a:r>
            <a:endParaRPr/>
          </a:p>
          <a:p>
            <a:pPr marL="0" lvl="0" indent="0" rtl="0">
              <a:spcBef>
                <a:spcPts val="0"/>
              </a:spcBef>
              <a:spcAft>
                <a:spcPts val="0"/>
              </a:spcAft>
              <a:buNone/>
            </a:pPr>
            <a:endParaRPr/>
          </a:p>
          <a:p>
            <a:pPr marL="0" lvl="0" indent="0" rtl="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rtl="0">
              <a:spcBef>
                <a:spcPts val="0"/>
              </a:spcBef>
              <a:spcAft>
                <a:spcPts val="0"/>
              </a:spcAft>
              <a:buNone/>
            </a:pPr>
            <a:r>
              <a:rPr lang="en-US"/>
              <a:t>You will need to develop an approach to managing freelancers that complies with labor regulations. Being compliant will allow you to retain the key benefits of freelance workforce without exposing you to the risk of fines due to misclassification or poor record keeping. This means you need to find a balance between managing compliance with regulations governing freelance workers and pragmatic way of managing your resources.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US"/>
              <a:t>From Exponential Transformation (DRAFT) Page 43</a:t>
            </a:r>
            <a:endParaRPr/>
          </a:p>
          <a:p>
            <a:pPr marL="0" lvl="0" indent="0" rtl="0">
              <a:spcBef>
                <a:spcPts val="0"/>
              </a:spcBef>
              <a:spcAft>
                <a:spcPts val="0"/>
              </a:spcAft>
              <a:buNone/>
            </a:pPr>
            <a:endParaRPr/>
          </a:p>
          <a:p>
            <a:pPr marL="0" lvl="0" indent="0" rtl="0">
              <a:spcBef>
                <a:spcPts val="0"/>
              </a:spcBef>
              <a:spcAft>
                <a:spcPts val="0"/>
              </a:spcAft>
              <a:buNone/>
            </a:pPr>
            <a:r>
              <a:rPr lang="en-US">
                <a:solidFill>
                  <a:schemeClr val="dk1"/>
                </a:solidFill>
              </a:rPr>
              <a:t>HOW TO IMPLEMENT</a:t>
            </a:r>
            <a:endParaRPr>
              <a:solidFill>
                <a:schemeClr val="dk1"/>
              </a:solidFill>
            </a:endParaRPr>
          </a:p>
          <a:p>
            <a:pPr marL="0" lvl="0" indent="0" rtl="0">
              <a:spcBef>
                <a:spcPts val="1000"/>
              </a:spcBef>
              <a:spcAft>
                <a:spcPts val="0"/>
              </a:spcAft>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CLEAR TASK SPECIFICATIONS</a:t>
            </a:r>
            <a:endParaRPr>
              <a:solidFill>
                <a:schemeClr val="dk1"/>
              </a:solidFill>
            </a:endParaRPr>
          </a:p>
          <a:p>
            <a:pPr marL="0" lvl="0" indent="0" rtl="0">
              <a:spcBef>
                <a:spcPts val="0"/>
              </a:spcBef>
              <a:spcAft>
                <a:spcPts val="0"/>
              </a:spcAft>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TO RECRUIT THE BEST PEOPLE</a:t>
            </a:r>
            <a:endParaRPr>
              <a:solidFill>
                <a:schemeClr val="dk1"/>
              </a:solidFill>
            </a:endParaRPr>
          </a:p>
          <a:p>
            <a:pPr marL="0" lvl="0" indent="0" rtl="0">
              <a:spcBef>
                <a:spcPts val="0"/>
              </a:spcBef>
              <a:spcAft>
                <a:spcPts val="0"/>
              </a:spcAft>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DEVELOP RELATIONSHIPS</a:t>
            </a:r>
            <a:endParaRPr>
              <a:solidFill>
                <a:schemeClr val="dk1"/>
              </a:solidFill>
            </a:endParaRPr>
          </a:p>
          <a:p>
            <a:pPr marL="0" lvl="0" indent="0" rtl="0">
              <a:spcBef>
                <a:spcPts val="0"/>
              </a:spcBef>
              <a:spcAft>
                <a:spcPts val="0"/>
              </a:spcAft>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AN INTERFACE TO AUTOMATE STAFF-ON-DEMAND ENGAGEMENT</a:t>
            </a:r>
            <a:endParaRPr>
              <a:solidFill>
                <a:schemeClr val="dk1"/>
              </a:solidFill>
            </a:endParaRPr>
          </a:p>
          <a:p>
            <a:pPr marL="0" lvl="0" indent="0" rtl="0">
              <a:spcBef>
                <a:spcPts val="0"/>
              </a:spcBef>
              <a:spcAft>
                <a:spcPts val="0"/>
              </a:spcAft>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AND YOUR INTERFACE TO DRAW NEW MEMBERS TO YOUR STAFF-ON-DEMAND COMMUNITY</a:t>
            </a:r>
            <a:endParaRPr>
              <a:solidFill>
                <a:schemeClr val="dk1"/>
              </a:solidFill>
            </a:endParaRPr>
          </a:p>
          <a:p>
            <a:pPr marL="0" lvl="0" indent="0" rtl="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Measuring Success</a:t>
            </a:r>
            <a:endParaRPr>
              <a:solidFill>
                <a:schemeClr val="dk1"/>
              </a:solidFill>
            </a:endParaRPr>
          </a:p>
          <a:p>
            <a:pPr marL="0" lvl="0" indent="0" rtl="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rtl="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rtl="0">
              <a:spcBef>
                <a:spcPts val="0"/>
              </a:spcBef>
              <a:spcAft>
                <a:spcPts val="0"/>
              </a:spcAft>
              <a:buNone/>
            </a:pPr>
            <a:r>
              <a:rPr lang="en-US">
                <a:solidFill>
                  <a:schemeClr val="dk1"/>
                </a:solidFill>
              </a:rPr>
              <a:t>Can we access staff-on-demand quickly?</a:t>
            </a:r>
            <a:endParaRPr>
              <a:solidFill>
                <a:schemeClr val="dk1"/>
              </a:solidFill>
            </a:endParaRPr>
          </a:p>
          <a:p>
            <a:pPr marL="0" lvl="0" indent="0" rtl="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rtl="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rtl="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rtl="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100" name="Shape 10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55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Shape 13"/>
          <p:cNvSpPr/>
          <p:nvPr/>
        </p:nvSpPr>
        <p:spPr>
          <a:xfrm>
            <a:off x="457200" y="532221"/>
            <a:ext cx="107438" cy="222868"/>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Shape 15"/>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Shape 17"/>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Shape 19"/>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Shape 21"/>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Shape 22"/>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Shape 23"/>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24" name="Shape 24"/>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5" name="Shape 25"/>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 name="Shape 2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Shape 27"/>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Shape 28"/>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Shape 29"/>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Shape 30"/>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Shape 31"/>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Shape 32"/>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Shape 33"/>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pic>
        <p:nvPicPr>
          <p:cNvPr id="34" name="Shape 34"/>
          <p:cNvPicPr preferRelativeResize="0"/>
          <p:nvPr/>
        </p:nvPicPr>
        <p:blipFill rotWithShape="1">
          <a:blip r:embed="rId2">
            <a:alphaModFix/>
          </a:blip>
          <a:srcRect/>
          <a:stretch/>
        </p:blipFill>
        <p:spPr>
          <a:xfrm>
            <a:off x="685800" y="7397496"/>
            <a:ext cx="645160" cy="2246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7" name="Shape 7"/>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Shape 8"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Shape 9"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1" name="Shape 11"/>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log.growthinstitute.com/exo/experimentation" TargetMode="External"/><Relationship Id="rId11" Type="http://schemas.openxmlformats.org/officeDocument/2006/relationships/image" Target="../media/image10.png"/><Relationship Id="rId5" Type="http://schemas.openxmlformats.org/officeDocument/2006/relationships/hyperlink" Target="https://blog.growthinstitute.com/exo/massive-transformative-purpose" TargetMode="External"/><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blog.growthinstitute.com/exo/11-attribut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growthinstitute.com/exo/11-attribu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17" name="Picture 16" descr="EXO-SOD graphic1.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741247" y="1156182"/>
            <a:ext cx="3450336" cy="2090928"/>
          </a:xfrm>
          <a:prstGeom prst="rect">
            <a:avLst/>
          </a:prstGeom>
        </p:spPr>
      </p:pic>
      <p:cxnSp>
        <p:nvCxnSpPr>
          <p:cNvPr id="53" name="Straight Arrow Connector 52"/>
          <p:cNvCxnSpPr/>
          <p:nvPr/>
        </p:nvCxnSpPr>
        <p:spPr>
          <a:xfrm>
            <a:off x="8842698" y="1408751"/>
            <a:ext cx="339582" cy="0"/>
          </a:xfrm>
          <a:prstGeom prst="straightConnector1">
            <a:avLst/>
          </a:prstGeom>
          <a:ln>
            <a:solidFill>
              <a:srgbClr val="6D266E"/>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3" name="Shape 83"/>
          <p:cNvSpPr txBox="1"/>
          <p:nvPr/>
        </p:nvSpPr>
        <p:spPr>
          <a:xfrm>
            <a:off x="694674" y="1203802"/>
            <a:ext cx="4221063" cy="3501898"/>
          </a:xfrm>
          <a:prstGeom prst="rect">
            <a:avLst/>
          </a:prstGeom>
          <a:noFill/>
          <a:ln>
            <a:noFill/>
          </a:ln>
        </p:spPr>
        <p:txBody>
          <a:bodyPr spcFirstLastPara="1" wrap="square" lIns="0" tIns="0" rIns="0" bIns="0" anchor="t" anchorCtr="0">
            <a:noAutofit/>
          </a:bodyPr>
          <a:lstStyle/>
          <a:p>
            <a:pPr lvl="0" rtl="0">
              <a:spcAft>
                <a:spcPts val="800"/>
              </a:spcAft>
              <a:buNone/>
            </a:pPr>
            <a:r>
              <a:rPr lang="en-US" sz="1100" b="1" dirty="0">
                <a:solidFill>
                  <a:srgbClr val="6D266E"/>
                </a:solidFill>
                <a:latin typeface="Open Sans"/>
                <a:ea typeface="Open Sans"/>
                <a:cs typeface="Open Sans"/>
                <a:sym typeface="Open Sans"/>
              </a:rPr>
              <a:t>Staff on Demand (</a:t>
            </a:r>
            <a:r>
              <a:rPr lang="en-US" sz="1100" b="1" dirty="0" err="1">
                <a:solidFill>
                  <a:srgbClr val="6D266E"/>
                </a:solidFill>
                <a:latin typeface="Open Sans"/>
                <a:ea typeface="Open Sans"/>
                <a:cs typeface="Open Sans"/>
                <a:sym typeface="Open Sans"/>
              </a:rPr>
              <a:t>SoD</a:t>
            </a:r>
            <a:r>
              <a:rPr lang="en-US" sz="1100" b="1" dirty="0">
                <a:solidFill>
                  <a:srgbClr val="6D266E"/>
                </a:solidFill>
                <a:latin typeface="Open Sans"/>
                <a:ea typeface="Open Sans"/>
                <a:cs typeface="Open Sans"/>
                <a:sym typeface="Open Sans"/>
              </a:rPr>
              <a:t>) </a:t>
            </a:r>
            <a:r>
              <a:rPr lang="en-US" sz="1000" dirty="0">
                <a:solidFill>
                  <a:srgbClr val="58595B"/>
                </a:solidFill>
                <a:latin typeface="Open Sans"/>
                <a:ea typeface="Open Sans"/>
                <a:cs typeface="Open Sans"/>
                <a:sym typeface="Open Sans"/>
              </a:rPr>
              <a:t>are people who work for you on an as-needed basis.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is similar to the </a:t>
            </a:r>
            <a:r>
              <a:rPr lang="en-US" sz="1000" dirty="0" err="1">
                <a:solidFill>
                  <a:srgbClr val="58595B"/>
                </a:solidFill>
                <a:latin typeface="Open Sans"/>
                <a:ea typeface="Open Sans"/>
                <a:cs typeface="Open Sans"/>
                <a:sym typeface="Open Sans"/>
              </a:rPr>
              <a:t>ExO</a:t>
            </a:r>
            <a:r>
              <a:rPr lang="en-US" sz="1000" dirty="0">
                <a:solidFill>
                  <a:srgbClr val="58595B"/>
                </a:solidFill>
                <a:latin typeface="Open Sans"/>
                <a:ea typeface="Open Sans"/>
                <a:cs typeface="Open Sans"/>
                <a:sym typeface="Open Sans"/>
              </a:rPr>
              <a:t> attribute: </a:t>
            </a:r>
            <a:r>
              <a:rPr lang="en-US" sz="1000" b="1" dirty="0">
                <a:solidFill>
                  <a:srgbClr val="58595B"/>
                </a:solidFill>
                <a:latin typeface="Open Sans"/>
                <a:ea typeface="Open Sans"/>
                <a:cs typeface="Open Sans"/>
                <a:sym typeface="Open Sans"/>
              </a:rPr>
              <a:t>Leveraged Assets</a:t>
            </a:r>
            <a:r>
              <a:rPr lang="en-US" sz="1000" dirty="0">
                <a:solidFill>
                  <a:srgbClr val="58595B"/>
                </a:solidFill>
                <a:latin typeface="Open Sans"/>
                <a:ea typeface="Open Sans"/>
                <a:cs typeface="Open Sans"/>
                <a:sym typeface="Open Sans"/>
              </a:rPr>
              <a:t>, but leveraging pools of talent rather than physical assets and resources. Contract a home-based knowledge worker with a personal computer and you benefit from </a:t>
            </a:r>
            <a:r>
              <a:rPr lang="en-US" sz="1000" i="1" dirty="0">
                <a:solidFill>
                  <a:srgbClr val="58595B"/>
                </a:solidFill>
                <a:latin typeface="Open Sans"/>
                <a:ea typeface="Open Sans"/>
                <a:cs typeface="Open Sans"/>
                <a:sym typeface="Open Sans"/>
              </a:rPr>
              <a:t>both</a:t>
            </a:r>
            <a:r>
              <a:rPr lang="en-US" sz="1000" dirty="0">
                <a:solidFill>
                  <a:srgbClr val="58595B"/>
                </a:solidFill>
                <a:latin typeface="Open Sans"/>
                <a:ea typeface="Open Sans"/>
                <a:cs typeface="Open Sans"/>
                <a:sym typeface="Open Sans"/>
              </a:rPr>
              <a:t> attributes!</a:t>
            </a:r>
            <a:endParaRPr sz="1000" dirty="0">
              <a:solidFill>
                <a:srgbClr val="58595B"/>
              </a:solidFill>
              <a:latin typeface="Open Sans"/>
              <a:ea typeface="Open Sans"/>
              <a:cs typeface="Open Sans"/>
              <a:sym typeface="Open Sans"/>
            </a:endParaRPr>
          </a:p>
          <a:p>
            <a:pPr lvl="0" rtl="0">
              <a:spcAft>
                <a:spcPts val="800"/>
              </a:spcAft>
              <a:buNone/>
            </a:pPr>
            <a:r>
              <a:rPr lang="en-US" sz="1000" b="1" dirty="0">
                <a:solidFill>
                  <a:srgbClr val="6D266E"/>
                </a:solidFill>
                <a:latin typeface="Open Sans"/>
                <a:ea typeface="Open Sans"/>
                <a:cs typeface="Open Sans"/>
                <a:sym typeface="Open Sans"/>
              </a:rPr>
              <a:t>Adaptive Growth: </a:t>
            </a:r>
            <a:r>
              <a:rPr lang="en-US" sz="1000" dirty="0">
                <a:solidFill>
                  <a:srgbClr val="58595B"/>
                </a:solidFill>
                <a:latin typeface="Open Sans"/>
                <a:ea typeface="Open Sans"/>
                <a:cs typeface="Open Sans"/>
                <a:sym typeface="Open Sans"/>
              </a:rPr>
              <a:t>Businesses growing exponentially (</a:t>
            </a:r>
            <a:r>
              <a:rPr lang="en-US" sz="1000" dirty="0" err="1">
                <a:solidFill>
                  <a:srgbClr val="58595B"/>
                </a:solidFill>
                <a:latin typeface="Open Sans"/>
                <a:ea typeface="Open Sans"/>
                <a:cs typeface="Open Sans"/>
                <a:sym typeface="Open Sans"/>
              </a:rPr>
              <a:t>ExOs</a:t>
            </a:r>
            <a:r>
              <a:rPr lang="en-US" sz="1000" dirty="0">
                <a:solidFill>
                  <a:srgbClr val="58595B"/>
                </a:solidFill>
                <a:latin typeface="Open Sans"/>
                <a:ea typeface="Open Sans"/>
                <a:cs typeface="Open Sans"/>
                <a:sym typeface="Open Sans"/>
              </a:rPr>
              <a:t>) must continually iterate and improve their offerings as they scale, at a pace conventional talent management processes cannot match. </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Today’s technology makes available a whole world of talented people with the knowledge, skills and fresh points of view you need, all on-demand. </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Grow without the overhead of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a large permanent workforce.</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allows you to rapidly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focus the talent where and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when it’s needed.</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For ‘Platform’ businesses (</a:t>
            </a:r>
            <a:r>
              <a:rPr lang="en-US" sz="1000" dirty="0" err="1">
                <a:solidFill>
                  <a:srgbClr val="58595B"/>
                </a:solidFill>
                <a:latin typeface="Open Sans"/>
                <a:ea typeface="Open Sans"/>
                <a:cs typeface="Open Sans"/>
                <a:sym typeface="Open Sans"/>
              </a:rPr>
              <a:t>Uber</a:t>
            </a:r>
            <a:r>
              <a:rPr lang="en-US" sz="1000" dirty="0">
                <a:solidFill>
                  <a:srgbClr val="58595B"/>
                </a:solidFill>
                <a:latin typeface="Open Sans"/>
                <a:ea typeface="Open Sans"/>
                <a:cs typeface="Open Sans"/>
                <a:sym typeface="Open Sans"/>
              </a:rPr>
              <a:t>, </a:t>
            </a:r>
            <a:br>
              <a:rPr lang="en-US" sz="1000" dirty="0">
                <a:solidFill>
                  <a:srgbClr val="58595B"/>
                </a:solidFill>
                <a:latin typeface="Open Sans"/>
                <a:ea typeface="Open Sans"/>
                <a:cs typeface="Open Sans"/>
                <a:sym typeface="Open Sans"/>
              </a:rPr>
            </a:br>
            <a:r>
              <a:rPr lang="en-US" sz="1000" dirty="0" err="1">
                <a:solidFill>
                  <a:srgbClr val="58595B"/>
                </a:solidFill>
                <a:latin typeface="Open Sans"/>
                <a:ea typeface="Open Sans"/>
                <a:cs typeface="Open Sans"/>
                <a:sym typeface="Open Sans"/>
              </a:rPr>
              <a:t>Airbnb</a:t>
            </a:r>
            <a:r>
              <a:rPr lang="en-US" sz="1000" dirty="0">
                <a:solidFill>
                  <a:srgbClr val="58595B"/>
                </a:solidFill>
                <a:latin typeface="Open Sans"/>
                <a:ea typeface="Open Sans"/>
                <a:cs typeface="Open Sans"/>
                <a:sym typeface="Open Sans"/>
              </a:rPr>
              <a:t>),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may be </a:t>
            </a:r>
            <a:r>
              <a:rPr lang="en-US" sz="1000" i="1" dirty="0">
                <a:solidFill>
                  <a:srgbClr val="58595B"/>
                </a:solidFill>
                <a:latin typeface="Open Sans"/>
                <a:ea typeface="Open Sans"/>
                <a:cs typeface="Open Sans"/>
                <a:sym typeface="Open Sans"/>
              </a:rPr>
              <a:t>fully automated with Interfaces</a:t>
            </a:r>
            <a:r>
              <a:rPr lang="en-US" sz="1000" dirty="0">
                <a:solidFill>
                  <a:srgbClr val="58595B"/>
                </a:solidFill>
                <a:latin typeface="Open Sans"/>
                <a:ea typeface="Open Sans"/>
                <a:cs typeface="Open Sans"/>
                <a:sym typeface="Open Sans"/>
              </a:rPr>
              <a:t> - application, onboarding, management and compensation </a:t>
            </a:r>
            <a:r>
              <a:rPr lang="en-US" sz="1000" i="1" dirty="0">
                <a:solidFill>
                  <a:srgbClr val="58595B"/>
                </a:solidFill>
                <a:latin typeface="Open Sans"/>
                <a:ea typeface="Open Sans"/>
                <a:cs typeface="Open Sans"/>
                <a:sym typeface="Open Sans"/>
              </a:rPr>
              <a:t>all self-serve</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p:txBody>
      </p:sp>
      <p:sp>
        <p:nvSpPr>
          <p:cNvPr id="81" name="Shape 81"/>
          <p:cNvSpPr txBox="1"/>
          <p:nvPr/>
        </p:nvSpPr>
        <p:spPr>
          <a:xfrm>
            <a:off x="685800" y="532375"/>
            <a:ext cx="62157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Tap Global Talent for Exponential Growth!</a:t>
            </a:r>
            <a:endParaRPr dirty="0">
              <a:solidFill>
                <a:srgbClr val="6D266E"/>
              </a:solidFill>
            </a:endParaRPr>
          </a:p>
        </p:txBody>
      </p:sp>
      <p:cxnSp>
        <p:nvCxnSpPr>
          <p:cNvPr id="82" name="Shape 82"/>
          <p:cNvCxnSpPr/>
          <p:nvPr/>
        </p:nvCxnSpPr>
        <p:spPr>
          <a:xfrm>
            <a:off x="5143500" y="1197260"/>
            <a:ext cx="0" cy="6060900"/>
          </a:xfrm>
          <a:prstGeom prst="straightConnector1">
            <a:avLst/>
          </a:prstGeom>
          <a:noFill/>
          <a:ln w="12700" cap="flat" cmpd="sng">
            <a:solidFill>
              <a:srgbClr val="6D266E"/>
            </a:solidFill>
            <a:prstDash val="solid"/>
            <a:round/>
            <a:headEnd type="none" w="sm" len="sm"/>
            <a:tailEnd type="none" w="sm" len="sm"/>
          </a:ln>
        </p:spPr>
      </p:cxnSp>
      <p:sp>
        <p:nvSpPr>
          <p:cNvPr id="85" name="Shape 85"/>
          <p:cNvSpPr txBox="1"/>
          <p:nvPr/>
        </p:nvSpPr>
        <p:spPr>
          <a:xfrm>
            <a:off x="1428708" y="7371642"/>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B296D"/>
                </a:solidFill>
                <a:latin typeface="Open Sans"/>
                <a:ea typeface="Open Sans"/>
                <a:cs typeface="Open Sans"/>
                <a:sym typeface="Open Sans"/>
              </a:rPr>
              <a:t>TO LEARN HOW TO USE THIS TOOL, VISIT </a:t>
            </a:r>
            <a:r>
              <a:rPr lang="en-US" sz="700" b="1" i="0" u="none" strike="noStrike" cap="none" dirty="0" err="1">
                <a:solidFill>
                  <a:srgbClr val="6B296D"/>
                </a:solidFill>
                <a:latin typeface="Open Sans"/>
                <a:ea typeface="Open Sans"/>
                <a:cs typeface="Open Sans"/>
                <a:sym typeface="Open Sans"/>
              </a:rPr>
              <a:t>www.growthinstitute.com</a:t>
            </a:r>
            <a:r>
              <a:rPr lang="en-US" sz="700" b="1" i="0" u="none" strike="noStrike" cap="none" dirty="0">
                <a:solidFill>
                  <a:srgbClr val="6B296D"/>
                </a:solidFill>
                <a:latin typeface="Open Sans"/>
                <a:ea typeface="Open Sans"/>
                <a:cs typeface="Open Sans"/>
                <a:sym typeface="Open Sans"/>
              </a:rPr>
              <a:t>/</a:t>
            </a:r>
            <a:r>
              <a:rPr lang="en-US" sz="700" b="1" i="0" u="none" strike="noStrike" cap="none" dirty="0" err="1">
                <a:solidFill>
                  <a:srgbClr val="6B296D"/>
                </a:solidFill>
                <a:latin typeface="Open Sans"/>
                <a:ea typeface="Open Sans"/>
                <a:cs typeface="Open Sans"/>
                <a:sym typeface="Open Sans"/>
              </a:rPr>
              <a:t>exo</a:t>
            </a:r>
            <a:r>
              <a:rPr lang="en-US" sz="700" b="1" i="0" u="none" strike="noStrike" cap="none" dirty="0">
                <a:solidFill>
                  <a:srgbClr val="6B296D"/>
                </a:solidFill>
                <a:latin typeface="Open Sans"/>
                <a:ea typeface="Open Sans"/>
                <a:cs typeface="Open Sans"/>
                <a:sym typeface="Open Sans"/>
              </a:rPr>
              <a:t> </a:t>
            </a:r>
            <a:endParaRPr sz="1400" b="1" i="0" u="none" strike="noStrike" cap="none" dirty="0">
              <a:solidFill>
                <a:srgbClr val="6B296D"/>
              </a:solidFill>
              <a:latin typeface="Arial"/>
              <a:ea typeface="Arial"/>
              <a:cs typeface="Arial"/>
              <a:sym typeface="Arial"/>
            </a:endParaRPr>
          </a:p>
        </p:txBody>
      </p:sp>
      <p:sp>
        <p:nvSpPr>
          <p:cNvPr id="86" name="Shape 86"/>
          <p:cNvSpPr txBox="1"/>
          <p:nvPr/>
        </p:nvSpPr>
        <p:spPr>
          <a:xfrm>
            <a:off x="5333605" y="3341024"/>
            <a:ext cx="4265620" cy="3292222"/>
          </a:xfrm>
          <a:prstGeom prst="rect">
            <a:avLst/>
          </a:prstGeom>
          <a:noFill/>
          <a:ln>
            <a:noFill/>
          </a:ln>
        </p:spPr>
        <p:txBody>
          <a:bodyPr spcFirstLastPara="1" wrap="square" lIns="0" tIns="0" rIns="0" bIns="0" anchor="t" anchorCtr="0">
            <a:noAutofit/>
          </a:bodyPr>
          <a:lstStyle/>
          <a:p>
            <a:pPr lvl="0" rtl="0">
              <a:spcAft>
                <a:spcPts val="600"/>
              </a:spcAft>
              <a:buNone/>
            </a:pPr>
            <a:r>
              <a:rPr lang="en-US" sz="1100" b="1" dirty="0">
                <a:solidFill>
                  <a:srgbClr val="6D266E"/>
                </a:solidFill>
                <a:latin typeface="Open Sans"/>
                <a:ea typeface="Open Sans"/>
                <a:cs typeface="Open Sans"/>
                <a:sym typeface="Open Sans"/>
              </a:rPr>
              <a:t>Tips for getting started:</a:t>
            </a:r>
            <a:endParaRPr sz="1100"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Companies that are successful with Staff on Demand over time create a culture where external collaborators are treated as a valuable part of the company. </a:t>
            </a:r>
            <a:endParaRPr sz="1000" dirty="0">
              <a:solidFill>
                <a:srgbClr val="58595B"/>
              </a:solidFill>
              <a:latin typeface="Open Sans"/>
              <a:ea typeface="Open Sans"/>
              <a:cs typeface="Open Sans"/>
              <a:sym typeface="Open Sans"/>
            </a:endParaRPr>
          </a:p>
          <a:p>
            <a:pPr marL="349250" lvl="5" indent="-171450">
              <a:spcAft>
                <a:spcPts val="600"/>
              </a:spcAft>
              <a:buClr>
                <a:srgbClr val="58595B"/>
              </a:buClr>
              <a:buSzPts val="1000"/>
              <a:buFont typeface="Courier New"/>
              <a:buChar char="o"/>
            </a:pPr>
            <a:r>
              <a:rPr lang="en-US" sz="1000" dirty="0">
                <a:solidFill>
                  <a:srgbClr val="58595B"/>
                </a:solidFill>
                <a:latin typeface="Open Sans"/>
                <a:ea typeface="Open Sans"/>
                <a:cs typeface="Open Sans"/>
                <a:sym typeface="Open Sans"/>
              </a:rPr>
              <a:t>Create a strong </a:t>
            </a:r>
            <a:r>
              <a:rPr lang="en-US" sz="1000" u="sng" dirty="0">
                <a:solidFill>
                  <a:srgbClr val="660066"/>
                </a:solidFill>
                <a:latin typeface="Open Sans"/>
                <a:ea typeface="Open Sans"/>
                <a:cs typeface="Open Sans"/>
                <a:sym typeface="Open Sans"/>
                <a:hlinkClick r:id="rId5"/>
              </a:rPr>
              <a:t>MTP</a:t>
            </a:r>
            <a:r>
              <a:rPr lang="en-US" sz="1000" dirty="0">
                <a:solidFill>
                  <a:srgbClr val="660066"/>
                </a:solidFill>
                <a:latin typeface="Open Sans"/>
                <a:ea typeface="Open Sans"/>
                <a:cs typeface="Open Sans"/>
                <a:sym typeface="Open Sans"/>
              </a:rPr>
              <a:t> </a:t>
            </a:r>
            <a:r>
              <a:rPr lang="en-US" sz="1000" dirty="0">
                <a:solidFill>
                  <a:srgbClr val="58595B"/>
                </a:solidFill>
                <a:latin typeface="Open Sans"/>
                <a:ea typeface="Open Sans"/>
                <a:cs typeface="Open Sans"/>
                <a:sym typeface="Open Sans"/>
              </a:rPr>
              <a:t>that attracts quality staff-on-demand.</a:t>
            </a:r>
            <a:endParaRPr sz="1000" dirty="0">
              <a:solidFill>
                <a:srgbClr val="58595B"/>
              </a:solidFill>
              <a:latin typeface="Open Sans"/>
              <a:ea typeface="Open Sans"/>
              <a:cs typeface="Open Sans"/>
              <a:sym typeface="Open Sans"/>
            </a:endParaRPr>
          </a:p>
          <a:p>
            <a:pPr marL="349250" lvl="5" indent="-171450">
              <a:spcAft>
                <a:spcPts val="600"/>
              </a:spcAft>
              <a:buClr>
                <a:srgbClr val="58595B"/>
              </a:buClr>
              <a:buSzPts val="1000"/>
              <a:buFont typeface="Courier New"/>
              <a:buChar char="o"/>
            </a:pPr>
            <a:r>
              <a:rPr lang="en-US" sz="1000" dirty="0">
                <a:solidFill>
                  <a:srgbClr val="58595B"/>
                </a:solidFill>
                <a:latin typeface="Open Sans"/>
                <a:ea typeface="Open Sans"/>
                <a:cs typeface="Open Sans"/>
                <a:sym typeface="Open Sans"/>
              </a:rPr>
              <a:t>Treat and compensate staff-on-demand fairly, or risk eroding your brand and running into regulatory challenges. (</a:t>
            </a:r>
            <a:r>
              <a:rPr lang="en-US" sz="1000" i="1" dirty="0" err="1">
                <a:solidFill>
                  <a:srgbClr val="58595B"/>
                </a:solidFill>
                <a:latin typeface="Open Sans"/>
                <a:ea typeface="Open Sans"/>
                <a:cs typeface="Open Sans"/>
                <a:sym typeface="Open Sans"/>
              </a:rPr>
              <a:t>Uber</a:t>
            </a:r>
            <a:r>
              <a:rPr lang="en-US" sz="1000" i="1" dirty="0">
                <a:solidFill>
                  <a:srgbClr val="58595B"/>
                </a:solidFill>
                <a:latin typeface="Open Sans"/>
                <a:ea typeface="Open Sans"/>
                <a:cs typeface="Open Sans"/>
                <a:sym typeface="Open Sans"/>
              </a:rPr>
              <a:t>…</a:t>
            </a:r>
            <a:r>
              <a:rPr lang="en-US" sz="1000" dirty="0">
                <a:solidFill>
                  <a:srgbClr val="58595B"/>
                </a:solidFill>
                <a:latin typeface="Open Sans"/>
                <a:ea typeface="Open Sans"/>
                <a:cs typeface="Open Sans"/>
                <a:sym typeface="Open Sans"/>
              </a:rPr>
              <a:t>) </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Look for ready pools of resources for the roles you are thinking about shifting to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Review “Community and Crowd” diagram for ideas, or consider owners of underutilized assets.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Staff-on-Demand does not have to be on the scale of </a:t>
            </a:r>
            <a:r>
              <a:rPr lang="en-US" sz="1000" dirty="0" err="1">
                <a:solidFill>
                  <a:srgbClr val="58595B"/>
                </a:solidFill>
                <a:latin typeface="Open Sans"/>
                <a:ea typeface="Open Sans"/>
                <a:cs typeface="Open Sans"/>
                <a:sym typeface="Open Sans"/>
              </a:rPr>
              <a:t>Uber</a:t>
            </a:r>
            <a:r>
              <a:rPr lang="en-US" sz="1000" dirty="0">
                <a:solidFill>
                  <a:srgbClr val="58595B"/>
                </a:solidFill>
                <a:latin typeface="Open Sans"/>
                <a:ea typeface="Open Sans"/>
                <a:cs typeface="Open Sans"/>
                <a:sym typeface="Open Sans"/>
              </a:rPr>
              <a:t> and </a:t>
            </a:r>
            <a:r>
              <a:rPr lang="en-US" sz="1000" dirty="0" err="1">
                <a:solidFill>
                  <a:srgbClr val="58595B"/>
                </a:solidFill>
                <a:latin typeface="Open Sans"/>
                <a:ea typeface="Open Sans"/>
                <a:cs typeface="Open Sans"/>
                <a:sym typeface="Open Sans"/>
              </a:rPr>
              <a:t>Airbnb</a:t>
            </a:r>
            <a:r>
              <a:rPr lang="en-US" sz="1000" dirty="0">
                <a:solidFill>
                  <a:srgbClr val="58595B"/>
                </a:solidFill>
                <a:latin typeface="Open Sans"/>
                <a:ea typeface="Open Sans"/>
                <a:cs typeface="Open Sans"/>
                <a:sym typeface="Open Sans"/>
              </a:rPr>
              <a:t> to be of strategic advantage. Start with small </a:t>
            </a:r>
            <a:r>
              <a:rPr lang="en-US" sz="1000" u="sng" dirty="0">
                <a:solidFill>
                  <a:srgbClr val="6B296D"/>
                </a:solidFill>
                <a:latin typeface="Open Sans"/>
                <a:ea typeface="Open Sans"/>
                <a:cs typeface="Open Sans"/>
                <a:sym typeface="Open Sans"/>
                <a:hlinkClick r:id="rId6"/>
              </a:rPr>
              <a:t>experiments</a:t>
            </a:r>
            <a:r>
              <a:rPr lang="en-US" sz="1000" dirty="0">
                <a:solidFill>
                  <a:srgbClr val="58595B"/>
                </a:solidFill>
                <a:latin typeface="Open Sans"/>
                <a:ea typeface="Open Sans"/>
                <a:cs typeface="Open Sans"/>
                <a:sym typeface="Open Sans"/>
              </a:rPr>
              <a:t> to prove out your concepts, </a:t>
            </a:r>
            <a:r>
              <a:rPr lang="en-US" sz="1000" i="1" dirty="0">
                <a:solidFill>
                  <a:srgbClr val="58595B"/>
                </a:solidFill>
                <a:latin typeface="Open Sans"/>
                <a:ea typeface="Open Sans"/>
                <a:cs typeface="Open Sans"/>
                <a:sym typeface="Open Sans"/>
              </a:rPr>
              <a:t>and get crystal-clear on outcomes, requirements and incentives.</a:t>
            </a:r>
            <a:endParaRPr sz="1000" i="1"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From the start, design in ‘knowledge capture’ so experience and insights developed by an outsourced worker are not lost to the organization. For outsourced admin and knowledge work, aim for a 1:3 ratio of internal workers to staff-on-demand.</a:t>
            </a:r>
            <a:endParaRPr sz="1000" dirty="0">
              <a:solidFill>
                <a:srgbClr val="58595B"/>
              </a:solidFill>
              <a:latin typeface="Open Sans"/>
              <a:ea typeface="Open Sans"/>
              <a:cs typeface="Open Sans"/>
              <a:sym typeface="Open Sans"/>
            </a:endParaRPr>
          </a:p>
        </p:txBody>
      </p:sp>
      <p:sp>
        <p:nvSpPr>
          <p:cNvPr id="88" name="Shape 88"/>
          <p:cNvSpPr txBox="1"/>
          <p:nvPr/>
        </p:nvSpPr>
        <p:spPr>
          <a:xfrm>
            <a:off x="694937" y="4821188"/>
            <a:ext cx="2795295" cy="2410403"/>
          </a:xfrm>
          <a:prstGeom prst="rect">
            <a:avLst/>
          </a:prstGeom>
          <a:noFill/>
          <a:ln>
            <a:noFill/>
          </a:ln>
        </p:spPr>
        <p:txBody>
          <a:bodyPr spcFirstLastPara="1" wrap="square" lIns="0" tIns="0" rIns="0" bIns="0" anchor="t" anchorCtr="0">
            <a:noAutofit/>
          </a:bodyPr>
          <a:lstStyle/>
          <a:p>
            <a:pPr lvl="0" rtl="0">
              <a:spcAft>
                <a:spcPts val="800"/>
              </a:spcAft>
              <a:buNone/>
            </a:pPr>
            <a:r>
              <a:rPr lang="en-US" sz="1000" b="1" dirty="0">
                <a:solidFill>
                  <a:srgbClr val="6D266E"/>
                </a:solidFill>
                <a:latin typeface="Open Sans"/>
                <a:ea typeface="Open Sans"/>
                <a:cs typeface="Open Sans"/>
                <a:sym typeface="Open Sans"/>
              </a:rPr>
              <a:t>Examples: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Augment design, marketing and creative services through 99designs.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Outsource a portion of IS/IT functions to keep skills current and thinking fresh.</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Run a machine learning algorithm competition through </a:t>
            </a:r>
            <a:r>
              <a:rPr lang="en-US" sz="1000" dirty="0" err="1">
                <a:solidFill>
                  <a:srgbClr val="58595B"/>
                </a:solidFill>
                <a:latin typeface="Open Sans"/>
                <a:ea typeface="Open Sans"/>
                <a:cs typeface="Open Sans"/>
                <a:sym typeface="Open Sans"/>
              </a:rPr>
              <a:t>kaggle.com</a:t>
            </a:r>
            <a:r>
              <a:rPr lang="en-US" sz="1000" dirty="0">
                <a:solidFill>
                  <a:srgbClr val="58595B"/>
                </a:solidFill>
                <a:latin typeface="Open Sans"/>
                <a:ea typeface="Open Sans"/>
                <a:cs typeface="Open Sans"/>
                <a:sym typeface="Open Sans"/>
              </a:rPr>
              <a:t>, managed by a contractor from </a:t>
            </a:r>
            <a:r>
              <a:rPr lang="en-US" sz="1000" dirty="0" err="1">
                <a:solidFill>
                  <a:srgbClr val="58595B"/>
                </a:solidFill>
                <a:latin typeface="Open Sans"/>
                <a:ea typeface="Open Sans"/>
                <a:cs typeface="Open Sans"/>
                <a:sym typeface="Open Sans"/>
              </a:rPr>
              <a:t>topcoder.com</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Have your new IKEA office furniture assembled by </a:t>
            </a:r>
            <a:r>
              <a:rPr lang="en-US" sz="1000" dirty="0" err="1">
                <a:solidFill>
                  <a:srgbClr val="58595B"/>
                </a:solidFill>
                <a:latin typeface="Open Sans"/>
                <a:ea typeface="Open Sans"/>
                <a:cs typeface="Open Sans"/>
                <a:sym typeface="Open Sans"/>
              </a:rPr>
              <a:t>taskrabbit.com</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Build a fully-automated platform for hosts to join, then post accommodation</a:t>
            </a:r>
            <a:endParaRPr sz="1000" dirty="0">
              <a:solidFill>
                <a:srgbClr val="58595B"/>
              </a:solidFill>
              <a:latin typeface="Open Sans"/>
              <a:ea typeface="Open Sans"/>
              <a:cs typeface="Open Sans"/>
              <a:sym typeface="Open Sans"/>
            </a:endParaRPr>
          </a:p>
        </p:txBody>
      </p:sp>
      <p:pic>
        <p:nvPicPr>
          <p:cNvPr id="89" name="Shape 89"/>
          <p:cNvPicPr preferRelativeResize="0"/>
          <p:nvPr/>
        </p:nvPicPr>
        <p:blipFill>
          <a:blip r:embed="rId7">
            <a:alphaModFix/>
          </a:blip>
          <a:stretch>
            <a:fillRect/>
          </a:stretch>
        </p:blipFill>
        <p:spPr>
          <a:xfrm>
            <a:off x="3565558" y="4952632"/>
            <a:ext cx="910556" cy="215400"/>
          </a:xfrm>
          <a:prstGeom prst="rect">
            <a:avLst/>
          </a:prstGeom>
          <a:noFill/>
          <a:ln>
            <a:noFill/>
          </a:ln>
        </p:spPr>
      </p:pic>
      <p:pic>
        <p:nvPicPr>
          <p:cNvPr id="90" name="Shape 90"/>
          <p:cNvPicPr preferRelativeResize="0"/>
          <p:nvPr/>
        </p:nvPicPr>
        <p:blipFill>
          <a:blip r:embed="rId8">
            <a:alphaModFix/>
          </a:blip>
          <a:stretch>
            <a:fillRect/>
          </a:stretch>
        </p:blipFill>
        <p:spPr>
          <a:xfrm>
            <a:off x="3516712" y="5626305"/>
            <a:ext cx="792024" cy="360023"/>
          </a:xfrm>
          <a:prstGeom prst="rect">
            <a:avLst/>
          </a:prstGeom>
          <a:noFill/>
          <a:ln>
            <a:noFill/>
          </a:ln>
        </p:spPr>
      </p:pic>
      <p:sp>
        <p:nvSpPr>
          <p:cNvPr id="91" name="Shape 91"/>
          <p:cNvSpPr txBox="1"/>
          <p:nvPr/>
        </p:nvSpPr>
        <p:spPr>
          <a:xfrm>
            <a:off x="5332458" y="6667259"/>
            <a:ext cx="4333067" cy="6268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600"/>
              </a:spcAft>
              <a:buClr>
                <a:srgbClr val="000000"/>
              </a:buClr>
              <a:buSzPts val="1100"/>
              <a:buFont typeface="Arial"/>
              <a:buNone/>
            </a:pPr>
            <a:r>
              <a:rPr lang="en-US" sz="800" b="0" i="0" u="none" strike="noStrike" cap="none" dirty="0">
                <a:solidFill>
                  <a:srgbClr val="58595B"/>
                </a:solidFill>
                <a:latin typeface="Open Sans"/>
                <a:ea typeface="Open Sans"/>
                <a:cs typeface="Open Sans"/>
                <a:sym typeface="Open Sans"/>
              </a:rPr>
              <a:t>See </a:t>
            </a:r>
            <a:r>
              <a:rPr lang="en-US" sz="800" b="1" i="0" u="none" strike="noStrike" cap="none" dirty="0">
                <a:solidFill>
                  <a:srgbClr val="58595B"/>
                </a:solidFill>
                <a:latin typeface="Open Sans"/>
                <a:ea typeface="Open Sans"/>
                <a:cs typeface="Open Sans"/>
                <a:sym typeface="Open Sans"/>
              </a:rPr>
              <a:t>Chapter </a:t>
            </a:r>
            <a:r>
              <a:rPr lang="en-US" sz="800" b="1" dirty="0">
                <a:solidFill>
                  <a:srgbClr val="58595B"/>
                </a:solidFill>
                <a:latin typeface="Open Sans"/>
                <a:ea typeface="Open Sans"/>
                <a:cs typeface="Open Sans"/>
                <a:sym typeface="Open Sans"/>
              </a:rPr>
              <a:t>3</a:t>
            </a:r>
            <a:r>
              <a:rPr lang="en-US" sz="800" b="1" i="0" u="none" strike="noStrike" cap="none" dirty="0">
                <a:solidFill>
                  <a:srgbClr val="58595B"/>
                </a:solidFill>
                <a:latin typeface="Open Sans"/>
                <a:ea typeface="Open Sans"/>
                <a:cs typeface="Open Sans"/>
                <a:sym typeface="Open Sans"/>
              </a:rPr>
              <a:t> - </a:t>
            </a:r>
            <a:r>
              <a:rPr lang="en-US" sz="800" b="1" dirty="0">
                <a:solidFill>
                  <a:srgbClr val="58595B"/>
                </a:solidFill>
                <a:latin typeface="Open Sans"/>
                <a:ea typeface="Open Sans"/>
                <a:cs typeface="Open Sans"/>
                <a:sym typeface="Open Sans"/>
              </a:rPr>
              <a:t>The </a:t>
            </a:r>
            <a:r>
              <a:rPr lang="en-US" sz="800" b="1" i="0" u="none" strike="noStrike" cap="none" dirty="0">
                <a:solidFill>
                  <a:srgbClr val="58595B"/>
                </a:solidFill>
                <a:latin typeface="Open Sans"/>
                <a:ea typeface="Open Sans"/>
                <a:cs typeface="Open Sans"/>
                <a:sym typeface="Open Sans"/>
              </a:rPr>
              <a:t>Exponential Organization</a:t>
            </a:r>
            <a:r>
              <a:rPr lang="en-US" sz="800" b="0" i="0" u="none" strike="noStrike" cap="none" dirty="0">
                <a:solidFill>
                  <a:srgbClr val="58595B"/>
                </a:solidFill>
                <a:latin typeface="Open Sans"/>
                <a:ea typeface="Open Sans"/>
                <a:cs typeface="Open Sans"/>
                <a:sym typeface="Open Sans"/>
              </a:rPr>
              <a:t> in </a:t>
            </a:r>
            <a:r>
              <a:rPr lang="en-US" sz="800" b="1" i="1" u="none" strike="noStrike" cap="none" dirty="0">
                <a:solidFill>
                  <a:srgbClr val="58595B"/>
                </a:solidFill>
                <a:latin typeface="Open Sans"/>
                <a:ea typeface="Open Sans"/>
                <a:cs typeface="Open Sans"/>
                <a:sym typeface="Open Sans"/>
              </a:rPr>
              <a:t>Exponential Organizations </a:t>
            </a:r>
            <a:r>
              <a:rPr lang="en-US" sz="800" b="0" i="0" u="none" strike="noStrike" cap="none" dirty="0">
                <a:solidFill>
                  <a:srgbClr val="58595B"/>
                </a:solidFill>
                <a:latin typeface="Open Sans"/>
                <a:ea typeface="Open Sans"/>
                <a:cs typeface="Open Sans"/>
                <a:sym typeface="Open Sans"/>
              </a:rPr>
              <a:t>by </a:t>
            </a:r>
            <a:r>
              <a:rPr lang="en-US" sz="800" b="0" i="0" u="none" strike="noStrike" cap="none" dirty="0" err="1">
                <a:solidFill>
                  <a:srgbClr val="58595B"/>
                </a:solidFill>
                <a:latin typeface="Open Sans"/>
                <a:ea typeface="Open Sans"/>
                <a:cs typeface="Open Sans"/>
                <a:sym typeface="Open Sans"/>
              </a:rPr>
              <a:t>Salim</a:t>
            </a:r>
            <a:r>
              <a:rPr lang="en-US" sz="800" b="0" i="0" u="none" strike="noStrike" cap="none" dirty="0">
                <a:solidFill>
                  <a:srgbClr val="58595B"/>
                </a:solidFill>
                <a:latin typeface="Open Sans"/>
                <a:ea typeface="Open Sans"/>
                <a:cs typeface="Open Sans"/>
                <a:sym typeface="Open Sans"/>
              </a:rPr>
              <a:t> Ismail, Michael S. Malone &amp; Yuri van </a:t>
            </a:r>
            <a:r>
              <a:rPr lang="en-US" sz="800" b="0" i="0" u="none" strike="noStrike" cap="none" dirty="0" err="1">
                <a:solidFill>
                  <a:srgbClr val="58595B"/>
                </a:solidFill>
                <a:latin typeface="Open Sans"/>
                <a:ea typeface="Open Sans"/>
                <a:cs typeface="Open Sans"/>
                <a:sym typeface="Open Sans"/>
              </a:rPr>
              <a:t>Geest</a:t>
            </a:r>
            <a:r>
              <a:rPr lang="en-US" sz="800" b="0" i="0" u="none" strike="noStrike" cap="none" dirty="0">
                <a:solidFill>
                  <a:srgbClr val="58595B"/>
                </a:solidFill>
                <a:latin typeface="Open Sans"/>
                <a:ea typeface="Open Sans"/>
                <a:cs typeface="Open Sans"/>
                <a:sym typeface="Open Sans"/>
              </a:rPr>
              <a:t>. The Exponential Organizations Master Business Course is a part of the Growth Institute MBD Program. To learn more, visit </a:t>
            </a:r>
            <a:r>
              <a:rPr lang="en-US" sz="800" b="0" i="0" u="none" strike="noStrike" cap="none" dirty="0" err="1">
                <a:solidFill>
                  <a:srgbClr val="58595B"/>
                </a:solidFill>
                <a:latin typeface="Open Sans"/>
                <a:ea typeface="Open Sans"/>
                <a:cs typeface="Open Sans"/>
                <a:sym typeface="Open Sans"/>
              </a:rPr>
              <a:t>www.growthinstitute.com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br>
              <a:rPr lang="en-US" sz="800" b="0" i="0" u="none" strike="noStrike" cap="none" dirty="0">
                <a:solidFill>
                  <a:srgbClr val="58595B"/>
                </a:solidFill>
                <a:latin typeface="Open Sans"/>
                <a:ea typeface="Open Sans"/>
                <a:cs typeface="Open Sans"/>
                <a:sym typeface="Open Sans"/>
              </a:rPr>
            </a:br>
            <a:r>
              <a:rPr lang="en-US" sz="800" b="0" i="0" u="none" strike="noStrike" cap="none" dirty="0">
                <a:solidFill>
                  <a:srgbClr val="58595B"/>
                </a:solidFill>
                <a:latin typeface="Open Sans"/>
                <a:ea typeface="Open Sans"/>
                <a:cs typeface="Open Sans"/>
                <a:sym typeface="Open Sans"/>
              </a:rPr>
              <a:t>Share this tool! </a:t>
            </a:r>
            <a:r>
              <a:rPr lang="en-US" sz="800" b="0" i="0" u="none" strike="noStrike" cap="none" dirty="0" err="1">
                <a:solidFill>
                  <a:srgbClr val="58595B"/>
                </a:solidFill>
                <a:latin typeface="Open Sans"/>
                <a:ea typeface="Open Sans"/>
                <a:cs typeface="Open Sans"/>
                <a:sym typeface="Open Sans"/>
              </a:rPr>
              <a:t>blog.growthinstitute.com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r>
              <a:rPr lang="en-US" sz="800" b="0" i="0" u="none" strike="noStrike" cap="none" dirty="0">
                <a:solidFill>
                  <a:srgbClr val="58595B"/>
                </a:solidFill>
                <a:latin typeface="Open Sans"/>
                <a:ea typeface="Open Sans"/>
                <a:cs typeface="Open Sans"/>
                <a:sym typeface="Open Sans"/>
              </a:rPr>
              <a:t>/</a:t>
            </a:r>
            <a:r>
              <a:rPr lang="en-US" sz="800" dirty="0">
                <a:solidFill>
                  <a:srgbClr val="58595B"/>
                </a:solidFill>
                <a:latin typeface="Open Sans"/>
                <a:ea typeface="Open Sans"/>
                <a:cs typeface="Open Sans"/>
                <a:sym typeface="Open Sans"/>
              </a:rPr>
              <a:t>staff-on-demand</a:t>
            </a:r>
            <a:endParaRPr sz="800" b="0" i="0" u="none" strike="noStrike" cap="none" dirty="0">
              <a:solidFill>
                <a:srgbClr val="58595B"/>
              </a:solidFill>
              <a:latin typeface="Open Sans"/>
              <a:ea typeface="Open Sans"/>
              <a:cs typeface="Open Sans"/>
              <a:sym typeface="Open Sans"/>
            </a:endParaRPr>
          </a:p>
        </p:txBody>
      </p:sp>
      <p:pic>
        <p:nvPicPr>
          <p:cNvPr id="92" name="Shape 92"/>
          <p:cNvPicPr preferRelativeResize="0"/>
          <p:nvPr/>
        </p:nvPicPr>
        <p:blipFill>
          <a:blip r:embed="rId9">
            <a:alphaModFix/>
          </a:blip>
          <a:stretch>
            <a:fillRect/>
          </a:stretch>
        </p:blipFill>
        <p:spPr>
          <a:xfrm>
            <a:off x="4238637" y="5185120"/>
            <a:ext cx="686156" cy="548150"/>
          </a:xfrm>
          <a:prstGeom prst="rect">
            <a:avLst/>
          </a:prstGeom>
          <a:noFill/>
          <a:ln>
            <a:noFill/>
          </a:ln>
        </p:spPr>
      </p:pic>
      <p:pic>
        <p:nvPicPr>
          <p:cNvPr id="93" name="Shape 93"/>
          <p:cNvPicPr preferRelativeResize="0"/>
          <p:nvPr/>
        </p:nvPicPr>
        <p:blipFill>
          <a:blip r:embed="rId10">
            <a:alphaModFix/>
          </a:blip>
          <a:stretch>
            <a:fillRect/>
          </a:stretch>
        </p:blipFill>
        <p:spPr>
          <a:xfrm>
            <a:off x="3365004" y="6573968"/>
            <a:ext cx="1111110" cy="217575"/>
          </a:xfrm>
          <a:prstGeom prst="rect">
            <a:avLst/>
          </a:prstGeom>
          <a:noFill/>
          <a:ln>
            <a:noFill/>
          </a:ln>
        </p:spPr>
      </p:pic>
      <p:pic>
        <p:nvPicPr>
          <p:cNvPr id="96" name="Shape 96"/>
          <p:cNvPicPr preferRelativeResize="0"/>
          <p:nvPr/>
        </p:nvPicPr>
        <p:blipFill>
          <a:blip r:embed="rId11">
            <a:alphaModFix/>
          </a:blip>
          <a:stretch>
            <a:fillRect/>
          </a:stretch>
        </p:blipFill>
        <p:spPr>
          <a:xfrm>
            <a:off x="4054947" y="6036284"/>
            <a:ext cx="910551" cy="431494"/>
          </a:xfrm>
          <a:prstGeom prst="rect">
            <a:avLst/>
          </a:prstGeom>
          <a:noFill/>
          <a:ln>
            <a:noFill/>
          </a:ln>
        </p:spPr>
      </p:pic>
      <p:pic>
        <p:nvPicPr>
          <p:cNvPr id="97" name="Shape 97"/>
          <p:cNvPicPr preferRelativeResize="0"/>
          <p:nvPr/>
        </p:nvPicPr>
        <p:blipFill>
          <a:blip r:embed="rId12">
            <a:alphaModFix/>
          </a:blip>
          <a:stretch>
            <a:fillRect/>
          </a:stretch>
        </p:blipFill>
        <p:spPr>
          <a:xfrm>
            <a:off x="3945618" y="6906016"/>
            <a:ext cx="979175" cy="305992"/>
          </a:xfrm>
          <a:prstGeom prst="rect">
            <a:avLst/>
          </a:prstGeom>
          <a:noFill/>
          <a:ln>
            <a:noFill/>
          </a:ln>
        </p:spPr>
      </p:pic>
      <p:sp>
        <p:nvSpPr>
          <p:cNvPr id="6" name="TextBox 5"/>
          <p:cNvSpPr txBox="1"/>
          <p:nvPr/>
        </p:nvSpPr>
        <p:spPr>
          <a:xfrm>
            <a:off x="5120788" y="1896799"/>
            <a:ext cx="184666" cy="307777"/>
          </a:xfrm>
          <a:prstGeom prst="rect">
            <a:avLst/>
          </a:prstGeom>
          <a:noFill/>
        </p:spPr>
        <p:txBody>
          <a:bodyPr wrap="none" rtlCol="0">
            <a:spAutoFit/>
          </a:bodyPr>
          <a:lstStyle/>
          <a:p>
            <a:endParaRPr lang="en-US" dirty="0"/>
          </a:p>
        </p:txBody>
      </p:sp>
      <p:grpSp>
        <p:nvGrpSpPr>
          <p:cNvPr id="14" name="Group 13"/>
          <p:cNvGrpSpPr/>
          <p:nvPr/>
        </p:nvGrpSpPr>
        <p:grpSpPr>
          <a:xfrm>
            <a:off x="3151387" y="3178494"/>
            <a:ext cx="1764350" cy="889618"/>
            <a:chOff x="3151387" y="3129649"/>
            <a:chExt cx="1764350" cy="889618"/>
          </a:xfrm>
        </p:grpSpPr>
        <p:sp>
          <p:nvSpPr>
            <p:cNvPr id="84" name="Shape 84"/>
            <p:cNvSpPr txBox="1"/>
            <p:nvPr/>
          </p:nvSpPr>
          <p:spPr>
            <a:xfrm>
              <a:off x="3190418" y="3229941"/>
              <a:ext cx="1725319" cy="750898"/>
            </a:xfrm>
            <a:prstGeom prst="rect">
              <a:avLst/>
            </a:prstGeom>
            <a:noFill/>
            <a:ln w="19050" cap="flat" cmpd="sng">
              <a:noFill/>
              <a:prstDash val="solid"/>
              <a:round/>
              <a:headEnd type="none" w="sm" len="sm"/>
              <a:tailEnd type="none" w="sm" len="sm"/>
            </a:ln>
          </p:spPr>
          <p:txBody>
            <a:bodyPr spcFirstLastPara="1" wrap="square" lIns="0" tIns="0" rIns="0" bIns="0" anchor="t" anchorCtr="0">
              <a:noAutofit/>
            </a:bodyPr>
            <a:lstStyle/>
            <a:p>
              <a:pPr marL="57150" lvl="0" indent="-57150" rtl="0">
                <a:spcBef>
                  <a:spcPts val="0"/>
                </a:spcBef>
                <a:spcAft>
                  <a:spcPts val="600"/>
                </a:spcAft>
                <a:buNone/>
              </a:pPr>
              <a:r>
                <a:rPr lang="en-US" sz="1000" i="1" dirty="0">
                  <a:solidFill>
                    <a:srgbClr val="660066"/>
                  </a:solidFill>
                  <a:latin typeface="Open Sans"/>
                  <a:ea typeface="Open Sans"/>
                  <a:cs typeface="Open Sans"/>
                  <a:sym typeface="Open Sans"/>
                </a:rPr>
                <a:t>“The half-life of a learned skill used to be 30 years. Today it’s down to about </a:t>
              </a:r>
              <a:r>
                <a:rPr lang="en-US" sz="1000" b="1" i="1" dirty="0">
                  <a:solidFill>
                    <a:srgbClr val="660066"/>
                  </a:solidFill>
                  <a:latin typeface="Open Sans"/>
                  <a:ea typeface="Open Sans"/>
                  <a:cs typeface="Open Sans"/>
                  <a:sym typeface="Open Sans"/>
                </a:rPr>
                <a:t>five</a:t>
              </a:r>
              <a:r>
                <a:rPr lang="en-US" sz="1000" i="1" dirty="0">
                  <a:solidFill>
                    <a:srgbClr val="660066"/>
                  </a:solidFill>
                  <a:latin typeface="Open Sans"/>
                  <a:ea typeface="Open Sans"/>
                  <a:cs typeface="Open Sans"/>
                  <a:sym typeface="Open Sans"/>
                </a:rPr>
                <a:t>.”</a:t>
              </a:r>
              <a:endParaRPr sz="1000" i="1" dirty="0">
                <a:solidFill>
                  <a:srgbClr val="660066"/>
                </a:solidFill>
                <a:latin typeface="Open Sans"/>
                <a:ea typeface="Open Sans"/>
                <a:cs typeface="Open Sans"/>
                <a:sym typeface="Open Sans"/>
              </a:endParaRPr>
            </a:p>
            <a:p>
              <a:pPr marL="0" lvl="0" indent="0" algn="r" rtl="0">
                <a:spcBef>
                  <a:spcPts val="0"/>
                </a:spcBef>
                <a:spcAft>
                  <a:spcPts val="0"/>
                </a:spcAft>
                <a:buNone/>
              </a:pPr>
              <a:r>
                <a:rPr lang="en-US" sz="1000" i="1" dirty="0">
                  <a:solidFill>
                    <a:srgbClr val="660066"/>
                  </a:solidFill>
                  <a:latin typeface="Open Sans"/>
                  <a:ea typeface="Open Sans"/>
                  <a:cs typeface="Open Sans"/>
                  <a:sym typeface="Open Sans"/>
                </a:rPr>
                <a:t>~John Seely Brown</a:t>
              </a:r>
              <a:endParaRPr sz="1000" b="1" i="1" dirty="0">
                <a:solidFill>
                  <a:srgbClr val="660066"/>
                </a:solidFill>
                <a:latin typeface="Open Sans"/>
                <a:ea typeface="Open Sans"/>
                <a:cs typeface="Open Sans"/>
                <a:sym typeface="Open Sans"/>
              </a:endParaRPr>
            </a:p>
            <a:p>
              <a:pPr marL="0" lvl="0" indent="0" rtl="0">
                <a:spcBef>
                  <a:spcPts val="0"/>
                </a:spcBef>
                <a:spcAft>
                  <a:spcPts val="0"/>
                </a:spcAft>
                <a:buNone/>
              </a:pPr>
              <a:endParaRPr sz="1000" b="1" dirty="0">
                <a:solidFill>
                  <a:srgbClr val="660066"/>
                </a:solidFill>
                <a:latin typeface="Open Sans"/>
                <a:ea typeface="Open Sans"/>
                <a:cs typeface="Open Sans"/>
                <a:sym typeface="Open Sans"/>
              </a:endParaRPr>
            </a:p>
            <a:p>
              <a:pPr marL="0" lvl="0" indent="0" rtl="0">
                <a:spcBef>
                  <a:spcPts val="0"/>
                </a:spcBef>
                <a:spcAft>
                  <a:spcPts val="0"/>
                </a:spcAft>
                <a:buNone/>
              </a:pPr>
              <a:endParaRPr sz="1000" dirty="0">
                <a:solidFill>
                  <a:srgbClr val="660066"/>
                </a:solidFill>
              </a:endParaRPr>
            </a:p>
          </p:txBody>
        </p:sp>
        <p:cxnSp>
          <p:nvCxnSpPr>
            <p:cNvPr id="26" name="Straight Connector 25"/>
            <p:cNvCxnSpPr/>
            <p:nvPr/>
          </p:nvCxnSpPr>
          <p:spPr>
            <a:xfrm>
              <a:off x="3151387" y="4019267"/>
              <a:ext cx="1764350" cy="0"/>
            </a:xfrm>
            <a:prstGeom prst="line">
              <a:avLst/>
            </a:prstGeom>
            <a:ln w="6350" cmpd="sng">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151387" y="3129649"/>
              <a:ext cx="1764350" cy="0"/>
            </a:xfrm>
            <a:prstGeom prst="line">
              <a:avLst/>
            </a:prstGeom>
            <a:ln w="6350" cmpd="sng">
              <a:solidFill>
                <a:srgbClr val="660066"/>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7116646" y="1505742"/>
            <a:ext cx="699538" cy="271741"/>
          </a:xfrm>
          <a:prstGeom prst="rect">
            <a:avLst/>
          </a:prstGeom>
          <a:noFill/>
        </p:spPr>
        <p:txBody>
          <a:bodyPr wrap="square" lIns="0" tIns="0" rIns="0" bIns="0" rtlCol="0">
            <a:spAutoFit/>
          </a:bodyPr>
          <a:lstStyle/>
          <a:p>
            <a:pPr algn="ctr">
              <a:lnSpc>
                <a:spcPct val="90000"/>
              </a:lnSpc>
            </a:pPr>
            <a:r>
              <a:rPr lang="en-US" sz="650" kern="700" spc="-30" dirty="0">
                <a:solidFill>
                  <a:srgbClr val="6D266E"/>
                </a:solidFill>
                <a:latin typeface="Open Sans"/>
                <a:cs typeface="Open Sans"/>
              </a:rPr>
              <a:t>Core Teams/Personal Networks</a:t>
            </a:r>
          </a:p>
        </p:txBody>
      </p:sp>
      <p:sp>
        <p:nvSpPr>
          <p:cNvPr id="41" name="TextBox 40"/>
          <p:cNvSpPr txBox="1"/>
          <p:nvPr/>
        </p:nvSpPr>
        <p:spPr>
          <a:xfrm>
            <a:off x="7496883" y="1235455"/>
            <a:ext cx="994334" cy="100027"/>
          </a:xfrm>
          <a:prstGeom prst="rect">
            <a:avLst/>
          </a:prstGeom>
          <a:noFill/>
        </p:spPr>
        <p:txBody>
          <a:bodyPr wrap="square" lIns="0" tIns="0" rIns="0" bIns="0" rtlCol="0">
            <a:spAutoFit/>
          </a:bodyPr>
          <a:lstStyle/>
          <a:p>
            <a:pPr algn="ctr"/>
            <a:r>
              <a:rPr lang="en-US" sz="650" kern="700" spc="-30" dirty="0">
                <a:solidFill>
                  <a:srgbClr val="6D266E"/>
                </a:solidFill>
                <a:latin typeface="Open Sans"/>
                <a:cs typeface="Open Sans"/>
              </a:rPr>
              <a:t>Community</a:t>
            </a:r>
          </a:p>
        </p:txBody>
      </p:sp>
      <p:sp>
        <p:nvSpPr>
          <p:cNvPr id="42" name="TextBox 41"/>
          <p:cNvSpPr txBox="1"/>
          <p:nvPr/>
        </p:nvSpPr>
        <p:spPr>
          <a:xfrm>
            <a:off x="8840515" y="1235455"/>
            <a:ext cx="315232" cy="100027"/>
          </a:xfrm>
          <a:prstGeom prst="rect">
            <a:avLst/>
          </a:prstGeom>
          <a:noFill/>
        </p:spPr>
        <p:txBody>
          <a:bodyPr wrap="square" lIns="0" tIns="0" rIns="0" bIns="0" rtlCol="0">
            <a:spAutoFit/>
          </a:bodyPr>
          <a:lstStyle/>
          <a:p>
            <a:pPr algn="ctr"/>
            <a:r>
              <a:rPr lang="en-US" sz="650" kern="700" spc="-30" dirty="0">
                <a:solidFill>
                  <a:srgbClr val="6D266E"/>
                </a:solidFill>
                <a:latin typeface="Open Sans"/>
                <a:cs typeface="Open Sans"/>
              </a:rPr>
              <a:t>Crowd</a:t>
            </a:r>
          </a:p>
        </p:txBody>
      </p:sp>
      <p:sp>
        <p:nvSpPr>
          <p:cNvPr id="20" name="Rectangle 19"/>
          <p:cNvSpPr/>
          <p:nvPr/>
        </p:nvSpPr>
        <p:spPr>
          <a:xfrm>
            <a:off x="6920315" y="1022351"/>
            <a:ext cx="1092200" cy="1052990"/>
          </a:xfrm>
          <a:prstGeom prst="rect">
            <a:avLst/>
          </a:prstGeom>
          <a:noFill/>
        </p:spPr>
        <p:txBody>
          <a:bodyPr wrap="none" lIns="91440" tIns="45720" rIns="91440" bIns="45720" anchor="t">
            <a:prstTxWarp prst="textArchDown">
              <a:avLst>
                <a:gd name="adj" fmla="val 715006"/>
              </a:avLst>
            </a:prstTxWarp>
            <a:spAutoFit/>
          </a:bodyPr>
          <a:lstStyle/>
          <a:p>
            <a:pPr algn="ctr"/>
            <a:r>
              <a:rPr lang="en-US" sz="800" kern="700" dirty="0">
                <a:solidFill>
                  <a:srgbClr val="6D266E"/>
                </a:solidFill>
                <a:latin typeface="Open Sans"/>
                <a:cs typeface="Open Sans"/>
              </a:rPr>
              <a:t>Users / Customers / Alumni</a:t>
            </a:r>
          </a:p>
        </p:txBody>
      </p:sp>
      <p:sp>
        <p:nvSpPr>
          <p:cNvPr id="48" name="Rectangle 47"/>
          <p:cNvSpPr/>
          <p:nvPr/>
        </p:nvSpPr>
        <p:spPr>
          <a:xfrm>
            <a:off x="6601758" y="603635"/>
            <a:ext cx="1729315" cy="1803408"/>
          </a:xfrm>
          <a:prstGeom prst="rect">
            <a:avLst/>
          </a:prstGeom>
          <a:noFill/>
        </p:spPr>
        <p:txBody>
          <a:bodyPr wrap="none" lIns="91440" tIns="45720" rIns="91440" bIns="45720" anchor="t">
            <a:prstTxWarp prst="textArchDown">
              <a:avLst>
                <a:gd name="adj" fmla="val 715006"/>
              </a:avLst>
            </a:prstTxWarp>
            <a:spAutoFit/>
          </a:bodyPr>
          <a:lstStyle/>
          <a:p>
            <a:pPr algn="ctr"/>
            <a:r>
              <a:rPr lang="en-US" sz="800" kern="700" dirty="0">
                <a:solidFill>
                  <a:srgbClr val="6D266E"/>
                </a:solidFill>
                <a:latin typeface="Open Sans"/>
                <a:cs typeface="Open Sans"/>
              </a:rPr>
              <a:t>Vendors / Partners / Fans</a:t>
            </a:r>
          </a:p>
        </p:txBody>
      </p:sp>
      <p:sp>
        <p:nvSpPr>
          <p:cNvPr id="49" name="Rectangle 48"/>
          <p:cNvSpPr/>
          <p:nvPr/>
        </p:nvSpPr>
        <p:spPr>
          <a:xfrm>
            <a:off x="6283357" y="260770"/>
            <a:ext cx="2366116" cy="2476040"/>
          </a:xfrm>
          <a:prstGeom prst="rect">
            <a:avLst/>
          </a:prstGeom>
          <a:noFill/>
        </p:spPr>
        <p:txBody>
          <a:bodyPr wrap="none" lIns="91440" tIns="45720" rIns="91440" bIns="45720" anchor="t">
            <a:prstTxWarp prst="textArchDown">
              <a:avLst>
                <a:gd name="adj" fmla="val 715006"/>
              </a:avLst>
            </a:prstTxWarp>
            <a:spAutoFit/>
          </a:bodyPr>
          <a:lstStyle/>
          <a:p>
            <a:pPr algn="ctr"/>
            <a:r>
              <a:rPr lang="en-US" sz="1000" b="1" kern="700" dirty="0">
                <a:solidFill>
                  <a:srgbClr val="6D266E"/>
                </a:solidFill>
                <a:latin typeface="Open Sans"/>
                <a:cs typeface="Open Sans"/>
              </a:rPr>
              <a:t>STAFF ON DEMAND</a:t>
            </a:r>
          </a:p>
        </p:txBody>
      </p:sp>
      <p:sp>
        <p:nvSpPr>
          <p:cNvPr id="50" name="Rectangle 49"/>
          <p:cNvSpPr/>
          <p:nvPr/>
        </p:nvSpPr>
        <p:spPr>
          <a:xfrm>
            <a:off x="5905978" y="-82094"/>
            <a:ext cx="3120874" cy="3165248"/>
          </a:xfrm>
          <a:prstGeom prst="rect">
            <a:avLst/>
          </a:prstGeom>
          <a:noFill/>
        </p:spPr>
        <p:txBody>
          <a:bodyPr wrap="none" lIns="91440" tIns="45720" rIns="91440" bIns="45720" anchor="t">
            <a:prstTxWarp prst="textArchDown">
              <a:avLst>
                <a:gd name="adj" fmla="val 445210"/>
              </a:avLst>
            </a:prstTxWarp>
            <a:spAutoFit/>
          </a:bodyPr>
          <a:lstStyle/>
          <a:p>
            <a:pPr algn="ctr"/>
            <a:r>
              <a:rPr lang="en-US" sz="800" kern="700" dirty="0">
                <a:solidFill>
                  <a:srgbClr val="6D266E"/>
                </a:solidFill>
                <a:latin typeface="Open Sans"/>
                <a:cs typeface="Open Sans"/>
              </a:rPr>
              <a:t>Everyone Else</a:t>
            </a:r>
          </a:p>
        </p:txBody>
      </p:sp>
      <p:cxnSp>
        <p:nvCxnSpPr>
          <p:cNvPr id="22" name="Straight Arrow Connector 21"/>
          <p:cNvCxnSpPr/>
          <p:nvPr/>
        </p:nvCxnSpPr>
        <p:spPr>
          <a:xfrm>
            <a:off x="7463998" y="1405755"/>
            <a:ext cx="1005161" cy="0"/>
          </a:xfrm>
          <a:prstGeom prst="straightConnector1">
            <a:avLst/>
          </a:prstGeom>
          <a:ln>
            <a:solidFill>
              <a:srgbClr val="6D266E"/>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362226" y="2583895"/>
            <a:ext cx="448248" cy="0"/>
          </a:xfrm>
          <a:prstGeom prst="straightConnector1">
            <a:avLst/>
          </a:prstGeom>
          <a:ln w="38100">
            <a:solidFill>
              <a:srgbClr val="BE1E2D"/>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5" name="Striped Right Arrow 14">
            <a:extLst>
              <a:ext uri="{FF2B5EF4-FFF2-40B4-BE49-F238E27FC236}">
                <a16:creationId xmlns:a16="http://schemas.microsoft.com/office/drawing/2014/main" id="{4CCAA305-BDA4-E140-A823-49A23987A076}"/>
              </a:ext>
            </a:extLst>
          </p:cNvPr>
          <p:cNvSpPr/>
          <p:nvPr/>
        </p:nvSpPr>
        <p:spPr>
          <a:xfrm rot="5400000">
            <a:off x="13349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riped Right Arrow 15">
            <a:extLst>
              <a:ext uri="{FF2B5EF4-FFF2-40B4-BE49-F238E27FC236}">
                <a16:creationId xmlns:a16="http://schemas.microsoft.com/office/drawing/2014/main" id="{A55BBCDC-BDCD-CE46-8DAE-216591008AF5}"/>
              </a:ext>
            </a:extLst>
          </p:cNvPr>
          <p:cNvSpPr/>
          <p:nvPr/>
        </p:nvSpPr>
        <p:spPr>
          <a:xfrm rot="5400000">
            <a:off x="3070366"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riped Right Arrow 16">
            <a:extLst>
              <a:ext uri="{FF2B5EF4-FFF2-40B4-BE49-F238E27FC236}">
                <a16:creationId xmlns:a16="http://schemas.microsoft.com/office/drawing/2014/main" id="{387F4325-430B-BA4B-B27F-43B04793898F}"/>
              </a:ext>
            </a:extLst>
          </p:cNvPr>
          <p:cNvSpPr/>
          <p:nvPr/>
        </p:nvSpPr>
        <p:spPr>
          <a:xfrm rot="5400000">
            <a:off x="4817532"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riped Right Arrow 17">
            <a:extLst>
              <a:ext uri="{FF2B5EF4-FFF2-40B4-BE49-F238E27FC236}">
                <a16:creationId xmlns:a16="http://schemas.microsoft.com/office/drawing/2014/main" id="{7EDFEC49-0812-F447-BFAD-224C43A7A218}"/>
              </a:ext>
            </a:extLst>
          </p:cNvPr>
          <p:cNvSpPr/>
          <p:nvPr/>
        </p:nvSpPr>
        <p:spPr>
          <a:xfrm rot="5400000">
            <a:off x="65534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1F072A4C-8D10-0244-A9C1-6B1B8A396B9D}"/>
              </a:ext>
            </a:extLst>
          </p:cNvPr>
          <p:cNvSpPr/>
          <p:nvPr/>
        </p:nvSpPr>
        <p:spPr>
          <a:xfrm>
            <a:off x="2648309" y="1518248"/>
            <a:ext cx="6797616" cy="5692825"/>
          </a:xfrm>
          <a:custGeom>
            <a:avLst/>
            <a:gdLst>
              <a:gd name="connsiteX0" fmla="*/ 0 w 6797616"/>
              <a:gd name="connsiteY0" fmla="*/ 5684808 h 5716990"/>
              <a:gd name="connsiteX1" fmla="*/ 5650302 w 6797616"/>
              <a:gd name="connsiteY1" fmla="*/ 4865298 h 5716990"/>
              <a:gd name="connsiteX2" fmla="*/ 6797616 w 6797616"/>
              <a:gd name="connsiteY2" fmla="*/ 0 h 5716990"/>
              <a:gd name="connsiteX0" fmla="*/ 0 w 6797616"/>
              <a:gd name="connsiteY0" fmla="*/ 5684808 h 5750048"/>
              <a:gd name="connsiteX1" fmla="*/ 6012611 w 6797616"/>
              <a:gd name="connsiteY1" fmla="*/ 5011947 h 5750048"/>
              <a:gd name="connsiteX2" fmla="*/ 6797616 w 6797616"/>
              <a:gd name="connsiteY2" fmla="*/ 0 h 5750048"/>
              <a:gd name="connsiteX0" fmla="*/ 0 w 6834151"/>
              <a:gd name="connsiteY0" fmla="*/ 5684808 h 5750048"/>
              <a:gd name="connsiteX1" fmla="*/ 6012611 w 6834151"/>
              <a:gd name="connsiteY1" fmla="*/ 5011947 h 5750048"/>
              <a:gd name="connsiteX2" fmla="*/ 6797616 w 6834151"/>
              <a:gd name="connsiteY2" fmla="*/ 0 h 5750048"/>
              <a:gd name="connsiteX0" fmla="*/ 0 w 6797616"/>
              <a:gd name="connsiteY0" fmla="*/ 5684808 h 5783482"/>
              <a:gd name="connsiteX1" fmla="*/ 6012611 w 6797616"/>
              <a:gd name="connsiteY1" fmla="*/ 5011947 h 5783482"/>
              <a:gd name="connsiteX2" fmla="*/ 6797616 w 6797616"/>
              <a:gd name="connsiteY2" fmla="*/ 0 h 5783482"/>
              <a:gd name="connsiteX0" fmla="*/ 0 w 6797616"/>
              <a:gd name="connsiteY0" fmla="*/ 5684808 h 5684808"/>
              <a:gd name="connsiteX1" fmla="*/ 6012611 w 6797616"/>
              <a:gd name="connsiteY1" fmla="*/ 5011947 h 5684808"/>
              <a:gd name="connsiteX2" fmla="*/ 6797616 w 6797616"/>
              <a:gd name="connsiteY2" fmla="*/ 0 h 5684808"/>
              <a:gd name="connsiteX0" fmla="*/ 0 w 6797616"/>
              <a:gd name="connsiteY0" fmla="*/ 5684808 h 5779804"/>
              <a:gd name="connsiteX1" fmla="*/ 6012611 w 6797616"/>
              <a:gd name="connsiteY1" fmla="*/ 5011947 h 5779804"/>
              <a:gd name="connsiteX2" fmla="*/ 6797616 w 6797616"/>
              <a:gd name="connsiteY2" fmla="*/ 0 h 5779804"/>
              <a:gd name="connsiteX0" fmla="*/ 0 w 6856675"/>
              <a:gd name="connsiteY0" fmla="*/ 5684808 h 5697490"/>
              <a:gd name="connsiteX1" fmla="*/ 6012611 w 6856675"/>
              <a:gd name="connsiteY1" fmla="*/ 5011947 h 5697490"/>
              <a:gd name="connsiteX2" fmla="*/ 6797616 w 6856675"/>
              <a:gd name="connsiteY2" fmla="*/ 0 h 5697490"/>
              <a:gd name="connsiteX0" fmla="*/ 0 w 6797616"/>
              <a:gd name="connsiteY0" fmla="*/ 5684808 h 5709668"/>
              <a:gd name="connsiteX1" fmla="*/ 6012611 w 6797616"/>
              <a:gd name="connsiteY1" fmla="*/ 5011947 h 5709668"/>
              <a:gd name="connsiteX2" fmla="*/ 6797616 w 6797616"/>
              <a:gd name="connsiteY2" fmla="*/ 0 h 5709668"/>
              <a:gd name="connsiteX0" fmla="*/ 0 w 6797616"/>
              <a:gd name="connsiteY0" fmla="*/ 5684808 h 5689856"/>
              <a:gd name="connsiteX1" fmla="*/ 6142007 w 6797616"/>
              <a:gd name="connsiteY1" fmla="*/ 4580626 h 5689856"/>
              <a:gd name="connsiteX2" fmla="*/ 6797616 w 6797616"/>
              <a:gd name="connsiteY2" fmla="*/ 0 h 5689856"/>
              <a:gd name="connsiteX0" fmla="*/ 0 w 6852060"/>
              <a:gd name="connsiteY0" fmla="*/ 5684808 h 5688054"/>
              <a:gd name="connsiteX1" fmla="*/ 6323162 w 6852060"/>
              <a:gd name="connsiteY1" fmla="*/ 4321834 h 5688054"/>
              <a:gd name="connsiteX2" fmla="*/ 6797616 w 6852060"/>
              <a:gd name="connsiteY2" fmla="*/ 0 h 5688054"/>
              <a:gd name="connsiteX0" fmla="*/ 0 w 6801130"/>
              <a:gd name="connsiteY0" fmla="*/ 5684808 h 5694090"/>
              <a:gd name="connsiteX1" fmla="*/ 6323162 w 6801130"/>
              <a:gd name="connsiteY1" fmla="*/ 4321834 h 5694090"/>
              <a:gd name="connsiteX2" fmla="*/ 6797616 w 6801130"/>
              <a:gd name="connsiteY2" fmla="*/ 0 h 5694090"/>
              <a:gd name="connsiteX0" fmla="*/ 0 w 6835635"/>
              <a:gd name="connsiteY0" fmla="*/ 5684808 h 5694090"/>
              <a:gd name="connsiteX1" fmla="*/ 6323162 w 6835635"/>
              <a:gd name="connsiteY1" fmla="*/ 4321834 h 5694090"/>
              <a:gd name="connsiteX2" fmla="*/ 6797616 w 6835635"/>
              <a:gd name="connsiteY2" fmla="*/ 0 h 5694090"/>
              <a:gd name="connsiteX0" fmla="*/ 0 w 6812631"/>
              <a:gd name="connsiteY0" fmla="*/ 5684808 h 5694090"/>
              <a:gd name="connsiteX1" fmla="*/ 6323162 w 6812631"/>
              <a:gd name="connsiteY1" fmla="*/ 4321834 h 5694090"/>
              <a:gd name="connsiteX2" fmla="*/ 6797616 w 6812631"/>
              <a:gd name="connsiteY2" fmla="*/ 0 h 5694090"/>
              <a:gd name="connsiteX0" fmla="*/ 0 w 6797616"/>
              <a:gd name="connsiteY0" fmla="*/ 5684808 h 5699526"/>
              <a:gd name="connsiteX1" fmla="*/ 6038490 w 6797616"/>
              <a:gd name="connsiteY1" fmla="*/ 4442604 h 5699526"/>
              <a:gd name="connsiteX2" fmla="*/ 6797616 w 6797616"/>
              <a:gd name="connsiteY2" fmla="*/ 0 h 5699526"/>
              <a:gd name="connsiteX0" fmla="*/ 0 w 6812645"/>
              <a:gd name="connsiteY0" fmla="*/ 5684808 h 5698087"/>
              <a:gd name="connsiteX1" fmla="*/ 6038490 w 6812645"/>
              <a:gd name="connsiteY1" fmla="*/ 4442604 h 5698087"/>
              <a:gd name="connsiteX2" fmla="*/ 6797616 w 6812645"/>
              <a:gd name="connsiteY2" fmla="*/ 0 h 5698087"/>
              <a:gd name="connsiteX0" fmla="*/ 0 w 6797616"/>
              <a:gd name="connsiteY0" fmla="*/ 5684808 h 5692825"/>
              <a:gd name="connsiteX1" fmla="*/ 6038490 w 6797616"/>
              <a:gd name="connsiteY1" fmla="*/ 4442604 h 5692825"/>
              <a:gd name="connsiteX2" fmla="*/ 6797616 w 6797616"/>
              <a:gd name="connsiteY2" fmla="*/ 0 h 5692825"/>
            </a:gdLst>
            <a:ahLst/>
            <a:cxnLst>
              <a:cxn ang="0">
                <a:pos x="connsiteX0" y="connsiteY0"/>
              </a:cxn>
              <a:cxn ang="0">
                <a:pos x="connsiteX1" y="connsiteY1"/>
              </a:cxn>
              <a:cxn ang="0">
                <a:pos x="connsiteX2" y="connsiteY2"/>
              </a:cxn>
            </a:cxnLst>
            <a:rect l="l" t="t" r="r" b="b"/>
            <a:pathLst>
              <a:path w="6797616" h="5692825">
                <a:moveTo>
                  <a:pt x="0" y="5684808"/>
                </a:moveTo>
                <a:cubicBezTo>
                  <a:pt x="2310442" y="5740160"/>
                  <a:pt x="5216105" y="5528093"/>
                  <a:pt x="6038490" y="4442604"/>
                </a:cubicBezTo>
                <a:cubicBezTo>
                  <a:pt x="6860875" y="3357115"/>
                  <a:pt x="6791865" y="1206261"/>
                  <a:pt x="6797616" y="0"/>
                </a:cubicBezTo>
              </a:path>
            </a:pathLst>
          </a:custGeom>
          <a:noFill/>
          <a:ln w="38100">
            <a:solidFill>
              <a:schemeClr val="bg1">
                <a:lumMod val="8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4" name="Shape 104"/>
          <p:cNvGraphicFramePr/>
          <p:nvPr>
            <p:extLst>
              <p:ext uri="{D42A27DB-BD31-4B8C-83A1-F6EECF244321}">
                <p14:modId xmlns:p14="http://schemas.microsoft.com/office/powerpoint/2010/main" val="2408598259"/>
              </p:ext>
            </p:extLst>
          </p:nvPr>
        </p:nvGraphicFramePr>
        <p:xfrm>
          <a:off x="691840" y="1488243"/>
          <a:ext cx="8906375" cy="5723440"/>
        </p:xfrm>
        <a:graphic>
          <a:graphicData uri="http://schemas.openxmlformats.org/drawingml/2006/table">
            <a:tbl>
              <a:tblPr>
                <a:noFill/>
                <a:tableStyleId>{840E23CD-9EA9-4AEF-8C6B-EDA270C28ED2}</a:tableStyleId>
              </a:tblPr>
              <a:tblGrid>
                <a:gridCol w="1947843">
                  <a:extLst>
                    <a:ext uri="{9D8B030D-6E8A-4147-A177-3AD203B41FA5}">
                      <a16:colId xmlns:a16="http://schemas.microsoft.com/office/drawing/2014/main" val="20000"/>
                    </a:ext>
                  </a:extLst>
                </a:gridCol>
                <a:gridCol w="1739633">
                  <a:extLst>
                    <a:ext uri="{9D8B030D-6E8A-4147-A177-3AD203B41FA5}">
                      <a16:colId xmlns:a16="http://schemas.microsoft.com/office/drawing/2014/main" val="20001"/>
                    </a:ext>
                  </a:extLst>
                </a:gridCol>
                <a:gridCol w="1739633">
                  <a:extLst>
                    <a:ext uri="{9D8B030D-6E8A-4147-A177-3AD203B41FA5}">
                      <a16:colId xmlns:a16="http://schemas.microsoft.com/office/drawing/2014/main" val="20002"/>
                    </a:ext>
                  </a:extLst>
                </a:gridCol>
                <a:gridCol w="1739633">
                  <a:extLst>
                    <a:ext uri="{9D8B030D-6E8A-4147-A177-3AD203B41FA5}">
                      <a16:colId xmlns:a16="http://schemas.microsoft.com/office/drawing/2014/main" val="20003"/>
                    </a:ext>
                  </a:extLst>
                </a:gridCol>
                <a:gridCol w="1739633">
                  <a:extLst>
                    <a:ext uri="{9D8B030D-6E8A-4147-A177-3AD203B41FA5}">
                      <a16:colId xmlns:a16="http://schemas.microsoft.com/office/drawing/2014/main" val="20004"/>
                    </a:ext>
                  </a:extLst>
                </a:gridCol>
              </a:tblGrid>
              <a:tr h="364848">
                <a:tc>
                  <a:txBody>
                    <a:bodyPr/>
                    <a:lstStyle/>
                    <a:p>
                      <a:pPr marL="0" lvl="0" indent="0" algn="r">
                        <a:spcBef>
                          <a:spcPts val="0"/>
                        </a:spcBef>
                        <a:spcAft>
                          <a:spcPts val="0"/>
                        </a:spcAft>
                        <a:buNone/>
                      </a:pPr>
                      <a:r>
                        <a:rPr lang="en-US" sz="1100" b="1" dirty="0">
                          <a:solidFill>
                            <a:srgbClr val="6D266E"/>
                          </a:solidFill>
                          <a:latin typeface="Open Sans"/>
                          <a:cs typeface="Open Sans"/>
                        </a:rPr>
                        <a:t>Desired business growth</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2x </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3x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5x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10x</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0"/>
                  </a:ext>
                </a:extLst>
              </a:tr>
              <a:tr h="633136">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Example Scope</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of Staff-on-Demand </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Initiative</a:t>
                      </a:r>
                      <a:endParaRPr sz="10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a:solidFill>
                            <a:schemeClr val="tx1">
                              <a:lumMod val="85000"/>
                              <a:lumOff val="15000"/>
                            </a:schemeClr>
                          </a:solidFill>
                          <a:latin typeface="Open Sans"/>
                          <a:cs typeface="Open Sans"/>
                        </a:rPr>
                        <a:t>Outsourcing marketing, administrative and maintenance staff, etc.</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External firm provides specialized staff, embedded in company</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Company staff are a seamless mix of full-time employees &amp; </a:t>
                      </a:r>
                      <a:r>
                        <a:rPr lang="en-US" sz="900" b="1" kern="1200" spc="-20" baseline="0" dirty="0" err="1">
                          <a:solidFill>
                            <a:schemeClr val="tx1">
                              <a:lumMod val="85000"/>
                              <a:lumOff val="15000"/>
                            </a:schemeClr>
                          </a:solidFill>
                          <a:latin typeface="Open Sans"/>
                          <a:cs typeface="Open Sans"/>
                        </a:rPr>
                        <a:t>SoD</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err="1">
                          <a:solidFill>
                            <a:schemeClr val="tx1">
                              <a:lumMod val="85000"/>
                              <a:lumOff val="15000"/>
                            </a:schemeClr>
                          </a:solidFill>
                          <a:latin typeface="Open Sans"/>
                          <a:cs typeface="Open Sans"/>
                        </a:rPr>
                        <a:t>SoD</a:t>
                      </a:r>
                      <a:r>
                        <a:rPr lang="en-US" sz="900" b="1" kern="1200" spc="-20" baseline="0" dirty="0">
                          <a:solidFill>
                            <a:schemeClr val="tx1">
                              <a:lumMod val="85000"/>
                              <a:lumOff val="15000"/>
                            </a:schemeClr>
                          </a:solidFill>
                          <a:latin typeface="Open Sans"/>
                          <a:cs typeface="Open Sans"/>
                        </a:rPr>
                        <a:t> is core to creating and/or fulfilling demand for your offering at-scale</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877604">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Task or Service </a:t>
                      </a:r>
                      <a:r>
                        <a:rPr lang="en-US" sz="1000" kern="1200" spc="-20" baseline="0" dirty="0">
                          <a:solidFill>
                            <a:schemeClr val="tx1">
                              <a:lumMod val="85000"/>
                              <a:lumOff val="15000"/>
                            </a:schemeClr>
                          </a:solidFill>
                          <a:latin typeface="Open Sans"/>
                          <a:cs typeface="Open Sans"/>
                        </a:rPr>
                        <a:t>- to achieve the desired growth, what specific task or service could you outsource or </a:t>
                      </a:r>
                      <a:r>
                        <a:rPr lang="en-US" sz="1000" i="1" kern="1200" spc="-20" baseline="0" dirty="0">
                          <a:solidFill>
                            <a:schemeClr val="tx1">
                              <a:lumMod val="85000"/>
                              <a:lumOff val="15000"/>
                            </a:schemeClr>
                          </a:solidFill>
                          <a:latin typeface="Open Sans"/>
                          <a:cs typeface="Open Sans"/>
                        </a:rPr>
                        <a:t>crowdsource</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Moderating our community forums on social media.</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Think: </a:t>
                      </a:r>
                      <a:r>
                        <a:rPr lang="en-US" sz="900" i="1" kern="1200" spc="-20" baseline="0" dirty="0" err="1">
                          <a:solidFill>
                            <a:schemeClr val="tx1">
                              <a:lumMod val="75000"/>
                              <a:lumOff val="25000"/>
                            </a:schemeClr>
                          </a:solidFill>
                          <a:latin typeface="Open Sans"/>
                          <a:cs typeface="Open Sans"/>
                        </a:rPr>
                        <a:t>uber</a:t>
                      </a:r>
                      <a:r>
                        <a:rPr lang="en-US" sz="900" i="1" kern="1200" spc="-20" baseline="0" dirty="0">
                          <a:solidFill>
                            <a:schemeClr val="tx1">
                              <a:lumMod val="75000"/>
                              <a:lumOff val="25000"/>
                            </a:schemeClr>
                          </a:solidFill>
                          <a:latin typeface="Open Sans"/>
                          <a:cs typeface="Open Sans"/>
                        </a:rPr>
                        <a:t> and </a:t>
                      </a:r>
                      <a:r>
                        <a:rPr lang="en-US" sz="900" i="1" kern="1200" spc="-20" baseline="0" dirty="0" err="1">
                          <a:solidFill>
                            <a:schemeClr val="tx1">
                              <a:lumMod val="75000"/>
                              <a:lumOff val="25000"/>
                            </a:schemeClr>
                          </a:solidFill>
                          <a:latin typeface="Open Sans"/>
                          <a:cs typeface="Open Sans"/>
                        </a:rPr>
                        <a:t>airbnb</a:t>
                      </a:r>
                      <a:r>
                        <a:rPr lang="en-US" sz="900" i="1" kern="1200" spc="-20" baseline="0" dirty="0">
                          <a:solidFill>
                            <a:schemeClr val="tx1">
                              <a:lumMod val="75000"/>
                              <a:lumOff val="25000"/>
                            </a:schemeClr>
                          </a:solidFill>
                          <a:latin typeface="Open Sans"/>
                          <a:cs typeface="Open Sans"/>
                        </a:rPr>
                        <a:t>. Transaction is between ‘producers’ and ‘consumers’ on a fully-automated platform. E.G. ‘Driver transporting passenger’.</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2"/>
                  </a:ext>
                </a:extLst>
              </a:tr>
              <a:tr h="695679">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Talent Pools</a:t>
                      </a:r>
                      <a:r>
                        <a:rPr lang="en-US" sz="1000" kern="1200" spc="-20" baseline="0" dirty="0">
                          <a:solidFill>
                            <a:schemeClr val="tx1">
                              <a:lumMod val="85000"/>
                              <a:lumOff val="15000"/>
                            </a:schemeClr>
                          </a:solidFill>
                          <a:latin typeface="Open Sans"/>
                          <a:cs typeface="Open Sans"/>
                        </a:rPr>
                        <a:t> - What sources of talent are available?</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Enthusiastic ‘super-users’ on our forums, who are already helping others out.</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Clr>
                          <a:schemeClr val="dk1"/>
                        </a:buClr>
                        <a:buSzPts val="1100"/>
                        <a:buFont typeface="Arial"/>
                        <a:buNone/>
                      </a:pPr>
                      <a:r>
                        <a:rPr lang="en-US" sz="900" i="1" kern="1200" spc="-20" baseline="0" dirty="0" err="1">
                          <a:solidFill>
                            <a:schemeClr val="tx1">
                              <a:lumMod val="75000"/>
                              <a:lumOff val="25000"/>
                            </a:schemeClr>
                          </a:solidFill>
                          <a:latin typeface="Open Sans"/>
                          <a:cs typeface="Open Sans"/>
                        </a:rPr>
                        <a:t>UAssist.Me</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topcoder.com</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upwork.com</a:t>
                      </a:r>
                      <a:r>
                        <a:rPr lang="en-US" sz="900" i="1" kern="1200" spc="-20" baseline="0" dirty="0">
                          <a:solidFill>
                            <a:schemeClr val="tx1">
                              <a:lumMod val="75000"/>
                              <a:lumOff val="25000"/>
                            </a:schemeClr>
                          </a:solidFill>
                          <a:latin typeface="Open Sans"/>
                          <a:cs typeface="Open Sans"/>
                        </a:rPr>
                        <a:t>, company alumni?</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err="1">
                          <a:solidFill>
                            <a:schemeClr val="tx1">
                              <a:lumMod val="75000"/>
                              <a:lumOff val="25000"/>
                            </a:schemeClr>
                          </a:solidFill>
                          <a:latin typeface="Open Sans"/>
                          <a:cs typeface="Open Sans"/>
                        </a:rPr>
                        <a:t>upwork.com</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wipro.com</a:t>
                      </a:r>
                      <a:r>
                        <a:rPr lang="en-US" sz="900" i="1" kern="1200" spc="-20" baseline="0" dirty="0">
                          <a:solidFill>
                            <a:schemeClr val="tx1">
                              <a:lumMod val="75000"/>
                              <a:lumOff val="25000"/>
                            </a:schemeClr>
                          </a:solidFill>
                          <a:latin typeface="Open Sans"/>
                          <a:cs typeface="Open Sans"/>
                        </a:rPr>
                        <a:t>?</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Your user community? Local universities? Owners of underutilized assets?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3"/>
                  </a:ext>
                </a:extLst>
              </a:tr>
              <a:tr h="954589">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Value Proposition</a:t>
                      </a:r>
                      <a:r>
                        <a:rPr lang="en-US" sz="1000" kern="1200" spc="-20" baseline="0" dirty="0">
                          <a:solidFill>
                            <a:schemeClr val="tx1">
                              <a:lumMod val="85000"/>
                              <a:lumOff val="15000"/>
                            </a:schemeClr>
                          </a:solidFill>
                          <a:latin typeface="Open Sans"/>
                          <a:cs typeface="Open Sans"/>
                        </a:rPr>
                        <a:t> - how will you attract and retain the best talent? (Autonomy and flexibility? Challenging work? Community? Compensation?) </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Flexible work schedule. Provide company email and access to customer support desk ticket system. Fair pay.</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Rethink models of compensation and recognition for </a:t>
                      </a:r>
                      <a:r>
                        <a:rPr lang="en-US" sz="900" i="1" kern="1200" spc="-20" baseline="0" dirty="0" err="1">
                          <a:solidFill>
                            <a:schemeClr val="tx1">
                              <a:lumMod val="75000"/>
                              <a:lumOff val="25000"/>
                            </a:schemeClr>
                          </a:solidFill>
                          <a:latin typeface="Open Sans"/>
                          <a:cs typeface="Open Sans"/>
                        </a:rPr>
                        <a:t>SoD</a:t>
                      </a:r>
                      <a:r>
                        <a:rPr lang="en-US" sz="900" i="1" kern="1200" spc="-20" baseline="0" dirty="0">
                          <a:solidFill>
                            <a:schemeClr val="tx1">
                              <a:lumMod val="75000"/>
                              <a:lumOff val="25000"/>
                            </a:schemeClr>
                          </a:solidFill>
                          <a:latin typeface="Open Sans"/>
                          <a:cs typeface="Open Sans"/>
                        </a:rPr>
                        <a:t> to incent employee-like behavior, absent direct employee benefits.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4"/>
                  </a:ext>
                </a:extLst>
              </a:tr>
              <a:tr h="1130624">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rPr>
                        <a:t>Metrics</a:t>
                      </a:r>
                      <a:r>
                        <a:rPr lang="en-US" sz="1000" kern="1200" spc="-20" baseline="0" dirty="0">
                          <a:solidFill>
                            <a:schemeClr val="tx1">
                              <a:lumMod val="85000"/>
                              <a:lumOff val="15000"/>
                            </a:schemeClr>
                          </a:solidFill>
                          <a:latin typeface="Open Sans"/>
                          <a:cs typeface="Open Sans"/>
                        </a:rPr>
                        <a:t> - How will you know your </a:t>
                      </a:r>
                      <a:r>
                        <a:rPr lang="en-US" sz="1000" kern="1200" spc="-20" baseline="0" dirty="0" err="1">
                          <a:solidFill>
                            <a:schemeClr val="tx1">
                              <a:lumMod val="85000"/>
                              <a:lumOff val="15000"/>
                            </a:schemeClr>
                          </a:solidFill>
                          <a:latin typeface="Open Sans"/>
                          <a:cs typeface="Open Sans"/>
                        </a:rPr>
                        <a:t>SoD</a:t>
                      </a:r>
                      <a:r>
                        <a:rPr lang="en-US" sz="1000" kern="1200" spc="-20" baseline="0" dirty="0">
                          <a:solidFill>
                            <a:schemeClr val="tx1">
                              <a:lumMod val="85000"/>
                              <a:lumOff val="15000"/>
                            </a:schemeClr>
                          </a:solidFill>
                          <a:latin typeface="Open Sans"/>
                          <a:cs typeface="Open Sans"/>
                        </a:rPr>
                        <a:t> strategy is successful </a:t>
                      </a:r>
                      <a:r>
                        <a:rPr lang="en-US" sz="1000" i="1" kern="1200" spc="-20" baseline="0" dirty="0">
                          <a:solidFill>
                            <a:schemeClr val="tx1">
                              <a:lumMod val="85000"/>
                              <a:lumOff val="15000"/>
                            </a:schemeClr>
                          </a:solidFill>
                          <a:latin typeface="Open Sans"/>
                          <a:cs typeface="Open Sans"/>
                        </a:rPr>
                        <a:t>and achieving healthy, sustainable growth</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Example: NPS score from community members they have assisted.</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i="1" kern="1200" spc="-20" baseline="0" dirty="0">
                          <a:solidFill>
                            <a:schemeClr val="tx1">
                              <a:lumMod val="75000"/>
                              <a:lumOff val="25000"/>
                            </a:schemeClr>
                          </a:solidFill>
                          <a:latin typeface="Open Sans"/>
                          <a:cs typeface="Open Sans"/>
                        </a:rPr>
                        <a:t>Which metrics help every member in the system know they are doing a good job? Dashboards are essential for tracking performance of automated, rapidly-scaling platforms.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5"/>
                  </a:ext>
                </a:extLst>
              </a:tr>
              <a:tr h="1047700">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hlinkClick r:id="rId3"/>
                        </a:rPr>
                        <a:t>ExO Attributes</a:t>
                      </a:r>
                      <a:r>
                        <a:rPr lang="en-US" sz="1000" kern="1200" spc="-20" baseline="0" dirty="0">
                          <a:solidFill>
                            <a:schemeClr val="tx1">
                              <a:lumMod val="85000"/>
                              <a:lumOff val="15000"/>
                            </a:schemeClr>
                          </a:solidFill>
                          <a:latin typeface="Open Sans"/>
                          <a:cs typeface="Open Sans"/>
                        </a:rPr>
                        <a:t> - How will this initiative (2x, 3x, 5x or 10x) your business? What other attributes might you combine to multiply impact?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Example: Improved brand and social license to operate. Community and Crowd, Engagement, Autonomy, Interfaces.</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For a platform business: interfaces, algorithms, dashboards, leveraged assets, community and crowd, experimentation + </a:t>
                      </a:r>
                      <a:r>
                        <a:rPr lang="en-US" sz="900" i="1" kern="1200" spc="-20" baseline="0" dirty="0" err="1">
                          <a:solidFill>
                            <a:schemeClr val="tx1">
                              <a:lumMod val="75000"/>
                              <a:lumOff val="25000"/>
                            </a:schemeClr>
                          </a:solidFill>
                          <a:latin typeface="Open Sans"/>
                          <a:cs typeface="Open Sans"/>
                        </a:rPr>
                        <a:t>PlatformRevolution.com</a:t>
                      </a: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3" name="Shape 103"/>
          <p:cNvSpPr txBox="1"/>
          <p:nvPr/>
        </p:nvSpPr>
        <p:spPr>
          <a:xfrm>
            <a:off x="685800" y="532375"/>
            <a:ext cx="5706374"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Exponential Multiplier Worksheet – Tips!</a:t>
            </a:r>
            <a:endParaRPr dirty="0">
              <a:solidFill>
                <a:srgbClr val="6D266E"/>
              </a:solidFill>
            </a:endParaRPr>
          </a:p>
        </p:txBody>
      </p:sp>
      <p:sp>
        <p:nvSpPr>
          <p:cNvPr id="105" name="Shape 105"/>
          <p:cNvSpPr txBox="1"/>
          <p:nvPr/>
        </p:nvSpPr>
        <p:spPr>
          <a:xfrm>
            <a:off x="1428708" y="7387091"/>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D266E"/>
                </a:solidFill>
                <a:latin typeface="Open Sans"/>
                <a:ea typeface="Open Sans"/>
                <a:cs typeface="Open Sans"/>
                <a:sym typeface="Open Sans"/>
              </a:rPr>
              <a:t>TO LEARN HOW TO USE THIS TOOL, VISIT </a:t>
            </a:r>
            <a:r>
              <a:rPr lang="en-US" sz="700" b="1" i="0" u="none" strike="noStrike" cap="none" dirty="0" err="1">
                <a:solidFill>
                  <a:srgbClr val="6D266E"/>
                </a:solidFill>
                <a:latin typeface="Open Sans"/>
                <a:ea typeface="Open Sans"/>
                <a:cs typeface="Open Sans"/>
                <a:sym typeface="Open Sans"/>
              </a:rPr>
              <a:t>www.growthinstitute.com</a:t>
            </a:r>
            <a:r>
              <a:rPr lang="en-US" sz="700" b="1" i="0" u="none" strike="noStrike" cap="none" dirty="0">
                <a:solidFill>
                  <a:srgbClr val="6D266E"/>
                </a:solidFill>
                <a:latin typeface="Open Sans"/>
                <a:ea typeface="Open Sans"/>
                <a:cs typeface="Open Sans"/>
                <a:sym typeface="Open Sans"/>
              </a:rPr>
              <a:t>/</a:t>
            </a:r>
            <a:r>
              <a:rPr lang="en-US" sz="700" b="1" i="0" u="none" strike="noStrike" cap="none" dirty="0" err="1">
                <a:solidFill>
                  <a:srgbClr val="6D266E"/>
                </a:solidFill>
                <a:latin typeface="Open Sans"/>
                <a:ea typeface="Open Sans"/>
                <a:cs typeface="Open Sans"/>
                <a:sym typeface="Open Sans"/>
              </a:rPr>
              <a:t>exo</a:t>
            </a:r>
            <a:r>
              <a:rPr lang="en-US" sz="700" b="1" i="0" u="none" strike="noStrike" cap="none" dirty="0">
                <a:solidFill>
                  <a:srgbClr val="6D266E"/>
                </a:solidFill>
                <a:latin typeface="Open Sans"/>
                <a:ea typeface="Open Sans"/>
                <a:cs typeface="Open Sans"/>
                <a:sym typeface="Open Sans"/>
              </a:rPr>
              <a:t> </a:t>
            </a:r>
            <a:endParaRPr sz="1400" b="1" i="0" u="none" strike="noStrike" cap="none" dirty="0">
              <a:solidFill>
                <a:srgbClr val="6D266E"/>
              </a:solidFill>
              <a:sym typeface="Arial"/>
            </a:endParaRPr>
          </a:p>
        </p:txBody>
      </p:sp>
      <p:sp>
        <p:nvSpPr>
          <p:cNvPr id="106" name="Shape 106"/>
          <p:cNvSpPr/>
          <p:nvPr/>
        </p:nvSpPr>
        <p:spPr>
          <a:xfrm>
            <a:off x="8873100" y="926900"/>
            <a:ext cx="270300" cy="1641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p:nvPr/>
        </p:nvSpPr>
        <p:spPr>
          <a:xfrm>
            <a:off x="685800" y="1215815"/>
            <a:ext cx="8902800" cy="263707"/>
          </a:xfrm>
          <a:prstGeom prst="rect">
            <a:avLst/>
          </a:prstGeom>
          <a:noFill/>
          <a:ln>
            <a:noFill/>
          </a:ln>
        </p:spPr>
        <p:txBody>
          <a:bodyPr spcFirstLastPara="1" wrap="square" lIns="0" tIns="0" rIns="0" bIns="0" anchor="t" anchorCtr="0">
            <a:noAutofit/>
          </a:bodyPr>
          <a:lstStyle/>
          <a:p>
            <a:pPr lvl="0">
              <a:buClr>
                <a:schemeClr val="dk1"/>
              </a:buClr>
              <a:buSzPts val="1100"/>
            </a:pPr>
            <a:r>
              <a:rPr lang="en-US" sz="1200" b="1" dirty="0">
                <a:solidFill>
                  <a:srgbClr val="6D266E"/>
                </a:solidFill>
                <a:latin typeface="Open Sans"/>
                <a:ea typeface="Open Sans"/>
                <a:cs typeface="Open Sans"/>
                <a:sym typeface="Open Sans"/>
              </a:rPr>
              <a:t>Company Name: _________________________________  Your MTP: _________________________________________________________________________</a:t>
            </a:r>
            <a:endParaRPr sz="1200" dirty="0">
              <a:solidFill>
                <a:srgbClr val="6D266E"/>
              </a:solidFill>
              <a:latin typeface="Open Sans"/>
              <a:ea typeface="Open Sans"/>
              <a:cs typeface="Open Sans"/>
              <a:sym typeface="Open Sans"/>
            </a:endParaRPr>
          </a:p>
          <a:p>
            <a:pPr marL="0" lvl="0" indent="0">
              <a:spcBef>
                <a:spcPts val="600"/>
              </a:spcBef>
              <a:spcAft>
                <a:spcPts val="0"/>
              </a:spcAft>
              <a:buNone/>
            </a:pPr>
            <a:endParaRPr sz="1200" dirty="0">
              <a:solidFill>
                <a:srgbClr val="6D266E"/>
              </a:solidFill>
            </a:endParaRPr>
          </a:p>
        </p:txBody>
      </p:sp>
      <p:sp>
        <p:nvSpPr>
          <p:cNvPr id="2" name="TextBox 1">
            <a:extLst>
              <a:ext uri="{FF2B5EF4-FFF2-40B4-BE49-F238E27FC236}">
                <a16:creationId xmlns:a16="http://schemas.microsoft.com/office/drawing/2014/main" id="{FD801CD3-7F73-9E45-92FD-FC65CD115334}"/>
              </a:ext>
            </a:extLst>
          </p:cNvPr>
          <p:cNvSpPr txBox="1"/>
          <p:nvPr/>
        </p:nvSpPr>
        <p:spPr>
          <a:xfrm>
            <a:off x="599536" y="844144"/>
            <a:ext cx="8902800" cy="369332"/>
          </a:xfrm>
          <a:prstGeom prst="rect">
            <a:avLst/>
          </a:prstGeom>
          <a:noFill/>
        </p:spPr>
        <p:txBody>
          <a:bodyPr wrap="square" rtlCol="0">
            <a:spAutoFit/>
          </a:bodyPr>
          <a:lstStyle/>
          <a:p>
            <a:r>
              <a:rPr lang="en-US" sz="900" b="1" kern="1200" spc="-20" dirty="0">
                <a:solidFill>
                  <a:srgbClr val="58595B"/>
                </a:solidFill>
                <a:latin typeface="Open Sans"/>
                <a:cs typeface="Open Sans"/>
              </a:rPr>
              <a:t>Instructions </a:t>
            </a:r>
            <a:r>
              <a:rPr lang="en-US" sz="900" kern="1200" spc="-20" dirty="0">
                <a:solidFill>
                  <a:srgbClr val="58595B"/>
                </a:solidFill>
                <a:latin typeface="Open Sans"/>
                <a:cs typeface="Open Sans"/>
              </a:rPr>
              <a:t>– REVIEW THIS TIPS SHEET FIRST. Select desired business growth multiplier (2x, 3x, 5x or 10x). Read Example Scope of Staff-on-Demand Initiative</a:t>
            </a:r>
            <a:br>
              <a:rPr lang="en-US" sz="900" kern="1200" spc="-20" dirty="0">
                <a:solidFill>
                  <a:srgbClr val="58595B"/>
                </a:solidFill>
                <a:latin typeface="Open Sans"/>
                <a:cs typeface="Open Sans"/>
              </a:rPr>
            </a:br>
            <a:r>
              <a:rPr lang="en-US" sz="900" kern="1200" spc="-20" dirty="0">
                <a:solidFill>
                  <a:srgbClr val="58595B"/>
                </a:solidFill>
                <a:latin typeface="Open Sans"/>
                <a:cs typeface="Open Sans"/>
              </a:rPr>
              <a:t>Working </a:t>
            </a:r>
            <a:r>
              <a:rPr lang="en-US" sz="900" i="1" kern="1200" spc="-20" dirty="0">
                <a:solidFill>
                  <a:srgbClr val="58595B"/>
                </a:solidFill>
                <a:latin typeface="Open Sans"/>
                <a:cs typeface="Open Sans"/>
              </a:rPr>
              <a:t>down</a:t>
            </a:r>
            <a:r>
              <a:rPr lang="en-US" sz="900" kern="1200" spc="-20" dirty="0">
                <a:solidFill>
                  <a:srgbClr val="58595B"/>
                </a:solidFill>
                <a:latin typeface="Open Sans"/>
                <a:cs typeface="Open Sans"/>
              </a:rPr>
              <a:t> the column, answer questions.  See example in ‘2x’ column. We suggest you complete at least two of the columns (2x, 3x, 5x or 10x). TURN TO WORKSHEET.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1" name="Striped Right Arrow 20">
            <a:extLst>
              <a:ext uri="{FF2B5EF4-FFF2-40B4-BE49-F238E27FC236}">
                <a16:creationId xmlns:a16="http://schemas.microsoft.com/office/drawing/2014/main" id="{F394A6FA-43C2-C74E-901D-6585C2163C9D}"/>
              </a:ext>
            </a:extLst>
          </p:cNvPr>
          <p:cNvSpPr/>
          <p:nvPr/>
        </p:nvSpPr>
        <p:spPr>
          <a:xfrm rot="5400000">
            <a:off x="13349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riped Right Arrow 15">
            <a:extLst>
              <a:ext uri="{FF2B5EF4-FFF2-40B4-BE49-F238E27FC236}">
                <a16:creationId xmlns:a16="http://schemas.microsoft.com/office/drawing/2014/main" id="{C33212A4-43BD-CB41-A942-405DBF3C9123}"/>
              </a:ext>
            </a:extLst>
          </p:cNvPr>
          <p:cNvSpPr/>
          <p:nvPr/>
        </p:nvSpPr>
        <p:spPr>
          <a:xfrm rot="5400000">
            <a:off x="3070366"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D7F3B703-8115-7C4C-AF38-AA68E0271C5C}"/>
              </a:ext>
            </a:extLst>
          </p:cNvPr>
          <p:cNvSpPr/>
          <p:nvPr/>
        </p:nvSpPr>
        <p:spPr>
          <a:xfrm rot="5400000">
            <a:off x="4817532"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riped Right Arrow 19">
            <a:extLst>
              <a:ext uri="{FF2B5EF4-FFF2-40B4-BE49-F238E27FC236}">
                <a16:creationId xmlns:a16="http://schemas.microsoft.com/office/drawing/2014/main" id="{91FF59C5-FC3B-0441-94D9-211A63FD7818}"/>
              </a:ext>
            </a:extLst>
          </p:cNvPr>
          <p:cNvSpPr/>
          <p:nvPr/>
        </p:nvSpPr>
        <p:spPr>
          <a:xfrm rot="5400000">
            <a:off x="65534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150CEDE-0F9C-1843-BD3F-3FA44B93CE46}"/>
              </a:ext>
            </a:extLst>
          </p:cNvPr>
          <p:cNvSpPr/>
          <p:nvPr/>
        </p:nvSpPr>
        <p:spPr>
          <a:xfrm>
            <a:off x="2648309" y="1518248"/>
            <a:ext cx="6797616" cy="5692825"/>
          </a:xfrm>
          <a:custGeom>
            <a:avLst/>
            <a:gdLst>
              <a:gd name="connsiteX0" fmla="*/ 0 w 6797616"/>
              <a:gd name="connsiteY0" fmla="*/ 5684808 h 5716990"/>
              <a:gd name="connsiteX1" fmla="*/ 5650302 w 6797616"/>
              <a:gd name="connsiteY1" fmla="*/ 4865298 h 5716990"/>
              <a:gd name="connsiteX2" fmla="*/ 6797616 w 6797616"/>
              <a:gd name="connsiteY2" fmla="*/ 0 h 5716990"/>
              <a:gd name="connsiteX0" fmla="*/ 0 w 6797616"/>
              <a:gd name="connsiteY0" fmla="*/ 5684808 h 5750048"/>
              <a:gd name="connsiteX1" fmla="*/ 6012611 w 6797616"/>
              <a:gd name="connsiteY1" fmla="*/ 5011947 h 5750048"/>
              <a:gd name="connsiteX2" fmla="*/ 6797616 w 6797616"/>
              <a:gd name="connsiteY2" fmla="*/ 0 h 5750048"/>
              <a:gd name="connsiteX0" fmla="*/ 0 w 6834151"/>
              <a:gd name="connsiteY0" fmla="*/ 5684808 h 5750048"/>
              <a:gd name="connsiteX1" fmla="*/ 6012611 w 6834151"/>
              <a:gd name="connsiteY1" fmla="*/ 5011947 h 5750048"/>
              <a:gd name="connsiteX2" fmla="*/ 6797616 w 6834151"/>
              <a:gd name="connsiteY2" fmla="*/ 0 h 5750048"/>
              <a:gd name="connsiteX0" fmla="*/ 0 w 6797616"/>
              <a:gd name="connsiteY0" fmla="*/ 5684808 h 5783482"/>
              <a:gd name="connsiteX1" fmla="*/ 6012611 w 6797616"/>
              <a:gd name="connsiteY1" fmla="*/ 5011947 h 5783482"/>
              <a:gd name="connsiteX2" fmla="*/ 6797616 w 6797616"/>
              <a:gd name="connsiteY2" fmla="*/ 0 h 5783482"/>
              <a:gd name="connsiteX0" fmla="*/ 0 w 6797616"/>
              <a:gd name="connsiteY0" fmla="*/ 5684808 h 5684808"/>
              <a:gd name="connsiteX1" fmla="*/ 6012611 w 6797616"/>
              <a:gd name="connsiteY1" fmla="*/ 5011947 h 5684808"/>
              <a:gd name="connsiteX2" fmla="*/ 6797616 w 6797616"/>
              <a:gd name="connsiteY2" fmla="*/ 0 h 5684808"/>
              <a:gd name="connsiteX0" fmla="*/ 0 w 6797616"/>
              <a:gd name="connsiteY0" fmla="*/ 5684808 h 5779804"/>
              <a:gd name="connsiteX1" fmla="*/ 6012611 w 6797616"/>
              <a:gd name="connsiteY1" fmla="*/ 5011947 h 5779804"/>
              <a:gd name="connsiteX2" fmla="*/ 6797616 w 6797616"/>
              <a:gd name="connsiteY2" fmla="*/ 0 h 5779804"/>
              <a:gd name="connsiteX0" fmla="*/ 0 w 6856675"/>
              <a:gd name="connsiteY0" fmla="*/ 5684808 h 5697490"/>
              <a:gd name="connsiteX1" fmla="*/ 6012611 w 6856675"/>
              <a:gd name="connsiteY1" fmla="*/ 5011947 h 5697490"/>
              <a:gd name="connsiteX2" fmla="*/ 6797616 w 6856675"/>
              <a:gd name="connsiteY2" fmla="*/ 0 h 5697490"/>
              <a:gd name="connsiteX0" fmla="*/ 0 w 6797616"/>
              <a:gd name="connsiteY0" fmla="*/ 5684808 h 5709668"/>
              <a:gd name="connsiteX1" fmla="*/ 6012611 w 6797616"/>
              <a:gd name="connsiteY1" fmla="*/ 5011947 h 5709668"/>
              <a:gd name="connsiteX2" fmla="*/ 6797616 w 6797616"/>
              <a:gd name="connsiteY2" fmla="*/ 0 h 5709668"/>
              <a:gd name="connsiteX0" fmla="*/ 0 w 6797616"/>
              <a:gd name="connsiteY0" fmla="*/ 5684808 h 5689856"/>
              <a:gd name="connsiteX1" fmla="*/ 6142007 w 6797616"/>
              <a:gd name="connsiteY1" fmla="*/ 4580626 h 5689856"/>
              <a:gd name="connsiteX2" fmla="*/ 6797616 w 6797616"/>
              <a:gd name="connsiteY2" fmla="*/ 0 h 5689856"/>
              <a:gd name="connsiteX0" fmla="*/ 0 w 6852060"/>
              <a:gd name="connsiteY0" fmla="*/ 5684808 h 5688054"/>
              <a:gd name="connsiteX1" fmla="*/ 6323162 w 6852060"/>
              <a:gd name="connsiteY1" fmla="*/ 4321834 h 5688054"/>
              <a:gd name="connsiteX2" fmla="*/ 6797616 w 6852060"/>
              <a:gd name="connsiteY2" fmla="*/ 0 h 5688054"/>
              <a:gd name="connsiteX0" fmla="*/ 0 w 6801130"/>
              <a:gd name="connsiteY0" fmla="*/ 5684808 h 5694090"/>
              <a:gd name="connsiteX1" fmla="*/ 6323162 w 6801130"/>
              <a:gd name="connsiteY1" fmla="*/ 4321834 h 5694090"/>
              <a:gd name="connsiteX2" fmla="*/ 6797616 w 6801130"/>
              <a:gd name="connsiteY2" fmla="*/ 0 h 5694090"/>
              <a:gd name="connsiteX0" fmla="*/ 0 w 6835635"/>
              <a:gd name="connsiteY0" fmla="*/ 5684808 h 5694090"/>
              <a:gd name="connsiteX1" fmla="*/ 6323162 w 6835635"/>
              <a:gd name="connsiteY1" fmla="*/ 4321834 h 5694090"/>
              <a:gd name="connsiteX2" fmla="*/ 6797616 w 6835635"/>
              <a:gd name="connsiteY2" fmla="*/ 0 h 5694090"/>
              <a:gd name="connsiteX0" fmla="*/ 0 w 6812631"/>
              <a:gd name="connsiteY0" fmla="*/ 5684808 h 5694090"/>
              <a:gd name="connsiteX1" fmla="*/ 6323162 w 6812631"/>
              <a:gd name="connsiteY1" fmla="*/ 4321834 h 5694090"/>
              <a:gd name="connsiteX2" fmla="*/ 6797616 w 6812631"/>
              <a:gd name="connsiteY2" fmla="*/ 0 h 5694090"/>
              <a:gd name="connsiteX0" fmla="*/ 0 w 6797616"/>
              <a:gd name="connsiteY0" fmla="*/ 5684808 h 5699526"/>
              <a:gd name="connsiteX1" fmla="*/ 6038490 w 6797616"/>
              <a:gd name="connsiteY1" fmla="*/ 4442604 h 5699526"/>
              <a:gd name="connsiteX2" fmla="*/ 6797616 w 6797616"/>
              <a:gd name="connsiteY2" fmla="*/ 0 h 5699526"/>
              <a:gd name="connsiteX0" fmla="*/ 0 w 6812645"/>
              <a:gd name="connsiteY0" fmla="*/ 5684808 h 5698087"/>
              <a:gd name="connsiteX1" fmla="*/ 6038490 w 6812645"/>
              <a:gd name="connsiteY1" fmla="*/ 4442604 h 5698087"/>
              <a:gd name="connsiteX2" fmla="*/ 6797616 w 6812645"/>
              <a:gd name="connsiteY2" fmla="*/ 0 h 5698087"/>
              <a:gd name="connsiteX0" fmla="*/ 0 w 6797616"/>
              <a:gd name="connsiteY0" fmla="*/ 5684808 h 5692825"/>
              <a:gd name="connsiteX1" fmla="*/ 6038490 w 6797616"/>
              <a:gd name="connsiteY1" fmla="*/ 4442604 h 5692825"/>
              <a:gd name="connsiteX2" fmla="*/ 6797616 w 6797616"/>
              <a:gd name="connsiteY2" fmla="*/ 0 h 5692825"/>
            </a:gdLst>
            <a:ahLst/>
            <a:cxnLst>
              <a:cxn ang="0">
                <a:pos x="connsiteX0" y="connsiteY0"/>
              </a:cxn>
              <a:cxn ang="0">
                <a:pos x="connsiteX1" y="connsiteY1"/>
              </a:cxn>
              <a:cxn ang="0">
                <a:pos x="connsiteX2" y="connsiteY2"/>
              </a:cxn>
            </a:cxnLst>
            <a:rect l="l" t="t" r="r" b="b"/>
            <a:pathLst>
              <a:path w="6797616" h="5692825">
                <a:moveTo>
                  <a:pt x="0" y="5684808"/>
                </a:moveTo>
                <a:cubicBezTo>
                  <a:pt x="2310442" y="5740160"/>
                  <a:pt x="5216105" y="5528093"/>
                  <a:pt x="6038490" y="4442604"/>
                </a:cubicBezTo>
                <a:cubicBezTo>
                  <a:pt x="6860875" y="3357115"/>
                  <a:pt x="6791865" y="1206261"/>
                  <a:pt x="6797616" y="0"/>
                </a:cubicBezTo>
              </a:path>
            </a:pathLst>
          </a:custGeom>
          <a:noFill/>
          <a:ln w="38100">
            <a:solidFill>
              <a:schemeClr val="bg1">
                <a:lumMod val="8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4" name="Shape 104"/>
          <p:cNvGraphicFramePr/>
          <p:nvPr>
            <p:extLst>
              <p:ext uri="{D42A27DB-BD31-4B8C-83A1-F6EECF244321}">
                <p14:modId xmlns:p14="http://schemas.microsoft.com/office/powerpoint/2010/main" val="2141445921"/>
              </p:ext>
            </p:extLst>
          </p:nvPr>
        </p:nvGraphicFramePr>
        <p:xfrm>
          <a:off x="691840" y="1488243"/>
          <a:ext cx="8906375" cy="5728870"/>
        </p:xfrm>
        <a:graphic>
          <a:graphicData uri="http://schemas.openxmlformats.org/drawingml/2006/table">
            <a:tbl>
              <a:tblPr>
                <a:noFill/>
                <a:tableStyleId>{840E23CD-9EA9-4AEF-8C6B-EDA270C28ED2}</a:tableStyleId>
              </a:tblPr>
              <a:tblGrid>
                <a:gridCol w="1947843">
                  <a:extLst>
                    <a:ext uri="{9D8B030D-6E8A-4147-A177-3AD203B41FA5}">
                      <a16:colId xmlns:a16="http://schemas.microsoft.com/office/drawing/2014/main" val="20000"/>
                    </a:ext>
                  </a:extLst>
                </a:gridCol>
                <a:gridCol w="1739633">
                  <a:extLst>
                    <a:ext uri="{9D8B030D-6E8A-4147-A177-3AD203B41FA5}">
                      <a16:colId xmlns:a16="http://schemas.microsoft.com/office/drawing/2014/main" val="20001"/>
                    </a:ext>
                  </a:extLst>
                </a:gridCol>
                <a:gridCol w="1739633">
                  <a:extLst>
                    <a:ext uri="{9D8B030D-6E8A-4147-A177-3AD203B41FA5}">
                      <a16:colId xmlns:a16="http://schemas.microsoft.com/office/drawing/2014/main" val="20002"/>
                    </a:ext>
                  </a:extLst>
                </a:gridCol>
                <a:gridCol w="1739633">
                  <a:extLst>
                    <a:ext uri="{9D8B030D-6E8A-4147-A177-3AD203B41FA5}">
                      <a16:colId xmlns:a16="http://schemas.microsoft.com/office/drawing/2014/main" val="20003"/>
                    </a:ext>
                  </a:extLst>
                </a:gridCol>
                <a:gridCol w="1739633">
                  <a:extLst>
                    <a:ext uri="{9D8B030D-6E8A-4147-A177-3AD203B41FA5}">
                      <a16:colId xmlns:a16="http://schemas.microsoft.com/office/drawing/2014/main" val="20004"/>
                    </a:ext>
                  </a:extLst>
                </a:gridCol>
              </a:tblGrid>
              <a:tr h="348352">
                <a:tc>
                  <a:txBody>
                    <a:bodyPr/>
                    <a:lstStyle/>
                    <a:p>
                      <a:pPr marL="0" lvl="0" indent="0" algn="r">
                        <a:spcBef>
                          <a:spcPts val="0"/>
                        </a:spcBef>
                        <a:spcAft>
                          <a:spcPts val="0"/>
                        </a:spcAft>
                        <a:buNone/>
                      </a:pPr>
                      <a:r>
                        <a:rPr lang="en-US" sz="1100" b="1" dirty="0">
                          <a:solidFill>
                            <a:srgbClr val="6D266E"/>
                          </a:solidFill>
                          <a:latin typeface="Open Sans"/>
                          <a:cs typeface="Open Sans"/>
                        </a:rPr>
                        <a:t>Desired business growth</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2x </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3x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5x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10x</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0"/>
                  </a:ext>
                </a:extLst>
              </a:tr>
              <a:tr h="63614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Example Scope</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of Staff-on-Demand </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Initiative</a:t>
                      </a:r>
                      <a:endParaRPr sz="10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a:solidFill>
                            <a:schemeClr val="tx1">
                              <a:lumMod val="85000"/>
                              <a:lumOff val="15000"/>
                            </a:schemeClr>
                          </a:solidFill>
                          <a:latin typeface="Open Sans"/>
                          <a:cs typeface="Open Sans"/>
                        </a:rPr>
                        <a:t>Outsourcing marketing, administrative and maintenance staff, etc.</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External firm provides specialized staff, embedded in company</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Company staff are a seamless mix of full-time employees &amp; </a:t>
                      </a:r>
                      <a:r>
                        <a:rPr lang="en-US" sz="900" b="1" kern="1200" spc="-20" baseline="0" dirty="0" err="1">
                          <a:solidFill>
                            <a:schemeClr val="tx1">
                              <a:lumMod val="85000"/>
                              <a:lumOff val="15000"/>
                            </a:schemeClr>
                          </a:solidFill>
                          <a:latin typeface="Open Sans"/>
                          <a:cs typeface="Open Sans"/>
                        </a:rPr>
                        <a:t>SoD</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err="1">
                          <a:solidFill>
                            <a:schemeClr val="tx1">
                              <a:lumMod val="85000"/>
                              <a:lumOff val="15000"/>
                            </a:schemeClr>
                          </a:solidFill>
                          <a:latin typeface="Open Sans"/>
                          <a:cs typeface="Open Sans"/>
                        </a:rPr>
                        <a:t>SoD</a:t>
                      </a:r>
                      <a:r>
                        <a:rPr lang="en-US" sz="900" b="1" kern="1200" spc="-20" baseline="0" dirty="0">
                          <a:solidFill>
                            <a:schemeClr val="tx1">
                              <a:lumMod val="85000"/>
                              <a:lumOff val="15000"/>
                            </a:schemeClr>
                          </a:solidFill>
                          <a:latin typeface="Open Sans"/>
                          <a:cs typeface="Open Sans"/>
                        </a:rPr>
                        <a:t> is core to creating and/or fulfilling demand for your offering at-scale</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937202">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Task or Service </a:t>
                      </a:r>
                      <a:r>
                        <a:rPr lang="en-US" sz="1000" kern="1200" spc="-20" baseline="0" dirty="0">
                          <a:solidFill>
                            <a:schemeClr val="tx1">
                              <a:lumMod val="85000"/>
                              <a:lumOff val="15000"/>
                            </a:schemeClr>
                          </a:solidFill>
                          <a:latin typeface="Open Sans"/>
                          <a:cs typeface="Open Sans"/>
                        </a:rPr>
                        <a:t>- to achieve the desired growth, what specific task or service could you outsource or </a:t>
                      </a:r>
                      <a:r>
                        <a:rPr lang="en-US" sz="1000" i="1" kern="1200" spc="-20" baseline="0" dirty="0">
                          <a:solidFill>
                            <a:schemeClr val="tx1">
                              <a:lumMod val="85000"/>
                              <a:lumOff val="15000"/>
                            </a:schemeClr>
                          </a:solidFill>
                          <a:latin typeface="Open Sans"/>
                          <a:cs typeface="Open Sans"/>
                        </a:rPr>
                        <a:t>crowdsource</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2"/>
                  </a:ext>
                </a:extLst>
              </a:tr>
              <a:tr h="63656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Talent Pools</a:t>
                      </a:r>
                      <a:r>
                        <a:rPr lang="en-US" sz="1000" kern="1200" spc="-20" baseline="0" dirty="0">
                          <a:solidFill>
                            <a:schemeClr val="tx1">
                              <a:lumMod val="85000"/>
                              <a:lumOff val="15000"/>
                            </a:schemeClr>
                          </a:solidFill>
                          <a:latin typeface="Open Sans"/>
                          <a:cs typeface="Open Sans"/>
                        </a:rPr>
                        <a:t> - What sources of talent are available?</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Clr>
                          <a:schemeClr val="dk1"/>
                        </a:buClr>
                        <a:buSzPts val="1100"/>
                        <a:buFont typeface="Arial"/>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3"/>
                  </a:ext>
                </a:extLst>
              </a:tr>
              <a:tr h="112554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Value Proposition</a:t>
                      </a:r>
                      <a:r>
                        <a:rPr lang="en-US" sz="1000" kern="1200" spc="-20" baseline="0" dirty="0">
                          <a:solidFill>
                            <a:schemeClr val="tx1">
                              <a:lumMod val="85000"/>
                              <a:lumOff val="15000"/>
                            </a:schemeClr>
                          </a:solidFill>
                          <a:latin typeface="Open Sans"/>
                          <a:cs typeface="Open Sans"/>
                        </a:rPr>
                        <a:t> - how will you attract and retain the best talent? (Autonomy and flexibility? Challenging work? Community? Compensation?) </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4"/>
                  </a:ext>
                </a:extLst>
              </a:tr>
              <a:tr h="807785">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rPr>
                        <a:t>Metrics</a:t>
                      </a:r>
                      <a:r>
                        <a:rPr lang="en-US" sz="1000" kern="1200" spc="-20" baseline="0" dirty="0">
                          <a:solidFill>
                            <a:schemeClr val="tx1">
                              <a:lumMod val="85000"/>
                              <a:lumOff val="15000"/>
                            </a:schemeClr>
                          </a:solidFill>
                          <a:latin typeface="Open Sans"/>
                          <a:cs typeface="Open Sans"/>
                        </a:rPr>
                        <a:t> - How will you know your </a:t>
                      </a:r>
                      <a:r>
                        <a:rPr lang="en-US" sz="1000" kern="1200" spc="-20" baseline="0" dirty="0" err="1">
                          <a:solidFill>
                            <a:schemeClr val="tx1">
                              <a:lumMod val="85000"/>
                              <a:lumOff val="15000"/>
                            </a:schemeClr>
                          </a:solidFill>
                          <a:latin typeface="Open Sans"/>
                          <a:cs typeface="Open Sans"/>
                        </a:rPr>
                        <a:t>SoD</a:t>
                      </a:r>
                      <a:r>
                        <a:rPr lang="en-US" sz="1000" kern="1200" spc="-20" baseline="0" dirty="0">
                          <a:solidFill>
                            <a:schemeClr val="tx1">
                              <a:lumMod val="85000"/>
                              <a:lumOff val="15000"/>
                            </a:schemeClr>
                          </a:solidFill>
                          <a:latin typeface="Open Sans"/>
                          <a:cs typeface="Open Sans"/>
                        </a:rPr>
                        <a:t> strategy is successful </a:t>
                      </a:r>
                      <a:r>
                        <a:rPr lang="en-US" sz="1000" i="1" kern="1200" spc="-20" baseline="0" dirty="0">
                          <a:solidFill>
                            <a:schemeClr val="tx1">
                              <a:lumMod val="85000"/>
                              <a:lumOff val="15000"/>
                            </a:schemeClr>
                          </a:solidFill>
                          <a:latin typeface="Open Sans"/>
                          <a:cs typeface="Open Sans"/>
                        </a:rPr>
                        <a:t>and achieving healthy, sustainable growth</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5"/>
                  </a:ext>
                </a:extLst>
              </a:tr>
              <a:tr h="1231229">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hlinkClick r:id="rId3"/>
                        </a:rPr>
                        <a:t>ExO Attributes</a:t>
                      </a:r>
                      <a:r>
                        <a:rPr lang="en-US" sz="1000" kern="1200" spc="-20" baseline="0" dirty="0">
                          <a:solidFill>
                            <a:schemeClr val="tx1">
                              <a:lumMod val="85000"/>
                              <a:lumOff val="15000"/>
                            </a:schemeClr>
                          </a:solidFill>
                          <a:latin typeface="Open Sans"/>
                          <a:cs typeface="Open Sans"/>
                        </a:rPr>
                        <a:t> - How will this initiative (2x, 3x, 5x or 10x) your business? What other attributes might you combine to multiply impact?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3" name="Shape 103"/>
          <p:cNvSpPr txBox="1"/>
          <p:nvPr/>
        </p:nvSpPr>
        <p:spPr>
          <a:xfrm>
            <a:off x="685800" y="532375"/>
            <a:ext cx="5706374"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Exponential Multiplier Worksheet</a:t>
            </a:r>
            <a:endParaRPr dirty="0">
              <a:solidFill>
                <a:srgbClr val="6D266E"/>
              </a:solidFill>
            </a:endParaRPr>
          </a:p>
        </p:txBody>
      </p:sp>
      <p:sp>
        <p:nvSpPr>
          <p:cNvPr id="105" name="Shape 105"/>
          <p:cNvSpPr txBox="1"/>
          <p:nvPr/>
        </p:nvSpPr>
        <p:spPr>
          <a:xfrm>
            <a:off x="1428708" y="7387091"/>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D266E"/>
                </a:solidFill>
                <a:latin typeface="Open Sans"/>
                <a:ea typeface="Open Sans"/>
                <a:cs typeface="Open Sans"/>
                <a:sym typeface="Open Sans"/>
              </a:rPr>
              <a:t>TO LEARN HOW TO USE THIS TOOL, VISIT </a:t>
            </a:r>
            <a:r>
              <a:rPr lang="en-US" sz="700" b="1" i="0" u="none" strike="noStrike" cap="none" dirty="0" err="1">
                <a:solidFill>
                  <a:srgbClr val="6D266E"/>
                </a:solidFill>
                <a:latin typeface="Open Sans"/>
                <a:ea typeface="Open Sans"/>
                <a:cs typeface="Open Sans"/>
                <a:sym typeface="Open Sans"/>
              </a:rPr>
              <a:t>www.growthinstitute.com</a:t>
            </a:r>
            <a:r>
              <a:rPr lang="en-US" sz="700" b="1" i="0" u="none" strike="noStrike" cap="none" dirty="0">
                <a:solidFill>
                  <a:srgbClr val="6D266E"/>
                </a:solidFill>
                <a:latin typeface="Open Sans"/>
                <a:ea typeface="Open Sans"/>
                <a:cs typeface="Open Sans"/>
                <a:sym typeface="Open Sans"/>
              </a:rPr>
              <a:t>/</a:t>
            </a:r>
            <a:r>
              <a:rPr lang="en-US" sz="700" b="1" i="0" u="none" strike="noStrike" cap="none" dirty="0" err="1">
                <a:solidFill>
                  <a:srgbClr val="6D266E"/>
                </a:solidFill>
                <a:latin typeface="Open Sans"/>
                <a:ea typeface="Open Sans"/>
                <a:cs typeface="Open Sans"/>
                <a:sym typeface="Open Sans"/>
              </a:rPr>
              <a:t>exo</a:t>
            </a:r>
            <a:r>
              <a:rPr lang="en-US" sz="700" b="1" i="0" u="none" strike="noStrike" cap="none" dirty="0">
                <a:solidFill>
                  <a:srgbClr val="6D266E"/>
                </a:solidFill>
                <a:latin typeface="Open Sans"/>
                <a:ea typeface="Open Sans"/>
                <a:cs typeface="Open Sans"/>
                <a:sym typeface="Open Sans"/>
              </a:rPr>
              <a:t> </a:t>
            </a:r>
            <a:endParaRPr sz="1400" b="1" i="0" u="none" strike="noStrike" cap="none" dirty="0">
              <a:solidFill>
                <a:srgbClr val="6D266E"/>
              </a:solidFill>
              <a:sym typeface="Arial"/>
            </a:endParaRPr>
          </a:p>
        </p:txBody>
      </p:sp>
      <p:sp>
        <p:nvSpPr>
          <p:cNvPr id="107" name="Shape 107"/>
          <p:cNvSpPr txBox="1"/>
          <p:nvPr/>
        </p:nvSpPr>
        <p:spPr>
          <a:xfrm>
            <a:off x="685800" y="1215815"/>
            <a:ext cx="8902800" cy="263707"/>
          </a:xfrm>
          <a:prstGeom prst="rect">
            <a:avLst/>
          </a:prstGeom>
          <a:noFill/>
          <a:ln>
            <a:noFill/>
          </a:ln>
        </p:spPr>
        <p:txBody>
          <a:bodyPr spcFirstLastPara="1" wrap="square" lIns="0" tIns="0" rIns="0" bIns="0" anchor="t" anchorCtr="0">
            <a:noAutofit/>
          </a:bodyPr>
          <a:lstStyle/>
          <a:p>
            <a:pPr lvl="0">
              <a:buClr>
                <a:schemeClr val="dk1"/>
              </a:buClr>
              <a:buSzPts val="1100"/>
            </a:pPr>
            <a:r>
              <a:rPr lang="en-US" sz="1200" b="1" dirty="0">
                <a:solidFill>
                  <a:srgbClr val="6D266E"/>
                </a:solidFill>
                <a:latin typeface="Open Sans"/>
                <a:ea typeface="Open Sans"/>
                <a:cs typeface="Open Sans"/>
                <a:sym typeface="Open Sans"/>
              </a:rPr>
              <a:t>Company Name: _________________________________  Your MTP: _________________________________________________________________________</a:t>
            </a:r>
            <a:endParaRPr sz="1200" dirty="0">
              <a:solidFill>
                <a:srgbClr val="6D266E"/>
              </a:solidFill>
              <a:latin typeface="Open Sans"/>
              <a:ea typeface="Open Sans"/>
              <a:cs typeface="Open Sans"/>
              <a:sym typeface="Open Sans"/>
            </a:endParaRPr>
          </a:p>
          <a:p>
            <a:pPr marL="0" lvl="0" indent="0">
              <a:spcBef>
                <a:spcPts val="600"/>
              </a:spcBef>
              <a:spcAft>
                <a:spcPts val="0"/>
              </a:spcAft>
              <a:buNone/>
            </a:pPr>
            <a:endParaRPr sz="1200" dirty="0">
              <a:solidFill>
                <a:srgbClr val="6D266E"/>
              </a:solidFill>
            </a:endParaRPr>
          </a:p>
        </p:txBody>
      </p:sp>
      <p:sp>
        <p:nvSpPr>
          <p:cNvPr id="2" name="TextBox 1">
            <a:extLst>
              <a:ext uri="{FF2B5EF4-FFF2-40B4-BE49-F238E27FC236}">
                <a16:creationId xmlns:a16="http://schemas.microsoft.com/office/drawing/2014/main" id="{FD801CD3-7F73-9E45-92FD-FC65CD115334}"/>
              </a:ext>
            </a:extLst>
          </p:cNvPr>
          <p:cNvSpPr txBox="1"/>
          <p:nvPr/>
        </p:nvSpPr>
        <p:spPr>
          <a:xfrm>
            <a:off x="599536" y="844144"/>
            <a:ext cx="8902800" cy="369332"/>
          </a:xfrm>
          <a:prstGeom prst="rect">
            <a:avLst/>
          </a:prstGeom>
          <a:noFill/>
        </p:spPr>
        <p:txBody>
          <a:bodyPr wrap="square" rtlCol="0">
            <a:spAutoFit/>
          </a:bodyPr>
          <a:lstStyle/>
          <a:p>
            <a:r>
              <a:rPr lang="en-US" sz="900" b="1" kern="1200" spc="-20" dirty="0">
                <a:solidFill>
                  <a:srgbClr val="58595B"/>
                </a:solidFill>
                <a:latin typeface="Open Sans"/>
                <a:cs typeface="Open Sans"/>
              </a:rPr>
              <a:t>Instructions </a:t>
            </a:r>
            <a:r>
              <a:rPr lang="en-US" sz="900" kern="1200" spc="-20" dirty="0">
                <a:solidFill>
                  <a:srgbClr val="58595B"/>
                </a:solidFill>
                <a:latin typeface="Open Sans"/>
                <a:cs typeface="Open Sans"/>
              </a:rPr>
              <a:t>–Select desired business growth multiplier (2x, 3x, 5x or 10x). Read Example Scope of Staff-on-Demand Initiative</a:t>
            </a:r>
            <a:br>
              <a:rPr lang="en-US" sz="900" kern="1200" spc="-20" dirty="0">
                <a:solidFill>
                  <a:srgbClr val="58595B"/>
                </a:solidFill>
                <a:latin typeface="Open Sans"/>
                <a:cs typeface="Open Sans"/>
              </a:rPr>
            </a:br>
            <a:r>
              <a:rPr lang="en-US" sz="900" kern="1200" spc="-20" dirty="0">
                <a:solidFill>
                  <a:srgbClr val="58595B"/>
                </a:solidFill>
                <a:latin typeface="Open Sans"/>
                <a:cs typeface="Open Sans"/>
              </a:rPr>
              <a:t>Working </a:t>
            </a:r>
            <a:r>
              <a:rPr lang="en-US" sz="900" i="1" kern="1200" spc="-20" dirty="0">
                <a:solidFill>
                  <a:srgbClr val="58595B"/>
                </a:solidFill>
                <a:latin typeface="Open Sans"/>
                <a:cs typeface="Open Sans"/>
              </a:rPr>
              <a:t>down</a:t>
            </a:r>
            <a:r>
              <a:rPr lang="en-US" sz="900" kern="1200" spc="-20" dirty="0">
                <a:solidFill>
                  <a:srgbClr val="58595B"/>
                </a:solidFill>
                <a:latin typeface="Open Sans"/>
                <a:cs typeface="Open Sans"/>
              </a:rPr>
              <a:t> the column, answer questions. We suggest you complete at least two of the columns (2x, 3x, 5x or 10x).</a:t>
            </a:r>
          </a:p>
        </p:txBody>
      </p:sp>
      <p:sp>
        <p:nvSpPr>
          <p:cNvPr id="106" name="Shape 106"/>
          <p:cNvSpPr/>
          <p:nvPr/>
        </p:nvSpPr>
        <p:spPr>
          <a:xfrm>
            <a:off x="8873100" y="926900"/>
            <a:ext cx="270300" cy="1641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4061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2629</Words>
  <Application>Microsoft Macintosh PowerPoint</Application>
  <PresentationFormat>Custom</PresentationFormat>
  <Paragraphs>194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Courier New</vt:lpstr>
      <vt:lpstr>Open Sans</vt:lpstr>
      <vt:lpstr>Calibri</vt:lpstr>
      <vt:lpstr>Office Theme</vt:lpstr>
      <vt:lpstr>PowerPoint Presentation</vt:lpstr>
      <vt:lpstr>PowerPoint Presentation</vt:lpstr>
      <vt:lpstr>PowerPoint Presentation</vt:lpstr>
    </vt:vector>
  </TitlesOfParts>
  <Manager/>
  <Company>growthinstitute.com</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 Staff-on-Demand</dc:title>
  <dc:subject/>
  <dc:creator>Gary Ralston</dc:creator>
  <cp:keywords/>
  <dc:description>Gazelles Growth Institute - ExO Tools Staff-on-Demand form
Form created/curated for Gazelles Growth Institute (growthinstitute.com) by Ann and Gary Ralston (ralstonconsulting.com)
Thanks to our contributors: 
Andrea Argomedo-Halliday
Ann Ralston
Emilie Sydney-Smith
Gary Ralston
Kai Netthoefel
Kent Langley
Kevin Allen
Péter Kristóf
Ralf Bamert
License:
Work licensed under Creative Commons Attribution-NoDerivatives 4.0 International License. By Growth Institute Inc. For a copy of this license, http://creativecommons.org/licenses/by-nd/4.0/ Rev 1.0 2018-05-29  
Repositories:
	•	GITHUB - https://github.com/exofoundation/ExO-Tool-Kit/releases</dc:description>
  <cp:lastModifiedBy>Gary Ralston</cp:lastModifiedBy>
  <cp:revision>41</cp:revision>
  <cp:lastPrinted>2018-05-30T20:03:59Z</cp:lastPrinted>
  <dcterms:modified xsi:type="dcterms:W3CDTF">2018-05-30T20:05:52Z</dcterms:modified>
  <cp:category/>
</cp:coreProperties>
</file>