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Ralston" initials="" lastIdx="13" clrIdx="0"/>
  <p:cmAuthor id="1" name="Ann Ralst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96D"/>
    <a:srgbClr val="6D266E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7" autoAdjust="0"/>
    <p:restoredTop sz="86464" autoAdjust="0"/>
  </p:normalViewPr>
  <p:slideViewPr>
    <p:cSldViewPr snapToGrid="0">
      <p:cViewPr varScale="1">
        <p:scale>
          <a:sx n="127" d="100"/>
          <a:sy n="127" d="100"/>
        </p:scale>
        <p:origin x="2192" y="176"/>
      </p:cViewPr>
      <p:guideLst>
        <p:guide orient="horz" pos="768"/>
        <p:guide pos="2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681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growthinstitute.com/experimentation-to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Gazelles Growth Institute -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Tools </a:t>
            </a:r>
            <a:r>
              <a:rPr lang="en-US" sz="1100" b="1" i="0" u="none" strike="noStrike" cap="none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 form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 created/curated for Gazelles Growth Institute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by Ann and Gary Ralston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ralstonconsulting.com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Thanks to our contributors: 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 Faust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Argomedo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-Halliday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 Ralston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Emilie Sydney-Smith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Gary Ralston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Jabeen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Quadir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Josh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Zollweg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Kent Langley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Michał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Péter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Kristóf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License: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 licensed under Creative Commons Attribution-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NoDerivatives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4.0 International License. By Growth Institute Inc. For a copy of this license,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creativecommons.org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/licenses/by-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/4.0/ Rev 1.0 2018-05-23  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Repositories: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-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exofoundation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-Tool-Kit/releases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GGI Internal Archives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info.growthinstitute.com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/algorithms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ExOLever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https://info.growthinstitute.com/experimentation-tool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https://info.growthinstitute.com/algorithms-tool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www.growthinstitute.com/exo</a:t>
            </a:r>
            <a:endParaRPr sz="800" b="0" i="1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1428708" y="7400184"/>
            <a:ext cx="8168218" cy="2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85800" y="1143000"/>
            <a:ext cx="8915400" cy="621970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296163" y="2670996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96163" y="3635169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296163" y="4625528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6163" y="5602794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296163" y="1977060"/>
            <a:ext cx="31029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186460" y="2579343"/>
            <a:ext cx="22126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 b="0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 b="0" i="0" u="none" strike="noStrike" cap="none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32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7092696"/>
            <a:ext cx="645160" cy="22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8070805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8" descr="EXO logo.png"/>
          <p:cNvPicPr preferRelativeResize="0"/>
          <p:nvPr/>
        </p:nvPicPr>
        <p:blipFill rotWithShape="1">
          <a:blip r:embed="rId7">
            <a:alphaModFix/>
          </a:blip>
          <a:srcRect t="14944" b="14335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GGI logo 2016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0556" y="499637"/>
            <a:ext cx="1430644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790" y="7400915"/>
            <a:ext cx="645150" cy="2257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685800" y="1199997"/>
            <a:ext cx="2856338" cy="608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are a set of instructions that are designed to do a specific task. For example, making a cup of tea. The process is documentable, repeatable, shareable, and potentially, scalable.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as simple as that might sound, algorithms are the building blocks for process improvement, software and automation, “Artificial intelligence” (machine learning and deep learning) and much more.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Algorithms help companies make sense of </a:t>
            </a:r>
            <a:r>
              <a:rPr lang="en-US" sz="1000" b="0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amounts of data. In a world with billions of sensors and Internet of Things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devices, and mind-boggling amounts of data generated every day, algorithms are critical to business success for any exponential organization.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These </a:t>
            </a:r>
            <a: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capabilities are now accessible to startups and mid-market organizations</a:t>
            </a: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 few examples of algorithms at work:</a:t>
            </a:r>
            <a:endParaRPr sz="1000" b="1" i="0" u="none" strike="noStrike" cap="none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Personalized health: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Targeted cancer treatments using DNA sequencing. Early detection of heart conditions using ‘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wearables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’ (Apple Watch)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Search: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Alexa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find me an electric tea kettle under $50.”  (and of course, Google!)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Matching functions: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Matching a rider and driver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a guest to a host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AirBnb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or a shopper to the perfect blouse (Stitch-Fix)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Prediction: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Stock performance, autonomous vehicles, Facebook news feeds, consumer behavior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Optimization: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Vehicle routing (UPS saves their drivers 85 million miles per year with this gem!)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/>
          <p:nvPr/>
        </p:nvSpPr>
        <p:spPr>
          <a:xfrm>
            <a:off x="685800" y="532375"/>
            <a:ext cx="6282300" cy="32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Leveraging Data for Exponential Growth</a:t>
            </a:r>
            <a:endParaRPr sz="1400" b="0" i="0" u="none" strike="noStrike" cap="none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3783029" y="1197864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4285"/>
              </a:lnSpc>
              <a:buClr>
                <a:srgbClr val="7F7F7F"/>
              </a:buClr>
              <a:buSzPts val="700"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1.1 2018-07-07  </a:t>
            </a:r>
            <a:r>
              <a:rPr lang="en-US" sz="7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4093429" y="4840772"/>
            <a:ext cx="5156451" cy="24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Tips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Struggling to accurately predict and decide? e.g. Inventory levels, job costing, which styles to order. If you could rapidly predict with near-100% accuracy, what would that do for you?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could you automate a costly, repetitive task?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might an algorithm (or AI) be used to enhance performance of a person?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lvl="0" indent="-165100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a cost-benefit analysis for implementing any algorithm. Will the results be worth the cost of developing the algorithm and “feeding” it with data?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Read about Experimentation and download our Experimentation Tool here - https://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Consider staff-on-demand - resources that you don’t ‘own’ - to quickly access expertise for your experiments.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79125" y="1128999"/>
            <a:ext cx="2675321" cy="3781290"/>
            <a:chOff x="4005499" y="1186752"/>
            <a:chExt cx="2675321" cy="3781290"/>
          </a:xfrm>
        </p:grpSpPr>
        <p:pic>
          <p:nvPicPr>
            <p:cNvPr id="4" name="Picture 3" descr="Algorithms diagram1-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868" y="1186752"/>
              <a:ext cx="2663952" cy="3517392"/>
            </a:xfrm>
            <a:prstGeom prst="rect">
              <a:avLst/>
            </a:prstGeom>
          </p:spPr>
        </p:pic>
        <p:sp>
          <p:nvSpPr>
            <p:cNvPr id="39" name="Shape 39"/>
            <p:cNvSpPr txBox="1"/>
            <p:nvPr/>
          </p:nvSpPr>
          <p:spPr>
            <a:xfrm>
              <a:off x="4005499" y="1399154"/>
              <a:ext cx="452201" cy="1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008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START</a:t>
              </a:r>
              <a:endParaRPr sz="900" b="1" i="0" u="none" strike="noStrike" cap="none" dirty="0">
                <a:solidFill>
                  <a:srgbClr val="008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4352381" y="1679320"/>
              <a:ext cx="640926" cy="18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Boil water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719965" y="1669968"/>
              <a:ext cx="698452" cy="20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673799" y="2679015"/>
              <a:ext cx="900458" cy="1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Steep (3min)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4422119" y="2746295"/>
              <a:ext cx="566768" cy="288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Remove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5632267" y="3468265"/>
              <a:ext cx="631318" cy="18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milk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5204102" y="4448264"/>
              <a:ext cx="773490" cy="2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Sip </a:t>
              </a:r>
              <a:r>
                <a:rPr lang="en-US" sz="900" b="1" i="0" u="none" strike="noStrike" cap="none" dirty="0" err="1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a’cuppa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5854937" y="4801666"/>
              <a:ext cx="789136" cy="16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 dirty="0">
                  <a:solidFill>
                    <a:srgbClr val="953734"/>
                  </a:solidFill>
                  <a:latin typeface="Open Sans"/>
                  <a:ea typeface="Open Sans"/>
                  <a:cs typeface="Open Sans"/>
                  <a:sym typeface="Open Sans"/>
                </a:rPr>
                <a:t>STOP</a:t>
              </a:r>
              <a:endParaRPr sz="1050" b="1" i="0" u="none" strike="noStrike" cap="none" dirty="0">
                <a:solidFill>
                  <a:srgbClr val="95373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Shape 90"/>
          <p:cNvSpPr txBox="1"/>
          <p:nvPr/>
        </p:nvSpPr>
        <p:spPr>
          <a:xfrm>
            <a:off x="7073494" y="1202975"/>
            <a:ext cx="2388140" cy="360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/>
            <a:r>
              <a:rPr lang="en-US" sz="12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Where to begin in your organization</a:t>
            </a:r>
          </a:p>
          <a:p>
            <a:pPr lvl="0" rtl="0"/>
            <a:endParaRPr lang="en-US" sz="1000" b="1" dirty="0">
              <a:solidFill>
                <a:srgbClr val="6B29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/>
            <a:endParaRPr lang="en-US" sz="7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problem or need you are trying to resolve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‘customer’ with the problem (internal or external to the organization) 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have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need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Set up and run experiments to learn about the problem, data and potential solutions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Recruit the right resources to support your decisions and actions.</a:t>
            </a:r>
            <a:endParaRPr sz="11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/>
          <p:nvPr/>
        </p:nvSpPr>
        <p:spPr>
          <a:xfrm>
            <a:off x="685775" y="532366"/>
            <a:ext cx="5064600" cy="28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Where to begin</a:t>
            </a:r>
            <a:endParaRPr sz="1400" b="0" i="0" u="none" strike="noStrike" cap="none" dirty="0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3628115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/>
          <p:nvPr/>
        </p:nvSpPr>
        <p:spPr>
          <a:xfrm>
            <a:off x="683760" y="1600200"/>
            <a:ext cx="27753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problem or challenge do you wish to solve? Who is the ‘customer’ for the solution?</a:t>
            </a:r>
            <a:endParaRPr sz="1000" b="0" i="0" u="none" strike="noStrike" kern="1000" cap="none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83760" y="3241399"/>
            <a:ext cx="2838000" cy="52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If you didn’t have that problem, what would it mean to your organization? (what’s the value of </a:t>
            </a:r>
            <a:r>
              <a:rPr lang="en-US" sz="1000" b="0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having the problem?)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748525" y="4983438"/>
            <a:ext cx="2838000" cy="38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Who does this data and subsequent decisions affect? (Consider regulators e.g.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GDPR in EU)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748525" y="1600200"/>
            <a:ext cx="2751000" cy="65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you have the data you need? If not, what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data do you need?  Where can it be found or captured?  (Some data can be purchased, other data is publicly available.)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805103" y="1600200"/>
            <a:ext cx="27753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experiments could you run to to learn about the problem, data and potential 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solutions? </a:t>
            </a: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 our </a:t>
            </a:r>
            <a:r>
              <a:rPr lang="en-US" sz="1000" b="1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Experimentation Tool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design and run your experiments!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805103" y="5859903"/>
            <a:ext cx="2784299" cy="14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sz="1000" b="1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4 - Inside the Exponential Organization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1000" b="1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Salim Ismail, Michael S. Malone &amp; Yuri van Geest. The Exponential Organizations Master Business Course is a part of the Growth Institute MBD Program. To learn more, visit www.growthinstitute.com/exo</a:t>
            </a:r>
            <a:b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Share this tool! blog.growthinstitute.com/exo/algorithms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6684616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/>
          <p:nvPr/>
        </p:nvSpPr>
        <p:spPr>
          <a:xfrm>
            <a:off x="683760" y="5285238"/>
            <a:ext cx="2838000" cy="3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long have you been working on this problem? 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have you tried?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83760" y="1202203"/>
            <a:ext cx="2794922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Problem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748525" y="1202203"/>
            <a:ext cx="2798654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Data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05103" y="1202203"/>
            <a:ext cx="2795886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Solution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1.1 2018-07-07  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9089144" y="1967469"/>
            <a:ext cx="505551" cy="5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676</Words>
  <Application>Microsoft Macintosh PowerPoint</Application>
  <PresentationFormat>Custom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Open Sans</vt:lpstr>
      <vt:lpstr>Office Theme</vt:lpstr>
      <vt:lpstr>PowerPoint Presentation</vt:lpstr>
      <vt:lpstr>PowerPoint Presentation</vt:lpstr>
    </vt:vector>
  </TitlesOfParts>
  <Manager/>
  <Company>GrowthInstitute.com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GGI ExO Tools - Algorithms</dc:subject>
  <dc:creator>Gary Ralston</dc:creator>
  <cp:keywords/>
  <dc:description>Gazelles Growth Institute - ExO Tools Algorithms form
Form created/curated for Gazelles Growth Institute (growthinstitute.com) by Ann and Gary Ralston (ralstonconsulting.com)
Thanks to our contributors: 
Alex Faust
Andrea Argomedo-Halliday
Ann Ralston
Bahaa Moukadam
Emilie Sydney-Smith
Gary Ralston
Jabeen Quadir
Josh Zollweg
Kent Langley
Michał Monit
Péter Kristóf
License:
Work licensed under Creative Commons Attribution-NoDerivatives 4.0 International License. By Growth Institute Inc. For a copy of this license, http://creativecommons.org/licenses/by-nd/4.0/ Rev 1.1 2018-07-07  
Repositories:
	•	GITHUB - https://github.com/exofoundation/ExO-Tool-Kit/releases
	•	GGI Internal Archives
	•	https://info.growthinstitute.com/algorithms
	•	NEW ExOLever</dc:description>
  <cp:lastModifiedBy>Gary Ralston</cp:lastModifiedBy>
  <cp:revision>18</cp:revision>
  <dcterms:modified xsi:type="dcterms:W3CDTF">2018-07-08T00:14:35Z</dcterms:modified>
  <cp:category/>
</cp:coreProperties>
</file>