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739F"/>
    <a:srgbClr val="31A2C4"/>
    <a:srgbClr val="2B66B1"/>
    <a:srgbClr val="39C3DE"/>
    <a:srgbClr val="58595B"/>
    <a:srgbClr val="328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 autoAdjust="0"/>
    <p:restoredTop sz="99846" autoAdjust="0"/>
  </p:normalViewPr>
  <p:slideViewPr>
    <p:cSldViewPr snapToGrid="0" snapToObjects="1">
      <p:cViewPr varScale="1">
        <p:scale>
          <a:sx n="148" d="100"/>
          <a:sy n="148" d="100"/>
        </p:scale>
        <p:origin x="3072" y="20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7625-EBF3-8149-B43D-87E07FB0B15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FF81-6BD6-5948-8E68-5BA62C52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307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 dirty="0">
                <a:solidFill>
                  <a:srgbClr val="58595B"/>
                </a:solidFill>
                <a:latin typeface="Open Sans"/>
                <a:cs typeface="Open Sans"/>
              </a:rPr>
              <a:t>Algorithms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 dirty="0">
                <a:solidFill>
                  <a:srgbClr val="58595B"/>
                </a:solidFill>
                <a:latin typeface="Open Sans"/>
                <a:cs typeface="Open Sans"/>
              </a:rPr>
              <a:t>Staff On Demand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>
                <a:solidFill>
                  <a:srgbClr val="58595B"/>
                </a:solidFill>
                <a:latin typeface="Open Sans"/>
                <a:cs typeface="Open Sans"/>
              </a:rPr>
              <a:t>Keeper of the Master Bits</a:t>
            </a:r>
            <a:endParaRPr lang="en-US" sz="1300" spc="-20" dirty="0">
              <a:solidFill>
                <a:srgbClr val="58595B"/>
              </a:solidFill>
              <a:latin typeface="Open Sans"/>
              <a:cs typeface="Open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6BAED-D47B-CB48-AE15-184DD17543E3}"/>
              </a:ext>
            </a:extLst>
          </p:cNvPr>
          <p:cNvSpPr txBox="1"/>
          <p:nvPr userDrawn="1"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Exponential Organizations Master Business Course is a part of the MBD Program. To learn more, visit</a:t>
            </a:r>
            <a:r>
              <a:rPr lang="en-US" sz="800" b="0" i="1" baseline="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</a:t>
            </a:r>
            <a:r>
              <a:rPr lang="en-US" sz="800" b="0" i="1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www.growthinstitute.com</a:t>
            </a:r>
            <a:r>
              <a:rPr lang="en-US" sz="800" b="0" i="1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</a:t>
            </a:r>
            <a:r>
              <a:rPr lang="en-US" sz="800" b="0" i="1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exo</a:t>
            </a:r>
            <a:endParaRPr lang="en-US" sz="800" b="0" i="1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10DE9B-ACDC-4E4B-82AC-35FA5542BC45}"/>
              </a:ext>
            </a:extLst>
          </p:cNvPr>
          <p:cNvSpPr txBox="1">
            <a:spLocks/>
          </p:cNvSpPr>
          <p:nvPr userDrawn="1"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This work is licensed under the Creative Commons Attribution-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It is attributed to Ralston Consulting Inc. for Growth Institute, Inc. </a:t>
            </a:r>
            <a:b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</a:b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To view a copy of this license, visit http://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</a:t>
            </a:r>
          </a:p>
        </p:txBody>
      </p:sp>
    </p:spTree>
    <p:extLst>
      <p:ext uri="{BB962C8B-B14F-4D97-AF65-F5344CB8AC3E}">
        <p14:creationId xmlns:p14="http://schemas.microsoft.com/office/powerpoint/2010/main" val="2114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3175" cmpd="sng">
            <a:solidFill>
              <a:schemeClr val="bg1">
                <a:lumMod val="9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FBCC8-ECA4-1841-B148-D8F37A05AB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5800" y="7397496"/>
            <a:ext cx="645160" cy="2246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8070805" y="497351"/>
            <a:ext cx="0" cy="292608"/>
          </a:xfrm>
          <a:prstGeom prst="line">
            <a:avLst/>
          </a:prstGeom>
          <a:ln w="9525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EXO logo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 b="14336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</p:spPr>
      </p:pic>
      <p:pic>
        <p:nvPicPr>
          <p:cNvPr id="15" name="Picture 14" descr="GGI logo 2016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499637"/>
            <a:ext cx="1430644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"/>
          <p:cNvSpPr txBox="1"/>
          <p:nvPr/>
        </p:nvSpPr>
        <p:spPr>
          <a:xfrm>
            <a:off x="5367042" y="1201540"/>
            <a:ext cx="4231107" cy="583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Aft>
                <a:spcPts val="900"/>
              </a:spcAft>
              <a:buNone/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Exercise - Each team member answers the following questions on their own, then team discusses &amp; drafts MTP</a:t>
            </a:r>
            <a:r>
              <a:rPr lang="en-US" sz="11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1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100" b="1" i="1" kern="800" spc="-30" dirty="0">
                <a:solidFill>
                  <a:srgbClr val="39C3DE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 we really care about?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is our company’s purpose on this earth (and beyond)?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does the world hunger for?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would we do if we could never fail?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would we do if we received a billion dollars today?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br>
              <a:rPr lang="en-US" sz="11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  <a:endParaRPr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br>
              <a:rPr lang="en-US" sz="5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5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Now copy your draft to the Testing Page</a:t>
            </a:r>
            <a:endParaRPr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Shape 62"/>
          <p:cNvSpPr txBox="1"/>
          <p:nvPr/>
        </p:nvSpPr>
        <p:spPr>
          <a:xfrm>
            <a:off x="685799" y="1201540"/>
            <a:ext cx="4240764" cy="597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>
              <a:spcAft>
                <a:spcPts val="600"/>
              </a:spcAft>
              <a:buNone/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Massive Transformative Purpose</a:t>
            </a:r>
            <a:r>
              <a:rPr lang="en-US" sz="1100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</a:t>
            </a:r>
            <a:r>
              <a:rPr lang="en-US" sz="1100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describes a better future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for the world (or at least your industry or community).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doesn’t specify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It’s not about you, your customers,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organization, your products or services.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 ‘you’, ‘we’ or ‘us’. You are not in the picture.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not a marketing slogan.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your north star, but it doesn’t restrict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organization from changing direction.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might excite and scare you,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 catch in your throat,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matters that much to you. 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 might never fully achieve it,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yet it is still worth striving for.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spcAft>
                <a:spcPts val="600"/>
              </a:spcAft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MTP attracts the customers,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community, partners and resources you need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make a dent in the universe…</a:t>
            </a:r>
          </a:p>
          <a:p>
            <a:pPr lvl="0" rtl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lang="en-US" sz="600" i="1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900"/>
              </a:spcAft>
              <a:buNone/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accelerate the world’s transition to sustainable energy.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Tesla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make sustainable living commonplace.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Unilever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Organize the world’s information.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endParaRPr lang="en-US" sz="1000" i="1" kern="800" spc="-20" dirty="0">
              <a:solidFill>
                <a:srgbClr val="39C3D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09412" lvl="2">
              <a:spcBef>
                <a:spcPts val="600"/>
              </a:spcBef>
              <a:spcAft>
                <a:spcPts val="600"/>
              </a:spcAft>
            </a:pP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“Never doubt that a small group of thoughtful,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committed citizens can change the world: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indeed, it’s the only thing that ever has.”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– Margaret Mead</a:t>
            </a:r>
            <a:endParaRPr sz="1100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*See </a:t>
            </a:r>
            <a:r>
              <a:rPr lang="en-US" sz="8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3 - What is a Massive Transformative Purpose?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8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Organizations:</a:t>
            </a:r>
            <a: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Why new organizations are ten times better, faster, and cheaper than yours (and what to do about it) 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Salim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Ismail, Michael S. Malone &amp; Yuri van Geest.</a:t>
            </a:r>
            <a:b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</a:t>
            </a: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Growth Institute MBD Program. To learn more, visit 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endParaRPr lang="en-US" sz="800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endParaRPr lang="en-US" sz="9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900"/>
              </a:spcAft>
              <a:buNone/>
            </a:pPr>
            <a:endParaRPr lang="en-US" sz="900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928613" y="7027316"/>
            <a:ext cx="366594" cy="0"/>
          </a:xfrm>
          <a:prstGeom prst="straightConnector1">
            <a:avLst/>
          </a:prstGeom>
          <a:ln w="19050" cmpd="sng">
            <a:solidFill>
              <a:srgbClr val="3073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hape 53"/>
          <p:cNvCxnSpPr/>
          <p:nvPr/>
        </p:nvCxnSpPr>
        <p:spPr>
          <a:xfrm>
            <a:off x="5387799" y="2411328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51"/>
          <p:cNvCxnSpPr/>
          <p:nvPr/>
        </p:nvCxnSpPr>
        <p:spPr>
          <a:xfrm>
            <a:off x="5399507" y="2122946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52"/>
          <p:cNvCxnSpPr/>
          <p:nvPr/>
        </p:nvCxnSpPr>
        <p:spPr>
          <a:xfrm>
            <a:off x="5387799" y="2972649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51"/>
          <p:cNvCxnSpPr/>
          <p:nvPr/>
        </p:nvCxnSpPr>
        <p:spPr>
          <a:xfrm>
            <a:off x="5399507" y="325059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53"/>
          <p:cNvCxnSpPr/>
          <p:nvPr/>
        </p:nvCxnSpPr>
        <p:spPr>
          <a:xfrm>
            <a:off x="5399507" y="4100409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51"/>
          <p:cNvCxnSpPr/>
          <p:nvPr/>
        </p:nvCxnSpPr>
        <p:spPr>
          <a:xfrm>
            <a:off x="5411216" y="3812027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52"/>
          <p:cNvCxnSpPr/>
          <p:nvPr/>
        </p:nvCxnSpPr>
        <p:spPr>
          <a:xfrm>
            <a:off x="5399507" y="466173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5411216" y="4939671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53"/>
          <p:cNvCxnSpPr/>
          <p:nvPr/>
        </p:nvCxnSpPr>
        <p:spPr>
          <a:xfrm>
            <a:off x="5399507" y="578949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51"/>
          <p:cNvCxnSpPr/>
          <p:nvPr/>
        </p:nvCxnSpPr>
        <p:spPr>
          <a:xfrm>
            <a:off x="5411216" y="5501108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685800" y="532366"/>
            <a:ext cx="50646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20" dirty="0">
                <a:solidFill>
                  <a:srgbClr val="30739F"/>
                </a:solidFill>
                <a:latin typeface="Open Sans"/>
                <a:cs typeface="Open Sans"/>
              </a:rPr>
              <a:t>Step 1: Draft an MTP (Massive Transformative Purpose*)</a:t>
            </a:r>
          </a:p>
        </p:txBody>
      </p:sp>
      <p:cxnSp>
        <p:nvCxnSpPr>
          <p:cNvPr id="63" name="Shape 60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6350" cap="flat" cmpd="sng">
            <a:solidFill>
              <a:srgbClr val="3073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Shape 52"/>
          <p:cNvCxnSpPr/>
          <p:nvPr/>
        </p:nvCxnSpPr>
        <p:spPr>
          <a:xfrm>
            <a:off x="5498958" y="6604133"/>
            <a:ext cx="396727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48"/>
          <p:cNvSpPr/>
          <p:nvPr/>
        </p:nvSpPr>
        <p:spPr>
          <a:xfrm>
            <a:off x="5360992" y="6063607"/>
            <a:ext cx="4243207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4C0537-E798-754C-8E0B-8B821AB87967}"/>
              </a:ext>
            </a:extLst>
          </p:cNvPr>
          <p:cNvSpPr txBox="1">
            <a:spLocks/>
          </p:cNvSpPr>
          <p:nvPr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Work licensed under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By Growth Institute Inc. based on work by Salim Ismail, Michael S. Malone and Yuri van Geest. For a copy of this license, http://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 Rev 1.1 2018-05-15</a:t>
            </a:r>
          </a:p>
        </p:txBody>
      </p:sp>
    </p:spTree>
    <p:extLst>
      <p:ext uri="{BB962C8B-B14F-4D97-AF65-F5344CB8AC3E}">
        <p14:creationId xmlns:p14="http://schemas.microsoft.com/office/powerpoint/2010/main" val="423463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/>
          <p:nvPr/>
        </p:nvSpPr>
        <p:spPr>
          <a:xfrm>
            <a:off x="685798" y="2018203"/>
            <a:ext cx="4246145" cy="123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550"/>
              </a:spcAft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Well-Structured Examples</a:t>
            </a:r>
          </a:p>
          <a:p>
            <a:pPr lvl="0">
              <a:spcAft>
                <a:spcPts val="900"/>
              </a:spcAft>
            </a:pPr>
            <a:r>
              <a:rPr lang="en-US" sz="105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5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accelerate the world’s transition to sustainable energy.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Tesla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make sustainable living commonplace.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Unilever</a:t>
            </a:r>
          </a:p>
          <a:p>
            <a:pPr>
              <a:spcAft>
                <a:spcPts val="900"/>
              </a:spcAft>
            </a:pPr>
            <a:r>
              <a:rPr lang="en-US" sz="10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Humans must become a </a:t>
            </a:r>
            <a:r>
              <a:rPr lang="en-US" sz="10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multiplanetary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species. – </a:t>
            </a:r>
            <a:r>
              <a:rPr lang="en-US" sz="1000" b="1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SpaceX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Organize the world’s information.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endParaRPr lang="en-US" sz="1000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800" y="532366"/>
            <a:ext cx="50646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20" dirty="0">
                <a:solidFill>
                  <a:srgbClr val="30739F"/>
                </a:solidFill>
                <a:latin typeface="Open Sans"/>
                <a:cs typeface="Open Sans"/>
              </a:rPr>
              <a:t>Step 2: Test Your Draft MTP</a:t>
            </a:r>
          </a:p>
        </p:txBody>
      </p:sp>
      <p:cxnSp>
        <p:nvCxnSpPr>
          <p:cNvPr id="22" name="Shape 52"/>
          <p:cNvCxnSpPr/>
          <p:nvPr/>
        </p:nvCxnSpPr>
        <p:spPr>
          <a:xfrm>
            <a:off x="821539" y="1755390"/>
            <a:ext cx="3974663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700670" y="1252321"/>
            <a:ext cx="421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900"/>
              </a:spcAft>
            </a:pPr>
            <a:r>
              <a:rPr lang="en-US" sz="11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</a:p>
        </p:txBody>
      </p:sp>
      <p:sp>
        <p:nvSpPr>
          <p:cNvPr id="27" name="Shape 62"/>
          <p:cNvSpPr txBox="1"/>
          <p:nvPr/>
        </p:nvSpPr>
        <p:spPr>
          <a:xfrm>
            <a:off x="710164" y="3338269"/>
            <a:ext cx="4221779" cy="386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Check your MTP: Include these qualities...</a:t>
            </a:r>
            <a:endParaRPr lang="en-US" sz="6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Does it describes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desired state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the world, your industry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or your community?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highly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aspirational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unique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audaciously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Massive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touching an industry,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 entire community or the entire planet?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Transformative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the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the “why” - clear and unmistakable?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there a sense of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Passion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Meaning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Remove these qualities...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Vision Statement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about the organization?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about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Mission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achieve the outcome?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restrictive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future business models?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Marketing Slogan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customers?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sentence for customer (“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”)?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sentence for us (“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”)?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about the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sz="1000" b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Create the next draft of your MTP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2891" y="6821217"/>
            <a:ext cx="366594" cy="0"/>
          </a:xfrm>
          <a:prstGeom prst="straightConnector1">
            <a:avLst/>
          </a:prstGeom>
          <a:ln w="19050" cmpd="sng">
            <a:solidFill>
              <a:srgbClr val="3073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617" y="1239033"/>
            <a:ext cx="4216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900"/>
              </a:spcAft>
            </a:pPr>
            <a:r>
              <a:rPr lang="en-US" sz="11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</a:p>
        </p:txBody>
      </p:sp>
      <p:sp>
        <p:nvSpPr>
          <p:cNvPr id="36" name="Shape 62"/>
          <p:cNvSpPr txBox="1"/>
          <p:nvPr/>
        </p:nvSpPr>
        <p:spPr>
          <a:xfrm>
            <a:off x="5363436" y="2018202"/>
            <a:ext cx="4228662" cy="538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Quick Test - The MTP Cocktail Party </a:t>
            </a:r>
            <a:r>
              <a:rPr lang="en-US" sz="800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(by </a:t>
            </a:r>
            <a:r>
              <a:rPr lang="en-US" sz="800" kern="800" spc="-30" dirty="0" err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kentlangley.com</a:t>
            </a:r>
            <a:r>
              <a:rPr lang="en-US" sz="800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spcBef>
                <a:spcPts val="550"/>
              </a:spcBef>
              <a:spcAft>
                <a:spcPts val="200"/>
              </a:spcAft>
            </a:pP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Will your MTP cause the 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people to “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lean in</a:t>
            </a: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”? 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MTP creates a gravity field, attracting customers, partners, employees and whole communities out of the crowd to your cause.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might you rapidly test your MTP’s gravity??</a:t>
            </a:r>
          </a:p>
          <a:p>
            <a:pPr>
              <a:spcBef>
                <a:spcPts val="550"/>
              </a:spcBef>
              <a:spcAft>
                <a:spcPts val="200"/>
              </a:spcAft>
            </a:pP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“What do you do?”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Imagine a cocktail party or mixer filled with people who might be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fit for your MTP. Introduce yourself to a stranger...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Once names are exchanged, the next question is: “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 you do?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”.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This is the moment to share your MTP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 How will they respond?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Will they “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disengage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”, or will they “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 in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 to learn more?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So Chris, what do you do??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Chris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My company is working to 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end opioid addiction </a:t>
            </a:r>
            <a:b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and deaths, worldwide.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taking a step back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Wow. Uh - did you see where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restrooms are?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excuses self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Sandy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Chris, I’m Sandy. Sorry for eavesdropping, but did you say you were trying to end opioid addiction??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leans in toward Chris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That is incredible - how on earth are you going to do that?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Next, attend a networking event or Meetup and share your MTP. If most people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disengage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re-draft your MTP and try again. But if your MTP is pulling the right people out of the crowd to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 in 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 find out more (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Sandy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it’s time for more rigorous large-scale testing. </a:t>
            </a:r>
          </a:p>
          <a:p>
            <a:pPr lvl="0">
              <a:spcAft>
                <a:spcPts val="900"/>
              </a:spcAft>
            </a:pP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Now get out of the building, identify relevant communities, and test </a:t>
            </a:r>
            <a:b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MTP with them!  (See </a:t>
            </a:r>
            <a:r>
              <a:rPr lang="en-US" sz="1000" i="1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Attribute: Community and Crowd)</a:t>
            </a:r>
          </a:p>
          <a:p>
            <a:pPr lvl="0">
              <a:spcAft>
                <a:spcPts val="900"/>
              </a:spcAft>
            </a:pPr>
            <a:r>
              <a:rPr lang="en-US" sz="800" kern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Share this form! </a:t>
            </a:r>
            <a:r>
              <a:rPr lang="en-US" sz="800" kern="800" spc="-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info.growthinstitute.com</a:t>
            </a:r>
            <a:r>
              <a:rPr lang="en-US" sz="800" kern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800" kern="800" spc="-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mtp</a:t>
            </a:r>
            <a:r>
              <a:rPr lang="en-US" sz="800" kern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-tool</a:t>
            </a:r>
          </a:p>
          <a:p>
            <a:pPr lvl="0">
              <a:spcAft>
                <a:spcPts val="900"/>
              </a:spcAft>
            </a:pPr>
            <a:endParaRPr lang="en-US" sz="10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" name="Shape 52"/>
          <p:cNvCxnSpPr/>
          <p:nvPr/>
        </p:nvCxnSpPr>
        <p:spPr>
          <a:xfrm>
            <a:off x="5500180" y="1746588"/>
            <a:ext cx="396727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48"/>
          <p:cNvSpPr/>
          <p:nvPr/>
        </p:nvSpPr>
        <p:spPr>
          <a:xfrm>
            <a:off x="685798" y="1206062"/>
            <a:ext cx="4246146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8"/>
          <p:cNvSpPr/>
          <p:nvPr/>
        </p:nvSpPr>
        <p:spPr>
          <a:xfrm>
            <a:off x="5363436" y="1206062"/>
            <a:ext cx="4240763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60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6350" cap="flat" cmpd="sng">
            <a:solidFill>
              <a:srgbClr val="3073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49DC1C1-86A5-2041-BDBB-06F84851B740}"/>
              </a:ext>
            </a:extLst>
          </p:cNvPr>
          <p:cNvSpPr txBox="1">
            <a:spLocks/>
          </p:cNvSpPr>
          <p:nvPr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Work licensed under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By Growth Institute Inc. based on work by Salim Ismail, Michael S. Malone and Yuri van Geest. For a copy of this license, http://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 </a:t>
            </a:r>
            <a:r>
              <a:rPr lang="en-US" sz="700" kern="800" spc="-1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Rev 1.1 2018-05-15</a:t>
            </a:r>
            <a:endParaRPr lang="en-US" sz="700" kern="800" spc="-1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563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7179</TotalTime>
  <Words>317</Words>
  <Application>Microsoft Macintosh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Argomedo</dc:creator>
  <cp:lastModifiedBy>Gary Ralston</cp:lastModifiedBy>
  <cp:revision>55</cp:revision>
  <cp:lastPrinted>2018-05-15T18:20:51Z</cp:lastPrinted>
  <dcterms:created xsi:type="dcterms:W3CDTF">2018-04-12T19:19:46Z</dcterms:created>
  <dcterms:modified xsi:type="dcterms:W3CDTF">2018-05-15T18:20:56Z</dcterms:modified>
</cp:coreProperties>
</file>