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
  </p:notesMasterIdLst>
  <p:sldIdLst>
    <p:sldId id="256" r:id="rId2"/>
  </p:sldIdLst>
  <p:sldSz cx="32918400" cy="219456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C74169-11DC-42E8-B852-F0B5BCEE4E04}">
  <a:tblStyle styleId="{35C74169-11DC-42E8-B852-F0B5BCEE4E0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53" autoAdjust="0"/>
    <p:restoredTop sz="94660"/>
  </p:normalViewPr>
  <p:slideViewPr>
    <p:cSldViewPr snapToGrid="0">
      <p:cViewPr>
        <p:scale>
          <a:sx n="17" d="100"/>
          <a:sy n="17" d="100"/>
        </p:scale>
        <p:origin x="200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notes"/>
          <p:cNvSpPr>
            <a:spLocks noGrp="1" noRot="1" noChangeAspect="1"/>
          </p:cNvSpPr>
          <p:nvPr>
            <p:ph type="sldImg" idx="2"/>
          </p:nvPr>
        </p:nvSpPr>
        <p:spPr>
          <a:xfrm>
            <a:off x="890588" y="696913"/>
            <a:ext cx="522287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3176853"/>
            <a:ext cx="30674100" cy="8757900"/>
          </a:xfrm>
          <a:prstGeom prst="rect">
            <a:avLst/>
          </a:prstGeom>
        </p:spPr>
        <p:txBody>
          <a:bodyPr spcFirstLastPara="1" wrap="square" lIns="349450" tIns="349450" rIns="349450" bIns="349450" anchor="b" anchorCtr="0">
            <a:normAutofit/>
          </a:bodyPr>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a:endParaRPr/>
          </a:p>
        </p:txBody>
      </p:sp>
      <p:sp>
        <p:nvSpPr>
          <p:cNvPr id="11" name="Google Shape;11;p2"/>
          <p:cNvSpPr txBox="1">
            <a:spLocks noGrp="1"/>
          </p:cNvSpPr>
          <p:nvPr>
            <p:ph type="subTitle" idx="1"/>
          </p:nvPr>
        </p:nvSpPr>
        <p:spPr>
          <a:xfrm>
            <a:off x="1122120" y="12092267"/>
            <a:ext cx="30674100" cy="3381900"/>
          </a:xfrm>
          <a:prstGeom prst="rect">
            <a:avLst/>
          </a:prstGeom>
        </p:spPr>
        <p:txBody>
          <a:bodyPr spcFirstLastPara="1" wrap="square" lIns="349450" tIns="349450" rIns="349450" bIns="34945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12" name="Google Shape;12;p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4719467"/>
            <a:ext cx="30674100" cy="8377500"/>
          </a:xfrm>
          <a:prstGeom prst="rect">
            <a:avLst/>
          </a:prstGeom>
        </p:spPr>
        <p:txBody>
          <a:bodyPr spcFirstLastPara="1" wrap="square" lIns="349450" tIns="349450" rIns="349450" bIns="349450" anchor="b" anchorCtr="0">
            <a:normAutofit/>
          </a:bodyPr>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a:spLocks noGrp="1"/>
          </p:cNvSpPr>
          <p:nvPr>
            <p:ph type="body" idx="1"/>
          </p:nvPr>
        </p:nvSpPr>
        <p:spPr>
          <a:xfrm>
            <a:off x="1122120" y="13449493"/>
            <a:ext cx="30674100" cy="5550000"/>
          </a:xfrm>
          <a:prstGeom prst="rect">
            <a:avLst/>
          </a:prstGeom>
        </p:spPr>
        <p:txBody>
          <a:bodyPr spcFirstLastPara="1" wrap="square" lIns="349450" tIns="349450" rIns="349450" bIns="349450" anchor="t" anchorCtr="0">
            <a:normAutofit/>
          </a:bodyPr>
          <a:lstStyle>
            <a:lvl1pPr marL="457200" lvl="0" indent="-666750" algn="ctr">
              <a:spcBef>
                <a:spcPts val="0"/>
              </a:spcBef>
              <a:spcAft>
                <a:spcPts val="0"/>
              </a:spcAft>
              <a:buSzPts val="6900"/>
              <a:buChar char="●"/>
              <a:defRPr/>
            </a:lvl1pPr>
            <a:lvl2pPr marL="914400" lvl="1" indent="-571500" algn="ctr">
              <a:spcBef>
                <a:spcPts val="0"/>
              </a:spcBef>
              <a:spcAft>
                <a:spcPts val="0"/>
              </a:spcAft>
              <a:buSzPts val="5400"/>
              <a:buChar char="○"/>
              <a:defRPr/>
            </a:lvl2pPr>
            <a:lvl3pPr marL="1371600" lvl="2" indent="-571500" algn="ctr">
              <a:spcBef>
                <a:spcPts val="0"/>
              </a:spcBef>
              <a:spcAft>
                <a:spcPts val="0"/>
              </a:spcAft>
              <a:buSzPts val="5400"/>
              <a:buChar char="■"/>
              <a:defRPr/>
            </a:lvl3pPr>
            <a:lvl4pPr marL="1828800" lvl="3" indent="-571500" algn="ctr">
              <a:spcBef>
                <a:spcPts val="0"/>
              </a:spcBef>
              <a:spcAft>
                <a:spcPts val="0"/>
              </a:spcAft>
              <a:buSzPts val="5400"/>
              <a:buChar char="●"/>
              <a:defRPr/>
            </a:lvl4pPr>
            <a:lvl5pPr marL="2286000" lvl="4" indent="-571500" algn="ctr">
              <a:spcBef>
                <a:spcPts val="0"/>
              </a:spcBef>
              <a:spcAft>
                <a:spcPts val="0"/>
              </a:spcAft>
              <a:buSzPts val="5400"/>
              <a:buChar char="○"/>
              <a:defRPr/>
            </a:lvl5pPr>
            <a:lvl6pPr marL="2743200" lvl="5" indent="-571500" algn="ctr">
              <a:spcBef>
                <a:spcPts val="0"/>
              </a:spcBef>
              <a:spcAft>
                <a:spcPts val="0"/>
              </a:spcAft>
              <a:buSzPts val="5400"/>
              <a:buChar char="■"/>
              <a:defRPr/>
            </a:lvl6pPr>
            <a:lvl7pPr marL="3200400" lvl="6" indent="-571500" algn="ctr">
              <a:spcBef>
                <a:spcPts val="0"/>
              </a:spcBef>
              <a:spcAft>
                <a:spcPts val="0"/>
              </a:spcAft>
              <a:buSzPts val="5400"/>
              <a:buChar char="●"/>
              <a:defRPr/>
            </a:lvl7pPr>
            <a:lvl8pPr marL="3657600" lvl="7" indent="-571500" algn="ctr">
              <a:spcBef>
                <a:spcPts val="0"/>
              </a:spcBef>
              <a:spcAft>
                <a:spcPts val="0"/>
              </a:spcAft>
              <a:buSzPts val="5400"/>
              <a:buChar char="○"/>
              <a:defRPr/>
            </a:lvl8pPr>
            <a:lvl9pPr marL="4114800" lvl="8" indent="-571500" algn="ctr">
              <a:spcBef>
                <a:spcPts val="0"/>
              </a:spcBef>
              <a:spcAft>
                <a:spcPts val="0"/>
              </a:spcAft>
              <a:buSzPts val="5400"/>
              <a:buChar char="■"/>
              <a:defRPr/>
            </a:lvl9pPr>
          </a:lstStyle>
          <a:p>
            <a:endParaRPr/>
          </a:p>
        </p:txBody>
      </p:sp>
      <p:sp>
        <p:nvSpPr>
          <p:cNvPr id="47" name="Google Shape;47;p11"/>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sp>
        <p:nvSpPr>
          <p:cNvPr id="51" name="Google Shape;51;p13"/>
          <p:cNvSpPr/>
          <p:nvPr/>
        </p:nvSpPr>
        <p:spPr>
          <a:xfrm>
            <a:off x="32369759" y="0"/>
            <a:ext cx="548700" cy="21945600"/>
          </a:xfrm>
          <a:prstGeom prst="rect">
            <a:avLst/>
          </a:prstGeom>
          <a:solidFill>
            <a:srgbClr val="D6E3BC"/>
          </a:solidFill>
          <a:ln>
            <a:noFill/>
          </a:ln>
        </p:spPr>
        <p:txBody>
          <a:bodyPr spcFirstLastPara="1" wrap="square" lIns="48950" tIns="24475" rIns="48950" bIns="24475" anchor="ctr" anchorCtr="0">
            <a:noAutofit/>
          </a:bodyPr>
          <a:lstStyle/>
          <a:p>
            <a:pPr marL="0" marR="0" lvl="0" indent="0" algn="ctr" rtl="0">
              <a:spcBef>
                <a:spcPts val="0"/>
              </a:spcBef>
              <a:spcAft>
                <a:spcPts val="0"/>
              </a:spcAft>
              <a:buNone/>
            </a:pPr>
            <a:endParaRPr sz="4600" b="0" i="0" u="none" strike="noStrike" cap="none">
              <a:solidFill>
                <a:schemeClr val="lt1"/>
              </a:solidFill>
              <a:latin typeface="Calibri"/>
              <a:ea typeface="Calibri"/>
              <a:cs typeface="Calibri"/>
              <a:sym typeface="Calibri"/>
            </a:endParaRPr>
          </a:p>
        </p:txBody>
      </p:sp>
      <p:sp>
        <p:nvSpPr>
          <p:cNvPr id="52" name="Google Shape;52;p13"/>
          <p:cNvSpPr/>
          <p:nvPr/>
        </p:nvSpPr>
        <p:spPr>
          <a:xfrm>
            <a:off x="-2" y="0"/>
            <a:ext cx="548700" cy="21945600"/>
          </a:xfrm>
          <a:prstGeom prst="rect">
            <a:avLst/>
          </a:prstGeom>
          <a:solidFill>
            <a:srgbClr val="D6E3BC"/>
          </a:solidFill>
          <a:ln>
            <a:noFill/>
          </a:ln>
        </p:spPr>
        <p:txBody>
          <a:bodyPr spcFirstLastPara="1" wrap="square" lIns="48950" tIns="24475" rIns="48950" bIns="24475" anchor="ctr" anchorCtr="0">
            <a:noAutofit/>
          </a:bodyPr>
          <a:lstStyle/>
          <a:p>
            <a:pPr marL="0" marR="0" lvl="0" indent="0" algn="ctr" rtl="0">
              <a:spcBef>
                <a:spcPts val="0"/>
              </a:spcBef>
              <a:spcAft>
                <a:spcPts val="0"/>
              </a:spcAft>
              <a:buNone/>
            </a:pPr>
            <a:endParaRPr sz="4600" b="0" i="0" u="none" strike="noStrike" cap="none">
              <a:solidFill>
                <a:schemeClr val="lt1"/>
              </a:solidFill>
              <a:latin typeface="Calibri"/>
              <a:ea typeface="Calibri"/>
              <a:cs typeface="Calibri"/>
              <a:sym typeface="Calibri"/>
            </a:endParaRPr>
          </a:p>
        </p:txBody>
      </p:sp>
      <p:sp>
        <p:nvSpPr>
          <p:cNvPr id="53" name="Google Shape;53;p13"/>
          <p:cNvSpPr/>
          <p:nvPr/>
        </p:nvSpPr>
        <p:spPr>
          <a:xfrm>
            <a:off x="0" y="0"/>
            <a:ext cx="32918400" cy="2743200"/>
          </a:xfrm>
          <a:prstGeom prst="rect">
            <a:avLst/>
          </a:prstGeom>
          <a:solidFill>
            <a:srgbClr val="366092"/>
          </a:solidFill>
          <a:ln>
            <a:noFill/>
          </a:ln>
        </p:spPr>
        <p:txBody>
          <a:bodyPr spcFirstLastPara="1" wrap="square" lIns="48950" tIns="24475" rIns="48950" bIns="24475" anchor="ctr" anchorCtr="0">
            <a:noAutofit/>
          </a:bodyPr>
          <a:lstStyle/>
          <a:p>
            <a:pPr marL="0" marR="0" lvl="0" indent="0" algn="ctr" rtl="0">
              <a:spcBef>
                <a:spcPts val="0"/>
              </a:spcBef>
              <a:spcAft>
                <a:spcPts val="0"/>
              </a:spcAft>
              <a:buNone/>
            </a:pPr>
            <a:endParaRPr sz="4600" b="0" i="0" u="none" strike="noStrike" cap="none">
              <a:solidFill>
                <a:schemeClr val="lt1"/>
              </a:solidFill>
              <a:latin typeface="Calibri"/>
              <a:ea typeface="Calibri"/>
              <a:cs typeface="Calibri"/>
              <a:sym typeface="Calibri"/>
            </a:endParaRPr>
          </a:p>
        </p:txBody>
      </p:sp>
      <p:sp>
        <p:nvSpPr>
          <p:cNvPr id="54" name="Google Shape;54;p13"/>
          <p:cNvSpPr/>
          <p:nvPr/>
        </p:nvSpPr>
        <p:spPr>
          <a:xfrm>
            <a:off x="0" y="19202400"/>
            <a:ext cx="32918400" cy="2743200"/>
          </a:xfrm>
          <a:prstGeom prst="rect">
            <a:avLst/>
          </a:prstGeom>
          <a:solidFill>
            <a:srgbClr val="B7CCE4"/>
          </a:solidFill>
          <a:ln>
            <a:noFill/>
          </a:ln>
        </p:spPr>
        <p:txBody>
          <a:bodyPr spcFirstLastPara="1" wrap="square" lIns="48950" tIns="24475" rIns="48950" bIns="24475" anchor="ctr" anchorCtr="0">
            <a:noAutofit/>
          </a:bodyPr>
          <a:lstStyle/>
          <a:p>
            <a:pPr marL="0" marR="0" lvl="0" indent="0" algn="ctr" rtl="0">
              <a:spcBef>
                <a:spcPts val="0"/>
              </a:spcBef>
              <a:spcAft>
                <a:spcPts val="0"/>
              </a:spcAft>
              <a:buNone/>
            </a:pPr>
            <a:endParaRPr sz="4600" b="0" i="0" u="none" strike="noStrike" cap="none">
              <a:solidFill>
                <a:schemeClr val="lt1"/>
              </a:solidFill>
              <a:latin typeface="Calibri"/>
              <a:ea typeface="Calibri"/>
              <a:cs typeface="Calibri"/>
              <a:sym typeface="Calibri"/>
            </a:endParaRPr>
          </a:p>
        </p:txBody>
      </p:sp>
      <p:pic>
        <p:nvPicPr>
          <p:cNvPr id="55" name="Google Shape;55;p13" descr="PosterTemplateCopyright"/>
          <p:cNvPicPr preferRelativeResize="0"/>
          <p:nvPr/>
        </p:nvPicPr>
        <p:blipFill rotWithShape="1">
          <a:blip r:embed="rId2">
            <a:alphaModFix/>
          </a:blip>
          <a:srcRect/>
          <a:stretch/>
        </p:blipFill>
        <p:spPr>
          <a:xfrm>
            <a:off x="1371603" y="21717002"/>
            <a:ext cx="1970100" cy="147000"/>
          </a:xfrm>
          <a:prstGeom prst="rect">
            <a:avLst/>
          </a:prstGeom>
          <a:noFill/>
          <a:ln>
            <a:noFill/>
          </a:ln>
        </p:spPr>
      </p:pic>
      <p:sp>
        <p:nvSpPr>
          <p:cNvPr id="56" name="Google Shape;56;p13"/>
          <p:cNvSpPr/>
          <p:nvPr/>
        </p:nvSpPr>
        <p:spPr>
          <a:xfrm>
            <a:off x="-7680960" y="0"/>
            <a:ext cx="7132200" cy="21945600"/>
          </a:xfrm>
          <a:prstGeom prst="rect">
            <a:avLst/>
          </a:prstGeom>
          <a:solidFill>
            <a:srgbClr val="D8D8D8"/>
          </a:solidFill>
          <a:ln>
            <a:noFill/>
          </a:ln>
        </p:spPr>
        <p:txBody>
          <a:bodyPr spcFirstLastPara="1" wrap="square" lIns="122425" tIns="122425" rIns="122425" bIns="122425" anchor="t" anchorCtr="0">
            <a:noAutofit/>
          </a:bodyPr>
          <a:lstStyle/>
          <a:p>
            <a:pPr marL="0" marR="0" lvl="0" indent="0" algn="l" rtl="0">
              <a:spcBef>
                <a:spcPts val="0"/>
              </a:spcBef>
              <a:spcAft>
                <a:spcPts val="0"/>
              </a:spcAft>
              <a:buNone/>
            </a:pPr>
            <a:r>
              <a:rPr lang="en-US" sz="4700" b="0" i="0" u="none" strike="noStrike" cap="none">
                <a:solidFill>
                  <a:srgbClr val="7F7F7F"/>
                </a:solidFill>
                <a:latin typeface="Calibri"/>
                <a:ea typeface="Calibri"/>
                <a:cs typeface="Calibri"/>
                <a:sym typeface="Calibri"/>
              </a:rPr>
              <a:t>Poster Print Size:</a:t>
            </a:r>
            <a:endParaRPr sz="47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This poster template is 24” high by 36” wide. It can be used to print any poster with a 2:3 aspect ratio including 36x54 and 48x72.</a:t>
            </a:r>
            <a:endParaRPr/>
          </a:p>
          <a:p>
            <a:pPr marL="0" marR="0" lvl="0" indent="0" algn="l" rtl="0">
              <a:spcBef>
                <a:spcPts val="1286"/>
              </a:spcBef>
              <a:spcAft>
                <a:spcPts val="0"/>
              </a:spcAft>
              <a:buNone/>
            </a:pPr>
            <a:r>
              <a:rPr lang="en-US" sz="4700" b="0" i="0" u="none" strike="noStrike" cap="none">
                <a:solidFill>
                  <a:srgbClr val="7F7F7F"/>
                </a:solidFill>
                <a:latin typeface="Calibri"/>
                <a:ea typeface="Calibri"/>
                <a:cs typeface="Calibri"/>
                <a:sym typeface="Calibri"/>
              </a:rPr>
              <a:t>Placeholders:</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286"/>
              </a:spcBef>
              <a:spcAft>
                <a:spcPts val="0"/>
              </a:spcAft>
              <a:buNone/>
            </a:pPr>
            <a:r>
              <a:rPr lang="en-US" sz="4700" b="0" i="0" u="none" strike="noStrike" cap="none">
                <a:solidFill>
                  <a:srgbClr val="7F7F7F"/>
                </a:solidFill>
                <a:latin typeface="Calibri"/>
                <a:ea typeface="Calibri"/>
                <a:cs typeface="Calibri"/>
                <a:sym typeface="Calibri"/>
              </a:rPr>
              <a:t>Image Quality:</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You can place digital photos or logo art in your poster file by selecting the </a:t>
            </a:r>
            <a:r>
              <a:rPr lang="en-US" sz="3300" b="1" i="0" u="none" strike="noStrike" cap="none">
                <a:solidFill>
                  <a:srgbClr val="7F7F7F"/>
                </a:solidFill>
                <a:latin typeface="Calibri"/>
                <a:ea typeface="Calibri"/>
                <a:cs typeface="Calibri"/>
                <a:sym typeface="Calibri"/>
              </a:rPr>
              <a:t>Insert, Picture</a:t>
            </a:r>
            <a:r>
              <a:rPr lang="en-US" sz="33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3300" b="1" i="0" u="none" strike="noStrike" cap="none">
                <a:solidFill>
                  <a:srgbClr val="7F7F7F"/>
                </a:solidFill>
                <a:latin typeface="Calibri"/>
                <a:ea typeface="Calibri"/>
                <a:cs typeface="Calibri"/>
                <a:sym typeface="Calibri"/>
              </a:rPr>
              <a:t>150-200 pixels per inch in their final printed size</a:t>
            </a:r>
            <a:r>
              <a:rPr lang="en-US" sz="33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286"/>
              </a:spcBef>
              <a:spcAft>
                <a:spcPts val="0"/>
              </a:spcAft>
              <a:buNone/>
            </a:pPr>
            <a:br>
              <a:rPr lang="en-US" sz="2400" b="0" i="0" u="none" strike="noStrike" cap="none">
                <a:solidFill>
                  <a:srgbClr val="7F7F7F"/>
                </a:solidFill>
                <a:latin typeface="Calibri"/>
                <a:ea typeface="Calibri"/>
                <a:cs typeface="Calibri"/>
                <a:sym typeface="Calibri"/>
              </a:rPr>
            </a:br>
            <a:r>
              <a:rPr lang="en-US" sz="2400" b="0" i="0" u="none" strike="noStrike" cap="none">
                <a:solidFill>
                  <a:srgbClr val="7F7F7F"/>
                </a:solidFill>
                <a:latin typeface="Calibri"/>
                <a:ea typeface="Calibri"/>
                <a:cs typeface="Calibri"/>
                <a:sym typeface="Calibri"/>
              </a:rPr>
              <a:t>[This sidebar area does not print.]</a:t>
            </a:r>
            <a:endParaRPr/>
          </a:p>
        </p:txBody>
      </p:sp>
      <p:grpSp>
        <p:nvGrpSpPr>
          <p:cNvPr id="57" name="Google Shape;57;p13"/>
          <p:cNvGrpSpPr/>
          <p:nvPr/>
        </p:nvGrpSpPr>
        <p:grpSpPr>
          <a:xfrm>
            <a:off x="33465590" y="0"/>
            <a:ext cx="7131771" cy="21945600"/>
            <a:chOff x="33832800" y="0"/>
            <a:chExt cx="12801600" cy="43891200"/>
          </a:xfrm>
        </p:grpSpPr>
        <p:sp>
          <p:nvSpPr>
            <p:cNvPr id="58" name="Google Shape;58;p13"/>
            <p:cNvSpPr/>
            <p:nvPr/>
          </p:nvSpPr>
          <p:spPr>
            <a:xfrm>
              <a:off x="33832800" y="0"/>
              <a:ext cx="12801600" cy="43891200"/>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4700" b="0" i="0" u="none" strike="noStrike" cap="none">
                  <a:solidFill>
                    <a:srgbClr val="7F7F7F"/>
                  </a:solidFill>
                  <a:latin typeface="Calibri"/>
                  <a:ea typeface="Calibri"/>
                  <a:cs typeface="Calibri"/>
                  <a:sym typeface="Calibri"/>
                </a:rPr>
                <a:t>Change Color Theme:</a:t>
              </a:r>
              <a:endParaRPr sz="47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To change the color theme, select the </a:t>
              </a:r>
              <a:r>
                <a:rPr lang="en-US" sz="3300" b="1" i="0" u="none" strike="noStrike" cap="none">
                  <a:solidFill>
                    <a:srgbClr val="7F7F7F"/>
                  </a:solidFill>
                  <a:latin typeface="Calibri"/>
                  <a:ea typeface="Calibri"/>
                  <a:cs typeface="Calibri"/>
                  <a:sym typeface="Calibri"/>
                </a:rPr>
                <a:t>Design</a:t>
              </a:r>
              <a:r>
                <a:rPr lang="en-US" sz="3300" b="0" i="0" u="none" strike="noStrike" cap="none">
                  <a:solidFill>
                    <a:srgbClr val="7F7F7F"/>
                  </a:solidFill>
                  <a:latin typeface="Calibri"/>
                  <a:ea typeface="Calibri"/>
                  <a:cs typeface="Calibri"/>
                  <a:sym typeface="Calibri"/>
                </a:rPr>
                <a:t> tab, then select the </a:t>
              </a:r>
              <a:r>
                <a:rPr lang="en-US" sz="3300" b="1" i="0" u="none" strike="noStrike" cap="none">
                  <a:solidFill>
                    <a:srgbClr val="7F7F7F"/>
                  </a:solidFill>
                  <a:latin typeface="Calibri"/>
                  <a:ea typeface="Calibri"/>
                  <a:cs typeface="Calibri"/>
                  <a:sym typeface="Calibri"/>
                </a:rPr>
                <a:t>Colors</a:t>
              </a:r>
              <a:r>
                <a:rPr lang="en-US" sz="3300" b="0" i="0" u="none" strike="noStrike" cap="none">
                  <a:solidFill>
                    <a:srgbClr val="7F7F7F"/>
                  </a:solidFill>
                  <a:latin typeface="Calibri"/>
                  <a:ea typeface="Calibri"/>
                  <a:cs typeface="Calibri"/>
                  <a:sym typeface="Calibri"/>
                </a:rPr>
                <a:t> drop-down list.</a:t>
              </a:r>
              <a:endParaRPr/>
            </a:p>
            <a:p>
              <a:pPr marL="0" marR="0" lvl="0" indent="0" algn="l" rtl="0">
                <a:spcBef>
                  <a:spcPts val="1286"/>
                </a:spcBef>
                <a:spcAft>
                  <a:spcPts val="0"/>
                </a:spcAft>
                <a:buNone/>
              </a:pPr>
              <a:endParaRPr sz="48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286"/>
                </a:spcBef>
                <a:spcAft>
                  <a:spcPts val="0"/>
                </a:spcAft>
                <a:buNone/>
              </a:pPr>
              <a:r>
                <a:rPr lang="en-US" sz="4700" b="0" i="0" u="none" strike="noStrike" cap="none">
                  <a:solidFill>
                    <a:srgbClr val="7F7F7F"/>
                  </a:solidFill>
                  <a:latin typeface="Calibri"/>
                  <a:ea typeface="Calibri"/>
                  <a:cs typeface="Calibri"/>
                  <a:sym typeface="Calibri"/>
                </a:rPr>
                <a:t>Printing Your Poster:</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Once your poster file is ready, visit </a:t>
              </a:r>
              <a:r>
                <a:rPr lang="en-US" sz="3300" b="1" i="0" u="none" strike="noStrike" cap="none">
                  <a:solidFill>
                    <a:srgbClr val="7F7F7F"/>
                  </a:solidFill>
                  <a:latin typeface="Calibri"/>
                  <a:ea typeface="Calibri"/>
                  <a:cs typeface="Calibri"/>
                  <a:sym typeface="Calibri"/>
                </a:rPr>
                <a:t>www.genigraphics.com</a:t>
              </a:r>
              <a:r>
                <a:rPr lang="en-US" sz="33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286"/>
                </a:spcBef>
                <a:spcAft>
                  <a:spcPts val="0"/>
                </a:spcAft>
                <a:buNone/>
              </a:pPr>
              <a:r>
                <a:rPr lang="en-US" sz="33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286"/>
                </a:spcBef>
                <a:spcAft>
                  <a:spcPts val="0"/>
                </a:spcAft>
                <a:buNone/>
              </a:pPr>
              <a:endParaRPr sz="33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3300" b="0" i="0" u="none" strike="noStrike" cap="none">
                  <a:solidFill>
                    <a:srgbClr val="7F7F7F"/>
                  </a:solidFill>
                  <a:latin typeface="Calibri"/>
                  <a:ea typeface="Calibri"/>
                  <a:cs typeface="Calibri"/>
                  <a:sym typeface="Calibri"/>
                </a:rPr>
                <a:t>US and Canada:  1-800-790-4001</a:t>
              </a:r>
              <a:br>
                <a:rPr lang="en-US" sz="3300" b="0" i="0" u="none" strike="noStrike" cap="none">
                  <a:solidFill>
                    <a:srgbClr val="7F7F7F"/>
                  </a:solidFill>
                  <a:latin typeface="Calibri"/>
                  <a:ea typeface="Calibri"/>
                  <a:cs typeface="Calibri"/>
                  <a:sym typeface="Calibri"/>
                </a:rPr>
              </a:br>
              <a:r>
                <a:rPr lang="en-US" sz="33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2400" b="0" i="0" u="none" strike="noStrike" cap="none">
                  <a:solidFill>
                    <a:srgbClr val="7F7F7F"/>
                  </a:solidFill>
                  <a:latin typeface="Calibri"/>
                  <a:ea typeface="Calibri"/>
                  <a:cs typeface="Calibri"/>
                  <a:sym typeface="Calibri"/>
                </a:rPr>
              </a:br>
              <a:r>
                <a:rPr lang="en-US" sz="2400" b="0" i="0" u="none" strike="noStrike" cap="none">
                  <a:solidFill>
                    <a:srgbClr val="7F7F7F"/>
                  </a:solidFill>
                  <a:latin typeface="Calibri"/>
                  <a:ea typeface="Calibri"/>
                  <a:cs typeface="Calibri"/>
                  <a:sym typeface="Calibri"/>
                </a:rPr>
                <a:t>[This sidebar area does not print.]</a:t>
              </a:r>
              <a:endParaRPr/>
            </a:p>
          </p:txBody>
        </p:sp>
        <p:pic>
          <p:nvPicPr>
            <p:cNvPr id="59" name="Google Shape;59;p13"/>
            <p:cNvPicPr preferRelativeResize="0"/>
            <p:nvPr/>
          </p:nvPicPr>
          <p:blipFill rotWithShape="1">
            <a:blip r:embed="rId3">
              <a:alphaModFix/>
            </a:blip>
            <a:srcRect/>
            <a:stretch/>
          </p:blipFill>
          <p:spPr>
            <a:xfrm>
              <a:off x="34281341" y="9260274"/>
              <a:ext cx="11904600" cy="102468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9176960"/>
            <a:ext cx="30674100" cy="3591600"/>
          </a:xfrm>
          <a:prstGeom prst="rect">
            <a:avLst/>
          </a:prstGeom>
        </p:spPr>
        <p:txBody>
          <a:bodyPr spcFirstLastPara="1" wrap="square" lIns="349450" tIns="349450" rIns="349450" bIns="349450" anchor="ctr" anchorCtr="0">
            <a:norm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endParaRPr/>
          </a:p>
        </p:txBody>
      </p:sp>
      <p:sp>
        <p:nvSpPr>
          <p:cNvPr id="15" name="Google Shape;15;p3"/>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18" name="Google Shape;18;p4"/>
          <p:cNvSpPr txBox="1">
            <a:spLocks noGrp="1"/>
          </p:cNvSpPr>
          <p:nvPr>
            <p:ph type="body" idx="1"/>
          </p:nvPr>
        </p:nvSpPr>
        <p:spPr>
          <a:xfrm>
            <a:off x="1122120" y="4917227"/>
            <a:ext cx="30674100" cy="14576700"/>
          </a:xfrm>
          <a:prstGeom prst="rect">
            <a:avLst/>
          </a:prstGeom>
        </p:spPr>
        <p:txBody>
          <a:bodyPr spcFirstLastPara="1" wrap="square" lIns="349450" tIns="349450" rIns="349450" bIns="349450" anchor="t" anchorCtr="0">
            <a:normAutofit/>
          </a:bodyPr>
          <a:lstStyle>
            <a:lvl1pPr marL="457200" lvl="0" indent="-666750">
              <a:spcBef>
                <a:spcPts val="0"/>
              </a:spcBef>
              <a:spcAft>
                <a:spcPts val="0"/>
              </a:spcAft>
              <a:buSzPts val="6900"/>
              <a:buChar char="●"/>
              <a:defRPr/>
            </a:lvl1pPr>
            <a:lvl2pPr marL="914400" lvl="1" indent="-571500">
              <a:spcBef>
                <a:spcPts val="0"/>
              </a:spcBef>
              <a:spcAft>
                <a:spcPts val="0"/>
              </a:spcAft>
              <a:buSzPts val="5400"/>
              <a:buChar char="○"/>
              <a:defRPr/>
            </a:lvl2pPr>
            <a:lvl3pPr marL="1371600" lvl="2" indent="-571500">
              <a:spcBef>
                <a:spcPts val="0"/>
              </a:spcBef>
              <a:spcAft>
                <a:spcPts val="0"/>
              </a:spcAft>
              <a:buSzPts val="5400"/>
              <a:buChar char="■"/>
              <a:defRPr/>
            </a:lvl3pPr>
            <a:lvl4pPr marL="1828800" lvl="3" indent="-571500">
              <a:spcBef>
                <a:spcPts val="0"/>
              </a:spcBef>
              <a:spcAft>
                <a:spcPts val="0"/>
              </a:spcAft>
              <a:buSzPts val="5400"/>
              <a:buChar char="●"/>
              <a:defRPr/>
            </a:lvl4pPr>
            <a:lvl5pPr marL="2286000" lvl="4" indent="-571500">
              <a:spcBef>
                <a:spcPts val="0"/>
              </a:spcBef>
              <a:spcAft>
                <a:spcPts val="0"/>
              </a:spcAft>
              <a:buSzPts val="5400"/>
              <a:buChar char="○"/>
              <a:defRPr/>
            </a:lvl5pPr>
            <a:lvl6pPr marL="2743200" lvl="5" indent="-571500">
              <a:spcBef>
                <a:spcPts val="0"/>
              </a:spcBef>
              <a:spcAft>
                <a:spcPts val="0"/>
              </a:spcAft>
              <a:buSzPts val="5400"/>
              <a:buChar char="■"/>
              <a:defRPr/>
            </a:lvl6pPr>
            <a:lvl7pPr marL="3200400" lvl="6" indent="-571500">
              <a:spcBef>
                <a:spcPts val="0"/>
              </a:spcBef>
              <a:spcAft>
                <a:spcPts val="0"/>
              </a:spcAft>
              <a:buSzPts val="5400"/>
              <a:buChar char="●"/>
              <a:defRPr/>
            </a:lvl7pPr>
            <a:lvl8pPr marL="3657600" lvl="7" indent="-571500">
              <a:spcBef>
                <a:spcPts val="0"/>
              </a:spcBef>
              <a:spcAft>
                <a:spcPts val="0"/>
              </a:spcAft>
              <a:buSzPts val="5400"/>
              <a:buChar char="○"/>
              <a:defRPr/>
            </a:lvl8pPr>
            <a:lvl9pPr marL="4114800" lvl="8" indent="-571500">
              <a:spcBef>
                <a:spcPts val="0"/>
              </a:spcBef>
              <a:spcAft>
                <a:spcPts val="0"/>
              </a:spcAft>
              <a:buSzPts val="5400"/>
              <a:buChar char="■"/>
              <a:defRPr/>
            </a:lvl9pPr>
          </a:lstStyle>
          <a:p>
            <a:endParaRPr/>
          </a:p>
        </p:txBody>
      </p:sp>
      <p:sp>
        <p:nvSpPr>
          <p:cNvPr id="19" name="Google Shape;19;p4"/>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2" name="Google Shape;22;p5"/>
          <p:cNvSpPr txBox="1">
            <a:spLocks noGrp="1"/>
          </p:cNvSpPr>
          <p:nvPr>
            <p:ph type="body" idx="1"/>
          </p:nvPr>
        </p:nvSpPr>
        <p:spPr>
          <a:xfrm>
            <a:off x="1122120" y="4917227"/>
            <a:ext cx="14399700" cy="14576700"/>
          </a:xfrm>
          <a:prstGeom prst="rect">
            <a:avLst/>
          </a:prstGeom>
        </p:spPr>
        <p:txBody>
          <a:bodyPr spcFirstLastPara="1" wrap="square" lIns="349450" tIns="349450" rIns="349450" bIns="349450" anchor="t" anchorCtr="0">
            <a:normAutofit/>
          </a:bodyPr>
          <a:lstStyle>
            <a:lvl1pPr marL="457200" lvl="0" indent="-571500">
              <a:spcBef>
                <a:spcPts val="0"/>
              </a:spcBef>
              <a:spcAft>
                <a:spcPts val="0"/>
              </a:spcAft>
              <a:buSzPts val="5400"/>
              <a:buChar char="●"/>
              <a:defRPr sz="5400"/>
            </a:lvl1pPr>
            <a:lvl2pPr marL="914400" lvl="1" indent="-520700">
              <a:spcBef>
                <a:spcPts val="0"/>
              </a:spcBef>
              <a:spcAft>
                <a:spcPts val="0"/>
              </a:spcAft>
              <a:buSzPts val="4600"/>
              <a:buChar char="○"/>
              <a:defRPr sz="4600"/>
            </a:lvl2pPr>
            <a:lvl3pPr marL="1371600" lvl="2" indent="-520700">
              <a:spcBef>
                <a:spcPts val="0"/>
              </a:spcBef>
              <a:spcAft>
                <a:spcPts val="0"/>
              </a:spcAft>
              <a:buSzPts val="4600"/>
              <a:buChar char="■"/>
              <a:defRPr sz="4600"/>
            </a:lvl3pPr>
            <a:lvl4pPr marL="1828800" lvl="3" indent="-520700">
              <a:spcBef>
                <a:spcPts val="0"/>
              </a:spcBef>
              <a:spcAft>
                <a:spcPts val="0"/>
              </a:spcAft>
              <a:buSzPts val="4600"/>
              <a:buChar char="●"/>
              <a:defRPr sz="4600"/>
            </a:lvl4pPr>
            <a:lvl5pPr marL="2286000" lvl="4" indent="-520700">
              <a:spcBef>
                <a:spcPts val="0"/>
              </a:spcBef>
              <a:spcAft>
                <a:spcPts val="0"/>
              </a:spcAft>
              <a:buSzPts val="4600"/>
              <a:buChar char="○"/>
              <a:defRPr sz="4600"/>
            </a:lvl5pPr>
            <a:lvl6pPr marL="2743200" lvl="5" indent="-520700">
              <a:spcBef>
                <a:spcPts val="0"/>
              </a:spcBef>
              <a:spcAft>
                <a:spcPts val="0"/>
              </a:spcAft>
              <a:buSzPts val="4600"/>
              <a:buChar char="■"/>
              <a:defRPr sz="4600"/>
            </a:lvl6pPr>
            <a:lvl7pPr marL="3200400" lvl="6" indent="-520700">
              <a:spcBef>
                <a:spcPts val="0"/>
              </a:spcBef>
              <a:spcAft>
                <a:spcPts val="0"/>
              </a:spcAft>
              <a:buSzPts val="4600"/>
              <a:buChar char="●"/>
              <a:defRPr sz="4600"/>
            </a:lvl7pPr>
            <a:lvl8pPr marL="3657600" lvl="7" indent="-520700">
              <a:spcBef>
                <a:spcPts val="0"/>
              </a:spcBef>
              <a:spcAft>
                <a:spcPts val="0"/>
              </a:spcAft>
              <a:buSzPts val="4600"/>
              <a:buChar char="○"/>
              <a:defRPr sz="4600"/>
            </a:lvl8pPr>
            <a:lvl9pPr marL="4114800" lvl="8" indent="-520700">
              <a:spcBef>
                <a:spcPts val="0"/>
              </a:spcBef>
              <a:spcAft>
                <a:spcPts val="0"/>
              </a:spcAft>
              <a:buSzPts val="4600"/>
              <a:buChar char="■"/>
              <a:defRPr sz="4600"/>
            </a:lvl9pPr>
          </a:lstStyle>
          <a:p>
            <a:endParaRPr/>
          </a:p>
        </p:txBody>
      </p:sp>
      <p:sp>
        <p:nvSpPr>
          <p:cNvPr id="23" name="Google Shape;23;p5"/>
          <p:cNvSpPr txBox="1">
            <a:spLocks noGrp="1"/>
          </p:cNvSpPr>
          <p:nvPr>
            <p:ph type="body" idx="2"/>
          </p:nvPr>
        </p:nvSpPr>
        <p:spPr>
          <a:xfrm>
            <a:off x="17396640" y="4917227"/>
            <a:ext cx="14399700" cy="14576700"/>
          </a:xfrm>
          <a:prstGeom prst="rect">
            <a:avLst/>
          </a:prstGeom>
        </p:spPr>
        <p:txBody>
          <a:bodyPr spcFirstLastPara="1" wrap="square" lIns="349450" tIns="349450" rIns="349450" bIns="349450" anchor="t" anchorCtr="0">
            <a:normAutofit/>
          </a:bodyPr>
          <a:lstStyle>
            <a:lvl1pPr marL="457200" lvl="0" indent="-571500">
              <a:spcBef>
                <a:spcPts val="0"/>
              </a:spcBef>
              <a:spcAft>
                <a:spcPts val="0"/>
              </a:spcAft>
              <a:buSzPts val="5400"/>
              <a:buChar char="●"/>
              <a:defRPr sz="5400"/>
            </a:lvl1pPr>
            <a:lvl2pPr marL="914400" lvl="1" indent="-520700">
              <a:spcBef>
                <a:spcPts val="0"/>
              </a:spcBef>
              <a:spcAft>
                <a:spcPts val="0"/>
              </a:spcAft>
              <a:buSzPts val="4600"/>
              <a:buChar char="○"/>
              <a:defRPr sz="4600"/>
            </a:lvl2pPr>
            <a:lvl3pPr marL="1371600" lvl="2" indent="-520700">
              <a:spcBef>
                <a:spcPts val="0"/>
              </a:spcBef>
              <a:spcAft>
                <a:spcPts val="0"/>
              </a:spcAft>
              <a:buSzPts val="4600"/>
              <a:buChar char="■"/>
              <a:defRPr sz="4600"/>
            </a:lvl3pPr>
            <a:lvl4pPr marL="1828800" lvl="3" indent="-520700">
              <a:spcBef>
                <a:spcPts val="0"/>
              </a:spcBef>
              <a:spcAft>
                <a:spcPts val="0"/>
              </a:spcAft>
              <a:buSzPts val="4600"/>
              <a:buChar char="●"/>
              <a:defRPr sz="4600"/>
            </a:lvl4pPr>
            <a:lvl5pPr marL="2286000" lvl="4" indent="-520700">
              <a:spcBef>
                <a:spcPts val="0"/>
              </a:spcBef>
              <a:spcAft>
                <a:spcPts val="0"/>
              </a:spcAft>
              <a:buSzPts val="4600"/>
              <a:buChar char="○"/>
              <a:defRPr sz="4600"/>
            </a:lvl5pPr>
            <a:lvl6pPr marL="2743200" lvl="5" indent="-520700">
              <a:spcBef>
                <a:spcPts val="0"/>
              </a:spcBef>
              <a:spcAft>
                <a:spcPts val="0"/>
              </a:spcAft>
              <a:buSzPts val="4600"/>
              <a:buChar char="■"/>
              <a:defRPr sz="4600"/>
            </a:lvl6pPr>
            <a:lvl7pPr marL="3200400" lvl="6" indent="-520700">
              <a:spcBef>
                <a:spcPts val="0"/>
              </a:spcBef>
              <a:spcAft>
                <a:spcPts val="0"/>
              </a:spcAft>
              <a:buSzPts val="4600"/>
              <a:buChar char="●"/>
              <a:defRPr sz="4600"/>
            </a:lvl7pPr>
            <a:lvl8pPr marL="3657600" lvl="7" indent="-520700">
              <a:spcBef>
                <a:spcPts val="0"/>
              </a:spcBef>
              <a:spcAft>
                <a:spcPts val="0"/>
              </a:spcAft>
              <a:buSzPts val="4600"/>
              <a:buChar char="○"/>
              <a:defRPr sz="4600"/>
            </a:lvl8pPr>
            <a:lvl9pPr marL="4114800" lvl="8" indent="-520700">
              <a:spcBef>
                <a:spcPts val="0"/>
              </a:spcBef>
              <a:spcAft>
                <a:spcPts val="0"/>
              </a:spcAft>
              <a:buSzPts val="4600"/>
              <a:buChar char="■"/>
              <a:defRPr sz="4600"/>
            </a:lvl9pPr>
          </a:lstStyle>
          <a:p>
            <a:endParaRPr/>
          </a:p>
        </p:txBody>
      </p:sp>
      <p:sp>
        <p:nvSpPr>
          <p:cNvPr id="24" name="Google Shape;24;p5"/>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1898773"/>
            <a:ext cx="30674100" cy="2443500"/>
          </a:xfrm>
          <a:prstGeom prst="rect">
            <a:avLst/>
          </a:prstGeom>
        </p:spPr>
        <p:txBody>
          <a:bodyPr spcFirstLastPara="1" wrap="square" lIns="349450" tIns="349450" rIns="349450" bIns="349450" anchor="t" anchorCtr="0">
            <a:normAutofit/>
          </a:bodyPr>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7" name="Google Shape;27;p6"/>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2370560"/>
            <a:ext cx="10108800" cy="3224400"/>
          </a:xfrm>
          <a:prstGeom prst="rect">
            <a:avLst/>
          </a:prstGeom>
        </p:spPr>
        <p:txBody>
          <a:bodyPr spcFirstLastPara="1" wrap="square" lIns="349450" tIns="349450" rIns="349450" bIns="349450" anchor="b" anchorCtr="0">
            <a:normAutofit/>
          </a:bodyPr>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a:endParaRPr/>
          </a:p>
        </p:txBody>
      </p:sp>
      <p:sp>
        <p:nvSpPr>
          <p:cNvPr id="30" name="Google Shape;30;p7"/>
          <p:cNvSpPr txBox="1">
            <a:spLocks noGrp="1"/>
          </p:cNvSpPr>
          <p:nvPr>
            <p:ph type="body" idx="1"/>
          </p:nvPr>
        </p:nvSpPr>
        <p:spPr>
          <a:xfrm>
            <a:off x="1122120" y="5928960"/>
            <a:ext cx="10108800" cy="13565400"/>
          </a:xfrm>
          <a:prstGeom prst="rect">
            <a:avLst/>
          </a:prstGeom>
        </p:spPr>
        <p:txBody>
          <a:bodyPr spcFirstLastPara="1" wrap="square" lIns="349450" tIns="349450" rIns="349450" bIns="349450" anchor="t" anchorCtr="0">
            <a:normAutofit/>
          </a:bodyPr>
          <a:lstStyle>
            <a:lvl1pPr marL="457200" lvl="0" indent="-520700">
              <a:spcBef>
                <a:spcPts val="0"/>
              </a:spcBef>
              <a:spcAft>
                <a:spcPts val="0"/>
              </a:spcAft>
              <a:buSzPts val="4600"/>
              <a:buChar char="●"/>
              <a:defRPr sz="4600"/>
            </a:lvl1pPr>
            <a:lvl2pPr marL="914400" lvl="1" indent="-520700">
              <a:spcBef>
                <a:spcPts val="0"/>
              </a:spcBef>
              <a:spcAft>
                <a:spcPts val="0"/>
              </a:spcAft>
              <a:buSzPts val="4600"/>
              <a:buChar char="○"/>
              <a:defRPr sz="4600"/>
            </a:lvl2pPr>
            <a:lvl3pPr marL="1371600" lvl="2" indent="-520700">
              <a:spcBef>
                <a:spcPts val="0"/>
              </a:spcBef>
              <a:spcAft>
                <a:spcPts val="0"/>
              </a:spcAft>
              <a:buSzPts val="4600"/>
              <a:buChar char="■"/>
              <a:defRPr sz="4600"/>
            </a:lvl3pPr>
            <a:lvl4pPr marL="1828800" lvl="3" indent="-520700">
              <a:spcBef>
                <a:spcPts val="0"/>
              </a:spcBef>
              <a:spcAft>
                <a:spcPts val="0"/>
              </a:spcAft>
              <a:buSzPts val="4600"/>
              <a:buChar char="●"/>
              <a:defRPr sz="4600"/>
            </a:lvl4pPr>
            <a:lvl5pPr marL="2286000" lvl="4" indent="-520700">
              <a:spcBef>
                <a:spcPts val="0"/>
              </a:spcBef>
              <a:spcAft>
                <a:spcPts val="0"/>
              </a:spcAft>
              <a:buSzPts val="4600"/>
              <a:buChar char="○"/>
              <a:defRPr sz="4600"/>
            </a:lvl5pPr>
            <a:lvl6pPr marL="2743200" lvl="5" indent="-520700">
              <a:spcBef>
                <a:spcPts val="0"/>
              </a:spcBef>
              <a:spcAft>
                <a:spcPts val="0"/>
              </a:spcAft>
              <a:buSzPts val="4600"/>
              <a:buChar char="■"/>
              <a:defRPr sz="4600"/>
            </a:lvl6pPr>
            <a:lvl7pPr marL="3200400" lvl="6" indent="-520700">
              <a:spcBef>
                <a:spcPts val="0"/>
              </a:spcBef>
              <a:spcAft>
                <a:spcPts val="0"/>
              </a:spcAft>
              <a:buSzPts val="4600"/>
              <a:buChar char="●"/>
              <a:defRPr sz="4600"/>
            </a:lvl7pPr>
            <a:lvl8pPr marL="3657600" lvl="7" indent="-520700">
              <a:spcBef>
                <a:spcPts val="0"/>
              </a:spcBef>
              <a:spcAft>
                <a:spcPts val="0"/>
              </a:spcAft>
              <a:buSzPts val="4600"/>
              <a:buChar char="○"/>
              <a:defRPr sz="4600"/>
            </a:lvl8pPr>
            <a:lvl9pPr marL="4114800" lvl="8" indent="-520700">
              <a:spcBef>
                <a:spcPts val="0"/>
              </a:spcBef>
              <a:spcAft>
                <a:spcPts val="0"/>
              </a:spcAft>
              <a:buSzPts val="4600"/>
              <a:buChar char="■"/>
              <a:defRPr sz="4600"/>
            </a:lvl9pPr>
          </a:lstStyle>
          <a:p>
            <a:endParaRPr/>
          </a:p>
        </p:txBody>
      </p:sp>
      <p:sp>
        <p:nvSpPr>
          <p:cNvPr id="31" name="Google Shape;31;p7"/>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1920640"/>
            <a:ext cx="22924200" cy="17454000"/>
          </a:xfrm>
          <a:prstGeom prst="rect">
            <a:avLst/>
          </a:prstGeom>
        </p:spPr>
        <p:txBody>
          <a:bodyPr spcFirstLastPara="1" wrap="square" lIns="349450" tIns="349450" rIns="349450" bIns="349450" anchor="ctr" anchorCtr="0">
            <a:normAutofit/>
          </a:bodyPr>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34" name="Google Shape;34;p8"/>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533"/>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5261547"/>
            <a:ext cx="14562600" cy="6324600"/>
          </a:xfrm>
          <a:prstGeom prst="rect">
            <a:avLst/>
          </a:prstGeom>
        </p:spPr>
        <p:txBody>
          <a:bodyPr spcFirstLastPara="1" wrap="square" lIns="349450" tIns="349450" rIns="349450" bIns="349450" anchor="b" anchorCtr="0">
            <a:normAutofit/>
          </a:bodyPr>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a:endParaRPr/>
          </a:p>
        </p:txBody>
      </p:sp>
      <p:sp>
        <p:nvSpPr>
          <p:cNvPr id="38" name="Google Shape;38;p9"/>
          <p:cNvSpPr txBox="1">
            <a:spLocks noGrp="1"/>
          </p:cNvSpPr>
          <p:nvPr>
            <p:ph type="subTitle" idx="1"/>
          </p:nvPr>
        </p:nvSpPr>
        <p:spPr>
          <a:xfrm>
            <a:off x="955800" y="11959787"/>
            <a:ext cx="14562600" cy="5269800"/>
          </a:xfrm>
          <a:prstGeom prst="rect">
            <a:avLst/>
          </a:prstGeom>
        </p:spPr>
        <p:txBody>
          <a:bodyPr spcFirstLastPara="1" wrap="square" lIns="349450" tIns="349450" rIns="349450" bIns="349450" anchor="t" anchorCtr="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39" name="Google Shape;39;p9"/>
          <p:cNvSpPr txBox="1">
            <a:spLocks noGrp="1"/>
          </p:cNvSpPr>
          <p:nvPr>
            <p:ph type="body" idx="2"/>
          </p:nvPr>
        </p:nvSpPr>
        <p:spPr>
          <a:xfrm>
            <a:off x="17782200" y="3089387"/>
            <a:ext cx="13813200" cy="15765900"/>
          </a:xfrm>
          <a:prstGeom prst="rect">
            <a:avLst/>
          </a:prstGeom>
        </p:spPr>
        <p:txBody>
          <a:bodyPr spcFirstLastPara="1" wrap="square" lIns="349450" tIns="349450" rIns="349450" bIns="349450" anchor="ctr" anchorCtr="0">
            <a:normAutofit/>
          </a:bodyPr>
          <a:lstStyle>
            <a:lvl1pPr marL="457200" lvl="0" indent="-666750">
              <a:spcBef>
                <a:spcPts val="0"/>
              </a:spcBef>
              <a:spcAft>
                <a:spcPts val="0"/>
              </a:spcAft>
              <a:buSzPts val="6900"/>
              <a:buChar char="●"/>
              <a:defRPr/>
            </a:lvl1pPr>
            <a:lvl2pPr marL="914400" lvl="1" indent="-571500">
              <a:spcBef>
                <a:spcPts val="0"/>
              </a:spcBef>
              <a:spcAft>
                <a:spcPts val="0"/>
              </a:spcAft>
              <a:buSzPts val="5400"/>
              <a:buChar char="○"/>
              <a:defRPr/>
            </a:lvl2pPr>
            <a:lvl3pPr marL="1371600" lvl="2" indent="-571500">
              <a:spcBef>
                <a:spcPts val="0"/>
              </a:spcBef>
              <a:spcAft>
                <a:spcPts val="0"/>
              </a:spcAft>
              <a:buSzPts val="5400"/>
              <a:buChar char="■"/>
              <a:defRPr/>
            </a:lvl3pPr>
            <a:lvl4pPr marL="1828800" lvl="3" indent="-571500">
              <a:spcBef>
                <a:spcPts val="0"/>
              </a:spcBef>
              <a:spcAft>
                <a:spcPts val="0"/>
              </a:spcAft>
              <a:buSzPts val="5400"/>
              <a:buChar char="●"/>
              <a:defRPr/>
            </a:lvl4pPr>
            <a:lvl5pPr marL="2286000" lvl="4" indent="-571500">
              <a:spcBef>
                <a:spcPts val="0"/>
              </a:spcBef>
              <a:spcAft>
                <a:spcPts val="0"/>
              </a:spcAft>
              <a:buSzPts val="5400"/>
              <a:buChar char="○"/>
              <a:defRPr/>
            </a:lvl5pPr>
            <a:lvl6pPr marL="2743200" lvl="5" indent="-571500">
              <a:spcBef>
                <a:spcPts val="0"/>
              </a:spcBef>
              <a:spcAft>
                <a:spcPts val="0"/>
              </a:spcAft>
              <a:buSzPts val="5400"/>
              <a:buChar char="■"/>
              <a:defRPr/>
            </a:lvl6pPr>
            <a:lvl7pPr marL="3200400" lvl="6" indent="-571500">
              <a:spcBef>
                <a:spcPts val="0"/>
              </a:spcBef>
              <a:spcAft>
                <a:spcPts val="0"/>
              </a:spcAft>
              <a:buSzPts val="5400"/>
              <a:buChar char="●"/>
              <a:defRPr/>
            </a:lvl7pPr>
            <a:lvl8pPr marL="3657600" lvl="7" indent="-571500">
              <a:spcBef>
                <a:spcPts val="0"/>
              </a:spcBef>
              <a:spcAft>
                <a:spcPts val="0"/>
              </a:spcAft>
              <a:buSzPts val="5400"/>
              <a:buChar char="○"/>
              <a:defRPr/>
            </a:lvl8pPr>
            <a:lvl9pPr marL="4114800" lvl="8" indent="-571500">
              <a:spcBef>
                <a:spcPts val="0"/>
              </a:spcBef>
              <a:spcAft>
                <a:spcPts val="0"/>
              </a:spcAft>
              <a:buSzPts val="5400"/>
              <a:buChar char="■"/>
              <a:defRPr/>
            </a:lvl9pPr>
          </a:lstStyle>
          <a:p>
            <a:endParaRPr/>
          </a:p>
        </p:txBody>
      </p:sp>
      <p:sp>
        <p:nvSpPr>
          <p:cNvPr id="40" name="Google Shape;40;p9"/>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18050453"/>
            <a:ext cx="21595800" cy="2581800"/>
          </a:xfrm>
          <a:prstGeom prst="rect">
            <a:avLst/>
          </a:prstGeom>
        </p:spPr>
        <p:txBody>
          <a:bodyPr spcFirstLastPara="1" wrap="square" lIns="349450" tIns="349450" rIns="349450" bIns="349450" anchor="ctr" anchorCtr="0">
            <a:normAutofit/>
          </a:bodyPr>
          <a:lstStyle>
            <a:lvl1pPr marL="457200" lvl="0" indent="-228600">
              <a:lnSpc>
                <a:spcPct val="100000"/>
              </a:lnSpc>
              <a:spcBef>
                <a:spcPts val="0"/>
              </a:spcBef>
              <a:spcAft>
                <a:spcPts val="0"/>
              </a:spcAft>
              <a:buSzPts val="6900"/>
              <a:buNone/>
              <a:defRPr/>
            </a:lvl1pPr>
          </a:lstStyle>
          <a:p>
            <a:endParaRPr/>
          </a:p>
        </p:txBody>
      </p:sp>
      <p:sp>
        <p:nvSpPr>
          <p:cNvPr id="43" name="Google Shape;43;p10"/>
          <p:cNvSpPr txBox="1">
            <a:spLocks noGrp="1"/>
          </p:cNvSpPr>
          <p:nvPr>
            <p:ph type="sldNum" idx="12"/>
          </p:nvPr>
        </p:nvSpPr>
        <p:spPr>
          <a:xfrm>
            <a:off x="30500848" y="19896392"/>
            <a:ext cx="1975200" cy="1679400"/>
          </a:xfrm>
          <a:prstGeom prst="rect">
            <a:avLst/>
          </a:prstGeom>
        </p:spPr>
        <p:txBody>
          <a:bodyPr spcFirstLastPara="1" wrap="square" lIns="349450" tIns="349450" rIns="349450" bIns="349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rmAutofit/>
          </a:bodyPr>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rmAutofit/>
          </a:bodyPr>
          <a:lstStyle>
            <a:lvl1pPr marL="457200" lvl="0" indent="-666750">
              <a:lnSpc>
                <a:spcPct val="115000"/>
              </a:lnSpc>
              <a:spcBef>
                <a:spcPts val="0"/>
              </a:spcBef>
              <a:spcAft>
                <a:spcPts val="0"/>
              </a:spcAft>
              <a:buClr>
                <a:schemeClr val="dk2"/>
              </a:buClr>
              <a:buSzPts val="6900"/>
              <a:buChar char="●"/>
              <a:defRPr sz="6900">
                <a:solidFill>
                  <a:schemeClr val="dk2"/>
                </a:solidFill>
              </a:defRPr>
            </a:lvl1pPr>
            <a:lvl2pPr marL="914400" lvl="1" indent="-571500">
              <a:lnSpc>
                <a:spcPct val="115000"/>
              </a:lnSpc>
              <a:spcBef>
                <a:spcPts val="0"/>
              </a:spcBef>
              <a:spcAft>
                <a:spcPts val="0"/>
              </a:spcAft>
              <a:buClr>
                <a:schemeClr val="dk2"/>
              </a:buClr>
              <a:buSzPts val="5400"/>
              <a:buChar char="○"/>
              <a:defRPr sz="5400">
                <a:solidFill>
                  <a:schemeClr val="dk2"/>
                </a:solidFill>
              </a:defRPr>
            </a:lvl2pPr>
            <a:lvl3pPr marL="1371600" lvl="2" indent="-571500">
              <a:lnSpc>
                <a:spcPct val="115000"/>
              </a:lnSpc>
              <a:spcBef>
                <a:spcPts val="0"/>
              </a:spcBef>
              <a:spcAft>
                <a:spcPts val="0"/>
              </a:spcAft>
              <a:buClr>
                <a:schemeClr val="dk2"/>
              </a:buClr>
              <a:buSzPts val="5400"/>
              <a:buChar char="■"/>
              <a:defRPr sz="5400">
                <a:solidFill>
                  <a:schemeClr val="dk2"/>
                </a:solidFill>
              </a:defRPr>
            </a:lvl3pPr>
            <a:lvl4pPr marL="1828800" lvl="3" indent="-571500">
              <a:lnSpc>
                <a:spcPct val="115000"/>
              </a:lnSpc>
              <a:spcBef>
                <a:spcPts val="0"/>
              </a:spcBef>
              <a:spcAft>
                <a:spcPts val="0"/>
              </a:spcAft>
              <a:buClr>
                <a:schemeClr val="dk2"/>
              </a:buClr>
              <a:buSzPts val="5400"/>
              <a:buChar char="●"/>
              <a:defRPr sz="5400">
                <a:solidFill>
                  <a:schemeClr val="dk2"/>
                </a:solidFill>
              </a:defRPr>
            </a:lvl4pPr>
            <a:lvl5pPr marL="2286000" lvl="4" indent="-571500">
              <a:lnSpc>
                <a:spcPct val="115000"/>
              </a:lnSpc>
              <a:spcBef>
                <a:spcPts val="0"/>
              </a:spcBef>
              <a:spcAft>
                <a:spcPts val="0"/>
              </a:spcAft>
              <a:buClr>
                <a:schemeClr val="dk2"/>
              </a:buClr>
              <a:buSzPts val="5400"/>
              <a:buChar char="○"/>
              <a:defRPr sz="5400">
                <a:solidFill>
                  <a:schemeClr val="dk2"/>
                </a:solidFill>
              </a:defRPr>
            </a:lvl5pPr>
            <a:lvl6pPr marL="2743200" lvl="5" indent="-571500">
              <a:lnSpc>
                <a:spcPct val="115000"/>
              </a:lnSpc>
              <a:spcBef>
                <a:spcPts val="0"/>
              </a:spcBef>
              <a:spcAft>
                <a:spcPts val="0"/>
              </a:spcAft>
              <a:buClr>
                <a:schemeClr val="dk2"/>
              </a:buClr>
              <a:buSzPts val="5400"/>
              <a:buChar char="■"/>
              <a:defRPr sz="5400">
                <a:solidFill>
                  <a:schemeClr val="dk2"/>
                </a:solidFill>
              </a:defRPr>
            </a:lvl6pPr>
            <a:lvl7pPr marL="3200400" lvl="6" indent="-571500">
              <a:lnSpc>
                <a:spcPct val="115000"/>
              </a:lnSpc>
              <a:spcBef>
                <a:spcPts val="0"/>
              </a:spcBef>
              <a:spcAft>
                <a:spcPts val="0"/>
              </a:spcAft>
              <a:buClr>
                <a:schemeClr val="dk2"/>
              </a:buClr>
              <a:buSzPts val="5400"/>
              <a:buChar char="●"/>
              <a:defRPr sz="5400">
                <a:solidFill>
                  <a:schemeClr val="dk2"/>
                </a:solidFill>
              </a:defRPr>
            </a:lvl7pPr>
            <a:lvl8pPr marL="3657600" lvl="7" indent="-571500">
              <a:lnSpc>
                <a:spcPct val="115000"/>
              </a:lnSpc>
              <a:spcBef>
                <a:spcPts val="0"/>
              </a:spcBef>
              <a:spcAft>
                <a:spcPts val="0"/>
              </a:spcAft>
              <a:buClr>
                <a:schemeClr val="dk2"/>
              </a:buClr>
              <a:buSzPts val="5400"/>
              <a:buChar char="○"/>
              <a:defRPr sz="5400">
                <a:solidFill>
                  <a:schemeClr val="dk2"/>
                </a:solidFill>
              </a:defRPr>
            </a:lvl8pPr>
            <a:lvl9pPr marL="4114800" lvl="8" indent="-571500">
              <a:lnSpc>
                <a:spcPct val="115000"/>
              </a:lnSpc>
              <a:spcBef>
                <a:spcPts val="0"/>
              </a:spcBef>
              <a:spcAft>
                <a:spcPts val="0"/>
              </a:spcAft>
              <a:buClr>
                <a:schemeClr val="dk2"/>
              </a:buClr>
              <a:buSzPts val="5400"/>
              <a:buChar char="■"/>
              <a:defRPr sz="5400">
                <a:solidFill>
                  <a:schemeClr val="dk2"/>
                </a:solidFill>
              </a:defRPr>
            </a:lvl9pPr>
          </a:lstStyle>
          <a:p>
            <a:endParaRPr/>
          </a:p>
        </p:txBody>
      </p:sp>
      <p:sp>
        <p:nvSpPr>
          <p:cNvPr id="8" name="Google Shape;8;p1"/>
          <p:cNvSpPr txBox="1">
            <a:spLocks noGrp="1"/>
          </p:cNvSpPr>
          <p:nvPr>
            <p:ph type="sldNum" idx="12"/>
          </p:nvPr>
        </p:nvSpPr>
        <p:spPr>
          <a:xfrm>
            <a:off x="30500848" y="19896392"/>
            <a:ext cx="1975200" cy="1679400"/>
          </a:xfrm>
          <a:prstGeom prst="rect">
            <a:avLst/>
          </a:prstGeom>
          <a:noFill/>
          <a:ln>
            <a:noFill/>
          </a:ln>
        </p:spPr>
        <p:txBody>
          <a:bodyPr spcFirstLastPara="1" wrap="square" lIns="349450" tIns="349450" rIns="349450" bIns="349450" anchor="ctr" anchorCtr="0">
            <a:norm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medium.com/@kadambaripatel79/understanding-the-limitations-of-k-means-clustering-1fb5335f785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p:nvPr/>
        </p:nvSpPr>
        <p:spPr>
          <a:xfrm>
            <a:off x="7625" y="15250"/>
            <a:ext cx="32918400" cy="2877600"/>
          </a:xfrm>
          <a:prstGeom prst="rect">
            <a:avLst/>
          </a:prstGeom>
          <a:solidFill>
            <a:srgbClr val="3B8C4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300"/>
          </a:p>
        </p:txBody>
      </p:sp>
      <p:pic>
        <p:nvPicPr>
          <p:cNvPr id="65" name="Google Shape;65;p14" descr="Shape&#10;&#10;Description automatically generated with medium confidence"/>
          <p:cNvPicPr preferRelativeResize="0"/>
          <p:nvPr/>
        </p:nvPicPr>
        <p:blipFill rotWithShape="1">
          <a:blip r:embed="rId3">
            <a:alphaModFix amt="10000"/>
          </a:blip>
          <a:srcRect l="25464" t="4619" r="25469" b="4619"/>
          <a:stretch/>
        </p:blipFill>
        <p:spPr>
          <a:xfrm>
            <a:off x="14817580" y="-138028"/>
            <a:ext cx="24688800" cy="24414665"/>
          </a:xfrm>
          <a:prstGeom prst="rect">
            <a:avLst/>
          </a:prstGeom>
          <a:noFill/>
          <a:ln>
            <a:noFill/>
          </a:ln>
        </p:spPr>
      </p:pic>
      <p:sp>
        <p:nvSpPr>
          <p:cNvPr id="66" name="Google Shape;66;p14"/>
          <p:cNvSpPr txBox="1"/>
          <p:nvPr/>
        </p:nvSpPr>
        <p:spPr>
          <a:xfrm>
            <a:off x="895185" y="20892896"/>
            <a:ext cx="16770437" cy="890256"/>
          </a:xfrm>
          <a:prstGeom prst="rect">
            <a:avLst/>
          </a:prstGeom>
          <a:noFill/>
          <a:ln>
            <a:noFill/>
          </a:ln>
        </p:spPr>
        <p:txBody>
          <a:bodyPr spcFirstLastPara="1" wrap="square" lIns="48950" tIns="48950" rIns="48950" bIns="48950" anchor="t" anchorCtr="0">
            <a:noAutofit/>
          </a:bodyPr>
          <a:lstStyle/>
          <a:p>
            <a:pPr marL="244854" marR="0" lvl="0" indent="-238504" algn="l" rtl="0">
              <a:spcBef>
                <a:spcPts val="0"/>
              </a:spcBef>
              <a:spcAft>
                <a:spcPts val="0"/>
              </a:spcAft>
              <a:buClr>
                <a:schemeClr val="dk1"/>
              </a:buClr>
              <a:buSzPts val="800"/>
              <a:buFont typeface="Arial"/>
              <a:buAutoNum type="arabicPeriod"/>
            </a:pPr>
            <a:r>
              <a:rPr lang="en-US" sz="1300" dirty="0">
                <a:solidFill>
                  <a:schemeClr val="dk1"/>
                </a:solidFill>
              </a:rPr>
              <a:t>Data: https://archive.ics.uci.edu/ml/datasets/Tarvel%2BReview%2BRatings </a:t>
            </a:r>
            <a:endParaRPr sz="1300" dirty="0"/>
          </a:p>
          <a:p>
            <a:pPr marL="244854" marR="0" lvl="0" indent="-238504" algn="l" rtl="0">
              <a:spcBef>
                <a:spcPts val="0"/>
              </a:spcBef>
              <a:spcAft>
                <a:spcPts val="0"/>
              </a:spcAft>
              <a:buClr>
                <a:schemeClr val="dk1"/>
              </a:buClr>
              <a:buSzPts val="800"/>
              <a:buFont typeface="Arial"/>
              <a:buAutoNum type="arabicPeriod"/>
            </a:pPr>
            <a:r>
              <a:rPr lang="en-US" sz="1300" dirty="0">
                <a:solidFill>
                  <a:schemeClr val="dk1"/>
                </a:solidFill>
                <a:hlinkClick r:id="rId4"/>
              </a:rPr>
              <a:t>https://medium.com/@kadambaripatel79/understanding-the-limitations-of-k-means-clustering-1fb5335f7859</a:t>
            </a:r>
            <a:endParaRPr lang="en-US" sz="1300" dirty="0"/>
          </a:p>
          <a:p>
            <a:pPr marL="244854" marR="0" lvl="0" indent="-238504" algn="l" rtl="0">
              <a:spcBef>
                <a:spcPts val="0"/>
              </a:spcBef>
              <a:spcAft>
                <a:spcPts val="0"/>
              </a:spcAft>
              <a:buClr>
                <a:schemeClr val="dk1"/>
              </a:buClr>
              <a:buSzPts val="800"/>
              <a:buFont typeface="Arial"/>
              <a:buAutoNum type="arabicPeriod"/>
            </a:pPr>
            <a:r>
              <a:rPr lang="en-US" sz="1300" b="0" i="0" dirty="0">
                <a:solidFill>
                  <a:srgbClr val="000000"/>
                </a:solidFill>
                <a:effectLst/>
                <a:latin typeface="+mj-lt"/>
              </a:rPr>
              <a:t>Learning the k in k-means [University of California, San Diego La Jolla, California 92093-0114]02:43</a:t>
            </a:r>
          </a:p>
          <a:p>
            <a:pPr marL="244854" marR="0" lvl="0" indent="-238504" algn="l" rtl="0">
              <a:spcBef>
                <a:spcPts val="0"/>
              </a:spcBef>
              <a:spcAft>
                <a:spcPts val="0"/>
              </a:spcAft>
              <a:buClr>
                <a:schemeClr val="dk1"/>
              </a:buClr>
              <a:buSzPts val="800"/>
              <a:buFont typeface="Arial"/>
              <a:buAutoNum type="arabicPeriod"/>
            </a:pPr>
            <a:r>
              <a:rPr lang="en-US" sz="1300" b="0" i="0" dirty="0">
                <a:solidFill>
                  <a:srgbClr val="000000"/>
                </a:solidFill>
                <a:effectLst/>
                <a:latin typeface="+mj-lt"/>
              </a:rPr>
              <a:t>Lecture 14: K-Means concluded; Survey of Clustering; PCA</a:t>
            </a:r>
            <a:endParaRPr sz="1300" dirty="0"/>
          </a:p>
          <a:p>
            <a:pPr marL="244854" marR="0" lvl="0" indent="-187704" algn="l" rtl="0">
              <a:spcBef>
                <a:spcPts val="0"/>
              </a:spcBef>
              <a:spcAft>
                <a:spcPts val="0"/>
              </a:spcAft>
              <a:buClr>
                <a:schemeClr val="dk1"/>
              </a:buClr>
              <a:buSzPts val="900"/>
              <a:buFont typeface="Calibri"/>
              <a:buNone/>
            </a:pPr>
            <a:endParaRPr sz="800" dirty="0">
              <a:solidFill>
                <a:schemeClr val="dk1"/>
              </a:solidFill>
            </a:endParaRPr>
          </a:p>
        </p:txBody>
      </p:sp>
      <p:sp>
        <p:nvSpPr>
          <p:cNvPr id="67" name="Google Shape;67;p14"/>
          <p:cNvSpPr txBox="1"/>
          <p:nvPr/>
        </p:nvSpPr>
        <p:spPr>
          <a:xfrm>
            <a:off x="983398" y="20335496"/>
            <a:ext cx="4187100" cy="557400"/>
          </a:xfrm>
          <a:prstGeom prst="rect">
            <a:avLst/>
          </a:prstGeom>
          <a:noFill/>
          <a:ln>
            <a:noFill/>
          </a:ln>
        </p:spPr>
        <p:txBody>
          <a:bodyPr spcFirstLastPara="1" wrap="square" lIns="48950" tIns="24475" rIns="48950" bIns="24475" anchor="t" anchorCtr="0">
            <a:noAutofit/>
          </a:bodyPr>
          <a:lstStyle/>
          <a:p>
            <a:pPr marL="0" marR="0" lvl="0" indent="0" algn="l" rtl="0">
              <a:spcBef>
                <a:spcPts val="0"/>
              </a:spcBef>
              <a:spcAft>
                <a:spcPts val="0"/>
              </a:spcAft>
              <a:buNone/>
            </a:pPr>
            <a:r>
              <a:rPr lang="en-US" sz="3100" b="1" dirty="0">
                <a:solidFill>
                  <a:schemeClr val="dk1"/>
                </a:solidFill>
              </a:rPr>
              <a:t>References</a:t>
            </a:r>
            <a:endParaRPr sz="1300" dirty="0"/>
          </a:p>
        </p:txBody>
      </p:sp>
      <p:sp>
        <p:nvSpPr>
          <p:cNvPr id="70" name="Google Shape;70;p14"/>
          <p:cNvSpPr txBox="1"/>
          <p:nvPr/>
        </p:nvSpPr>
        <p:spPr>
          <a:xfrm>
            <a:off x="23273300" y="14213113"/>
            <a:ext cx="9183625" cy="2843352"/>
          </a:xfrm>
          <a:prstGeom prst="rect">
            <a:avLst/>
          </a:prstGeom>
          <a:noFill/>
          <a:ln w="12700" cap="flat" cmpd="sng">
            <a:solidFill>
              <a:srgbClr val="3B8C41"/>
            </a:solidFill>
            <a:prstDash val="solid"/>
            <a:round/>
            <a:headEnd type="none" w="sm" len="sm"/>
            <a:tailEnd type="none" w="sm" len="sm"/>
          </a:ln>
        </p:spPr>
        <p:txBody>
          <a:bodyPr spcFirstLastPara="1" wrap="square" lIns="97925" tIns="97925" rIns="97925" bIns="97925" anchor="t" anchorCtr="0">
            <a:noAutofit/>
          </a:bodyPr>
          <a:lstStyle/>
          <a:p>
            <a:pPr algn="just">
              <a:buNone/>
            </a:pPr>
            <a:r>
              <a:rPr lang="en-US" sz="1900" u="none" dirty="0">
                <a:solidFill>
                  <a:schemeClr val="dk1"/>
                </a:solidFill>
              </a:rPr>
              <a:t>       </a:t>
            </a:r>
            <a:r>
              <a:rPr lang="en-US" sz="1900" dirty="0"/>
              <a:t>After clustering the data, we analyzed the distribution of users across these five clusters:</a:t>
            </a:r>
          </a:p>
          <a:p>
            <a:pPr algn="just">
              <a:buFont typeface="Arial" panose="020B0604020202020204" pitchFamily="34" charset="0"/>
              <a:buChar char="•"/>
            </a:pPr>
            <a:r>
              <a:rPr lang="en-US" sz="1900" b="1" dirty="0"/>
              <a:t>Cluster 0</a:t>
            </a:r>
            <a:r>
              <a:rPr lang="en-US" sz="1900" dirty="0"/>
              <a:t>: Users with broad interests across all travel categories.</a:t>
            </a:r>
          </a:p>
          <a:p>
            <a:pPr algn="just">
              <a:buFont typeface="Arial" panose="020B0604020202020204" pitchFamily="34" charset="0"/>
              <a:buChar char="•"/>
            </a:pPr>
            <a:r>
              <a:rPr lang="en-US" sz="1900" b="1" dirty="0"/>
              <a:t>Cluster 1</a:t>
            </a:r>
            <a:r>
              <a:rPr lang="en-US" sz="1900" dirty="0"/>
              <a:t>: Users who prefer cultural experiences, such as museums, parks, malls, and theatres.</a:t>
            </a:r>
          </a:p>
          <a:p>
            <a:pPr algn="just">
              <a:buFont typeface="Arial" panose="020B0604020202020204" pitchFamily="34" charset="0"/>
              <a:buChar char="•"/>
            </a:pPr>
            <a:r>
              <a:rPr lang="en-US" sz="1900" b="1" dirty="0"/>
              <a:t>Cluster 2</a:t>
            </a:r>
            <a:r>
              <a:rPr lang="en-US" sz="1900" dirty="0"/>
              <a:t>: Users who frequently visit malls and restaurants.</a:t>
            </a:r>
          </a:p>
          <a:p>
            <a:pPr algn="just">
              <a:buFont typeface="Arial" panose="020B0604020202020204" pitchFamily="34" charset="0"/>
              <a:buChar char="•"/>
            </a:pPr>
            <a:r>
              <a:rPr lang="en-US" sz="1900" b="1" dirty="0"/>
              <a:t>Cluster 3</a:t>
            </a:r>
            <a:r>
              <a:rPr lang="en-US" sz="1900" dirty="0"/>
              <a:t>: Users drawn to burger shops, hotels, and art galleries.</a:t>
            </a:r>
          </a:p>
          <a:p>
            <a:pPr algn="just">
              <a:buFont typeface="Arial" panose="020B0604020202020204" pitchFamily="34" charset="0"/>
              <a:buChar char="•"/>
            </a:pPr>
            <a:r>
              <a:rPr lang="en-US" sz="1900" b="1" dirty="0"/>
              <a:t>Cluster 4</a:t>
            </a:r>
            <a:r>
              <a:rPr lang="en-US" sz="1900" dirty="0"/>
              <a:t>: Users interested in fitness and nightlife, including gyms, swimming pools, and dance clubs.</a:t>
            </a:r>
          </a:p>
          <a:p>
            <a:pPr marL="0" marR="0" lvl="0" indent="0" algn="l" rtl="0">
              <a:spcBef>
                <a:spcPts val="0"/>
              </a:spcBef>
              <a:spcAft>
                <a:spcPts val="0"/>
              </a:spcAft>
              <a:buNone/>
            </a:pPr>
            <a:r>
              <a:rPr lang="en-US" sz="1900" u="none" dirty="0">
                <a:solidFill>
                  <a:schemeClr val="dk1"/>
                </a:solidFill>
              </a:rPr>
              <a:t>.</a:t>
            </a:r>
            <a:endParaRPr sz="1900" dirty="0"/>
          </a:p>
        </p:txBody>
      </p:sp>
      <p:sp>
        <p:nvSpPr>
          <p:cNvPr id="71" name="Google Shape;71;p14"/>
          <p:cNvSpPr/>
          <p:nvPr/>
        </p:nvSpPr>
        <p:spPr>
          <a:xfrm>
            <a:off x="23231590" y="3522495"/>
            <a:ext cx="9215368" cy="450716"/>
          </a:xfrm>
          <a:prstGeom prst="rect">
            <a:avLst/>
          </a:prstGeom>
          <a:solidFill>
            <a:srgbClr val="92D050"/>
          </a:solidFill>
          <a:ln w="12700" cap="flat" cmpd="sng">
            <a:solidFill>
              <a:srgbClr val="3B8C41"/>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100" b="1" dirty="0">
                <a:solidFill>
                  <a:srgbClr val="EAF1DD"/>
                </a:solidFill>
              </a:rPr>
              <a:t>Example</a:t>
            </a:r>
            <a:endParaRPr sz="1300" dirty="0"/>
          </a:p>
        </p:txBody>
      </p:sp>
      <p:sp>
        <p:nvSpPr>
          <p:cNvPr id="72" name="Google Shape;72;p14"/>
          <p:cNvSpPr txBox="1"/>
          <p:nvPr/>
        </p:nvSpPr>
        <p:spPr>
          <a:xfrm>
            <a:off x="23221757" y="8703315"/>
            <a:ext cx="9235168" cy="4887149"/>
          </a:xfrm>
          <a:prstGeom prst="rect">
            <a:avLst/>
          </a:prstGeom>
          <a:noFill/>
          <a:ln w="12700" cap="flat" cmpd="sng">
            <a:solidFill>
              <a:srgbClr val="3B8C41"/>
            </a:solidFill>
            <a:prstDash val="solid"/>
            <a:round/>
            <a:headEnd type="none" w="sm" len="sm"/>
            <a:tailEnd type="none" w="sm" len="sm"/>
          </a:ln>
        </p:spPr>
        <p:txBody>
          <a:bodyPr spcFirstLastPara="1" wrap="square" lIns="97925" tIns="97925" rIns="97925" bIns="97925" anchor="t" anchorCtr="0">
            <a:noAutofit/>
          </a:bodyPr>
          <a:lstStyle/>
          <a:p>
            <a:pPr algn="just"/>
            <a:r>
              <a:rPr lang="en-US" sz="1900" dirty="0"/>
              <a:t>To effectively group users based on their travel preferences, we implemented the K-Means clustering algorithm.  </a:t>
            </a:r>
          </a:p>
          <a:p>
            <a:pPr marL="342900" indent="-342900" algn="just">
              <a:buFont typeface="Wingdings" panose="05000000000000000000" pitchFamily="2" charset="2"/>
              <a:buChar char="§"/>
            </a:pPr>
            <a:r>
              <a:rPr lang="en-US" sz="1900" dirty="0"/>
              <a:t>K-Means partitions data into K clusters, where each user is assigned to the nearest centroid based on their travel ratings.  </a:t>
            </a:r>
          </a:p>
          <a:p>
            <a:pPr marL="342900" indent="-342900" algn="just">
              <a:buFont typeface="Wingdings" panose="05000000000000000000" pitchFamily="2" charset="2"/>
              <a:buChar char="§"/>
            </a:pPr>
            <a:r>
              <a:rPr lang="en-US" sz="1900" dirty="0"/>
              <a:t>Selecting the optimal number of clusters (K) is crucial for meaningful segmentation.  </a:t>
            </a:r>
          </a:p>
          <a:p>
            <a:pPr marL="342900" indent="-342900" algn="just">
              <a:buFont typeface="Wingdings" panose="05000000000000000000" pitchFamily="2" charset="2"/>
              <a:buChar char="§"/>
            </a:pPr>
            <a:r>
              <a:rPr lang="en-US" sz="1900" dirty="0"/>
              <a:t>To determine the most suitable number of clusters, we applied the Elbow Method, which analyzes the variance within clusters (inertia) for different values of K.  </a:t>
            </a:r>
          </a:p>
          <a:p>
            <a:pPr marL="342900" indent="-342900" algn="just">
              <a:buFont typeface="Wingdings" panose="05000000000000000000" pitchFamily="2" charset="2"/>
              <a:buChar char="§"/>
            </a:pPr>
            <a:r>
              <a:rPr lang="en-US" sz="1900" dirty="0"/>
              <a:t>The "elbow point" in the plot indicated where adding more clusters no longer significantly reduced variance.  </a:t>
            </a:r>
          </a:p>
          <a:p>
            <a:pPr marL="342900" indent="-342900" algn="just">
              <a:buFont typeface="Wingdings" panose="05000000000000000000" pitchFamily="2" charset="2"/>
              <a:buChar char="§"/>
            </a:pPr>
            <a:r>
              <a:rPr lang="en-US" sz="1900" dirty="0"/>
              <a:t>To further validate this choice, we calculated the Silhouette Score, a metric that assesses how well-separated the clusters are by measuring cohesion within clusters and separation from others.  </a:t>
            </a:r>
          </a:p>
          <a:p>
            <a:pPr marL="342900" indent="-342900" algn="just">
              <a:buFont typeface="Wingdings" panose="05000000000000000000" pitchFamily="2" charset="2"/>
              <a:buChar char="§"/>
            </a:pPr>
            <a:r>
              <a:rPr lang="en-US" sz="1900" dirty="0"/>
              <a:t>Based on these evaluations, K = 5 was chosen as the optimal number of clusters.</a:t>
            </a:r>
          </a:p>
        </p:txBody>
      </p:sp>
      <p:sp>
        <p:nvSpPr>
          <p:cNvPr id="73" name="Google Shape;73;p14"/>
          <p:cNvSpPr/>
          <p:nvPr/>
        </p:nvSpPr>
        <p:spPr>
          <a:xfrm>
            <a:off x="23221757" y="8284667"/>
            <a:ext cx="9235168" cy="436474"/>
          </a:xfrm>
          <a:prstGeom prst="rect">
            <a:avLst/>
          </a:prstGeom>
          <a:solidFill>
            <a:srgbClr val="92D050"/>
          </a:solidFill>
          <a:ln w="12700" cap="flat" cmpd="sng">
            <a:solidFill>
              <a:srgbClr val="3B8C41"/>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100" b="1" dirty="0">
                <a:solidFill>
                  <a:srgbClr val="EAF1DD"/>
                </a:solidFill>
              </a:rPr>
              <a:t>Method and Steps</a:t>
            </a:r>
            <a:endParaRPr sz="1300" dirty="0"/>
          </a:p>
        </p:txBody>
      </p:sp>
      <p:sp>
        <p:nvSpPr>
          <p:cNvPr id="74" name="Google Shape;74;p14"/>
          <p:cNvSpPr txBox="1"/>
          <p:nvPr/>
        </p:nvSpPr>
        <p:spPr>
          <a:xfrm>
            <a:off x="935042" y="17573868"/>
            <a:ext cx="10453169" cy="2008531"/>
          </a:xfrm>
          <a:prstGeom prst="rect">
            <a:avLst/>
          </a:prstGeom>
          <a:noFill/>
          <a:ln w="12700" cap="flat" cmpd="sng">
            <a:solidFill>
              <a:srgbClr val="3B8C41"/>
            </a:solidFill>
            <a:prstDash val="solid"/>
            <a:round/>
            <a:headEnd type="none" w="sm" len="sm"/>
            <a:tailEnd type="none" w="sm" len="sm"/>
          </a:ln>
        </p:spPr>
        <p:txBody>
          <a:bodyPr spcFirstLastPara="1" wrap="square" lIns="97925" tIns="97925" rIns="97925" bIns="97925" anchor="t" anchorCtr="0">
            <a:noAutofit/>
          </a:bodyPr>
          <a:lstStyle/>
          <a:p>
            <a:pPr marL="0" marR="0" lvl="0" indent="0" algn="just" rtl="0">
              <a:spcBef>
                <a:spcPts val="0"/>
              </a:spcBef>
              <a:spcAft>
                <a:spcPts val="0"/>
              </a:spcAft>
              <a:buNone/>
            </a:pPr>
            <a:r>
              <a:rPr lang="en-US" sz="1900" dirty="0"/>
              <a:t>	Unsupervised learning, especially K-Means clustering, is a powerful tool for finding patterns in data without labels. It is widely used in customer segmentation, helping businesses understand their audience, and in fraud detection, identifying unusual transactions. In document clustering, it groups similar articles to improve search results, while in healthcare, it helps classify patients for better treatment. Social media platforms also use it to segment users and improve content recommendations. As data continues to grow, K-Means remains a key method for making sense of complex information across different fields.</a:t>
            </a:r>
            <a:endParaRPr sz="1900" dirty="0">
              <a:latin typeface="+mj-lt"/>
            </a:endParaRPr>
          </a:p>
        </p:txBody>
      </p:sp>
      <p:sp>
        <p:nvSpPr>
          <p:cNvPr id="75" name="Google Shape;75;p14"/>
          <p:cNvSpPr/>
          <p:nvPr/>
        </p:nvSpPr>
        <p:spPr>
          <a:xfrm>
            <a:off x="935042" y="17079591"/>
            <a:ext cx="10453169" cy="457199"/>
          </a:xfrm>
          <a:prstGeom prst="rect">
            <a:avLst/>
          </a:prstGeom>
          <a:solidFill>
            <a:srgbClr val="3B8C41"/>
          </a:solidFill>
          <a:ln w="12700" cap="flat" cmpd="sng">
            <a:solidFill>
              <a:srgbClr val="3B8C41"/>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100" b="1">
                <a:solidFill>
                  <a:srgbClr val="EAF1DD"/>
                </a:solidFill>
              </a:rPr>
              <a:t>Conclusions</a:t>
            </a:r>
            <a:endParaRPr sz="1300"/>
          </a:p>
        </p:txBody>
      </p:sp>
      <p:sp>
        <p:nvSpPr>
          <p:cNvPr id="76" name="Google Shape;76;p14"/>
          <p:cNvSpPr txBox="1"/>
          <p:nvPr/>
        </p:nvSpPr>
        <p:spPr>
          <a:xfrm>
            <a:off x="23216976" y="4016773"/>
            <a:ext cx="9235168" cy="4085376"/>
          </a:xfrm>
          <a:prstGeom prst="rect">
            <a:avLst/>
          </a:prstGeom>
          <a:noFill/>
          <a:ln w="12700" cap="flat" cmpd="sng">
            <a:solidFill>
              <a:srgbClr val="3B8C41"/>
            </a:solidFill>
            <a:prstDash val="solid"/>
            <a:round/>
            <a:headEnd type="none" w="sm" len="sm"/>
            <a:tailEnd type="none" w="sm" len="sm"/>
          </a:ln>
        </p:spPr>
        <p:txBody>
          <a:bodyPr spcFirstLastPara="1" wrap="square" lIns="97925" tIns="97925" rIns="97925" bIns="97925" anchor="t" anchorCtr="0">
            <a:noAutofit/>
          </a:bodyPr>
          <a:lstStyle/>
          <a:p>
            <a:pPr marL="0" marR="0" lvl="0" indent="0" algn="just" rtl="0">
              <a:spcBef>
                <a:spcPts val="0"/>
              </a:spcBef>
              <a:spcAft>
                <a:spcPts val="0"/>
              </a:spcAft>
              <a:buNone/>
            </a:pPr>
            <a:r>
              <a:rPr lang="en-US" sz="1900" u="none" dirty="0">
                <a:solidFill>
                  <a:schemeClr val="dk1"/>
                </a:solidFill>
                <a:latin typeface="+mj-lt"/>
              </a:rPr>
              <a:t>          </a:t>
            </a:r>
            <a:r>
              <a:rPr lang="en-US" sz="1900" b="0" i="0" dirty="0">
                <a:solidFill>
                  <a:srgbClr val="000000"/>
                </a:solidFill>
                <a:effectLst/>
                <a:latin typeface="+mj-lt"/>
              </a:rPr>
              <a:t>Traveling is an essential part of life, allowing people to discover new places based on their interests. However, the problem is finding the best suitable destinations, often spending hours searching for recommendations. This project focuses on developing a travel recommendation system using Google Review ratings to group users based on similar interests. Google Reviews allow users to rate places (from 1 to 5 stars), Offering meaningful insights into their interests. The dataset for this project is sourced from the UC Irvine Machine Learning Repository and contains user ratings for 24 travel categories across Europe, including museums, restaurants, parks, beaches, and hotels. </a:t>
            </a:r>
          </a:p>
          <a:p>
            <a:pPr marL="0" marR="0" lvl="0" indent="0" algn="just" rtl="0">
              <a:spcBef>
                <a:spcPts val="0"/>
              </a:spcBef>
              <a:spcAft>
                <a:spcPts val="0"/>
              </a:spcAft>
              <a:buNone/>
            </a:pPr>
            <a:r>
              <a:rPr lang="en-US" sz="1900" b="0" i="0" dirty="0">
                <a:solidFill>
                  <a:srgbClr val="000000"/>
                </a:solidFill>
                <a:effectLst/>
                <a:latin typeface="+mj-lt"/>
              </a:rPr>
              <a:t>The objective is to apply unsupervised machine learning to group users based on their travel preferences, enabling companies to offer recommendations. Here, we apply clustering algorithm K-means to analyze user behavior and enhance travel decision-making.</a:t>
            </a:r>
            <a:endParaRPr sz="1900" dirty="0">
              <a:latin typeface="+mj-lt"/>
            </a:endParaRPr>
          </a:p>
        </p:txBody>
      </p:sp>
      <p:sp>
        <p:nvSpPr>
          <p:cNvPr id="77" name="Google Shape;77;p14"/>
          <p:cNvSpPr/>
          <p:nvPr/>
        </p:nvSpPr>
        <p:spPr>
          <a:xfrm>
            <a:off x="23273300" y="13788197"/>
            <a:ext cx="9183625" cy="457200"/>
          </a:xfrm>
          <a:prstGeom prst="rect">
            <a:avLst/>
          </a:prstGeom>
          <a:solidFill>
            <a:srgbClr val="92D050"/>
          </a:solidFill>
          <a:ln w="12700" cap="flat" cmpd="sng">
            <a:solidFill>
              <a:srgbClr val="3B8C41"/>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100" b="1">
                <a:solidFill>
                  <a:srgbClr val="EAF1DD"/>
                </a:solidFill>
              </a:rPr>
              <a:t>Results</a:t>
            </a:r>
            <a:endParaRPr sz="1300"/>
          </a:p>
        </p:txBody>
      </p:sp>
      <p:sp>
        <p:nvSpPr>
          <p:cNvPr id="80" name="Google Shape;80;p14"/>
          <p:cNvSpPr txBox="1"/>
          <p:nvPr/>
        </p:nvSpPr>
        <p:spPr>
          <a:xfrm>
            <a:off x="4267200" y="521732"/>
            <a:ext cx="24688800" cy="1233300"/>
          </a:xfrm>
          <a:prstGeom prst="rect">
            <a:avLst/>
          </a:prstGeom>
          <a:noFill/>
          <a:ln>
            <a:noFill/>
          </a:ln>
        </p:spPr>
        <p:txBody>
          <a:bodyPr spcFirstLastPara="1" wrap="square" lIns="97925" tIns="244850" rIns="97925" bIns="244850" anchor="ctr" anchorCtr="0">
            <a:noAutofit/>
          </a:bodyPr>
          <a:lstStyle/>
          <a:p>
            <a:pPr marL="0" marR="0" lvl="0" indent="0" algn="ctr" rtl="0">
              <a:spcBef>
                <a:spcPts val="0"/>
              </a:spcBef>
              <a:spcAft>
                <a:spcPts val="0"/>
              </a:spcAft>
              <a:buNone/>
            </a:pPr>
            <a:r>
              <a:rPr lang="en-US" sz="4700" b="1" dirty="0">
                <a:solidFill>
                  <a:schemeClr val="lt1"/>
                </a:solidFill>
              </a:rPr>
              <a:t>U</a:t>
            </a:r>
            <a:r>
              <a:rPr lang="en-US" sz="4700" b="1" i="0" u="none" strike="noStrike" cap="none" dirty="0">
                <a:solidFill>
                  <a:schemeClr val="lt1"/>
                </a:solidFill>
              </a:rPr>
              <a:t>nsupervised </a:t>
            </a:r>
            <a:r>
              <a:rPr lang="en-US" sz="4700" b="1" dirty="0">
                <a:solidFill>
                  <a:schemeClr val="lt1"/>
                </a:solidFill>
              </a:rPr>
              <a:t>L</a:t>
            </a:r>
            <a:r>
              <a:rPr lang="en-US" sz="4700" b="1" i="0" u="none" strike="noStrike" cap="none" dirty="0">
                <a:solidFill>
                  <a:schemeClr val="lt1"/>
                </a:solidFill>
              </a:rPr>
              <a:t>earning</a:t>
            </a:r>
            <a:endParaRPr sz="1300" dirty="0">
              <a:solidFill>
                <a:schemeClr val="lt1"/>
              </a:solidFill>
            </a:endParaRPr>
          </a:p>
        </p:txBody>
      </p:sp>
      <p:sp>
        <p:nvSpPr>
          <p:cNvPr id="81" name="Google Shape;81;p14"/>
          <p:cNvSpPr txBox="1"/>
          <p:nvPr/>
        </p:nvSpPr>
        <p:spPr>
          <a:xfrm>
            <a:off x="4267200" y="1752601"/>
            <a:ext cx="24688800" cy="1143000"/>
          </a:xfrm>
          <a:prstGeom prst="rect">
            <a:avLst/>
          </a:prstGeom>
          <a:noFill/>
          <a:ln>
            <a:noFill/>
          </a:ln>
        </p:spPr>
        <p:txBody>
          <a:bodyPr spcFirstLastPara="1" wrap="square" lIns="97925" tIns="97925" rIns="97925" bIns="97925" anchor="ctr" anchorCtr="0">
            <a:noAutofit/>
          </a:bodyPr>
          <a:lstStyle/>
          <a:p>
            <a:pPr marL="0" marR="0" lvl="0" indent="0" algn="ctr" rtl="0">
              <a:spcBef>
                <a:spcPts val="0"/>
              </a:spcBef>
              <a:spcAft>
                <a:spcPts val="0"/>
              </a:spcAft>
              <a:buNone/>
            </a:pPr>
            <a:r>
              <a:rPr lang="en-US" sz="2700" i="0" u="none" strike="noStrike" cap="none" dirty="0">
                <a:solidFill>
                  <a:schemeClr val="lt1"/>
                </a:solidFill>
              </a:rPr>
              <a:t>Amina KHRAIMECH, Imane RAHAL, Lylia AZZOUZ, Nassim BERDAOUI, Ilyes ELFOUL</a:t>
            </a:r>
            <a:endParaRPr sz="1300" dirty="0">
              <a:solidFill>
                <a:schemeClr val="lt1"/>
              </a:solidFill>
            </a:endParaRPr>
          </a:p>
          <a:p>
            <a:pPr marL="0" marR="0" lvl="0" indent="0" algn="ctr" rtl="0">
              <a:spcBef>
                <a:spcPts val="0"/>
              </a:spcBef>
              <a:spcAft>
                <a:spcPts val="0"/>
              </a:spcAft>
              <a:buNone/>
            </a:pPr>
            <a:r>
              <a:rPr lang="en-US" sz="2700" i="0" u="none" strike="noStrike" cap="none" dirty="0">
                <a:solidFill>
                  <a:schemeClr val="lt1"/>
                </a:solidFill>
              </a:rPr>
              <a:t>TEAM C</a:t>
            </a:r>
            <a:endParaRPr sz="1300" dirty="0">
              <a:solidFill>
                <a:schemeClr val="lt1"/>
              </a:solidFill>
            </a:endParaRPr>
          </a:p>
        </p:txBody>
      </p:sp>
      <p:pic>
        <p:nvPicPr>
          <p:cNvPr id="82" name="Google Shape;82;p14"/>
          <p:cNvPicPr preferRelativeResize="0"/>
          <p:nvPr/>
        </p:nvPicPr>
        <p:blipFill rotWithShape="1">
          <a:blip r:embed="rId5">
            <a:alphaModFix/>
          </a:blip>
          <a:srcRect l="12098" t="37079" r="12000" b="35557"/>
          <a:stretch/>
        </p:blipFill>
        <p:spPr>
          <a:xfrm>
            <a:off x="263124" y="837400"/>
            <a:ext cx="6081576" cy="1233299"/>
          </a:xfrm>
          <a:prstGeom prst="rect">
            <a:avLst/>
          </a:prstGeom>
          <a:noFill/>
          <a:ln>
            <a:noFill/>
          </a:ln>
        </p:spPr>
      </p:pic>
      <p:sp>
        <p:nvSpPr>
          <p:cNvPr id="83" name="Google Shape;83;p14"/>
          <p:cNvSpPr txBox="1"/>
          <p:nvPr/>
        </p:nvSpPr>
        <p:spPr>
          <a:xfrm>
            <a:off x="26375325" y="837400"/>
            <a:ext cx="6081600" cy="1233300"/>
          </a:xfrm>
          <a:prstGeom prst="rect">
            <a:avLst/>
          </a:prstGeom>
          <a:noFill/>
          <a:ln>
            <a:noFill/>
          </a:ln>
        </p:spPr>
        <p:txBody>
          <a:bodyPr spcFirstLastPara="1" wrap="square" lIns="97925" tIns="244850" rIns="97925" bIns="244850" anchor="ctr" anchorCtr="0">
            <a:noAutofit/>
          </a:bodyPr>
          <a:lstStyle/>
          <a:p>
            <a:pPr marL="0" marR="0" lvl="0" indent="0" algn="ctr" rtl="0">
              <a:spcBef>
                <a:spcPts val="0"/>
              </a:spcBef>
              <a:spcAft>
                <a:spcPts val="0"/>
              </a:spcAft>
              <a:buNone/>
            </a:pPr>
            <a:r>
              <a:rPr lang="en-US" sz="3300" b="1">
                <a:solidFill>
                  <a:schemeClr val="lt1"/>
                </a:solidFill>
              </a:rPr>
              <a:t>AI Forge Program 2025</a:t>
            </a:r>
            <a:endParaRPr sz="100">
              <a:solidFill>
                <a:schemeClr val="lt1"/>
              </a:solidFill>
            </a:endParaRPr>
          </a:p>
        </p:txBody>
      </p:sp>
      <p:sp>
        <p:nvSpPr>
          <p:cNvPr id="9" name="Google Shape;72;p14">
            <a:extLst>
              <a:ext uri="{FF2B5EF4-FFF2-40B4-BE49-F238E27FC236}">
                <a16:creationId xmlns:a16="http://schemas.microsoft.com/office/drawing/2014/main" id="{5F992A9A-AD7B-7397-48EE-44B57133E76D}"/>
              </a:ext>
            </a:extLst>
          </p:cNvPr>
          <p:cNvSpPr txBox="1"/>
          <p:nvPr/>
        </p:nvSpPr>
        <p:spPr>
          <a:xfrm>
            <a:off x="12225332" y="15649193"/>
            <a:ext cx="10210847" cy="3933205"/>
          </a:xfrm>
          <a:prstGeom prst="rect">
            <a:avLst/>
          </a:prstGeom>
          <a:noFill/>
          <a:ln w="12700" cap="flat" cmpd="sng">
            <a:solidFill>
              <a:srgbClr val="3B8C41"/>
            </a:solidFill>
            <a:prstDash val="solid"/>
            <a:round/>
            <a:headEnd type="none" w="sm" len="sm"/>
            <a:tailEnd type="none" w="sm" len="sm"/>
          </a:ln>
        </p:spPr>
        <p:txBody>
          <a:bodyPr spcFirstLastPara="1" wrap="square" lIns="97925" tIns="97925" rIns="97925" bIns="97925" anchor="t" anchorCtr="0">
            <a:noAutofit/>
          </a:bodyPr>
          <a:lstStyle/>
          <a:p>
            <a:pPr marL="0" marR="0" lvl="0" indent="0" algn="just" rtl="0">
              <a:spcBef>
                <a:spcPts val="0"/>
              </a:spcBef>
              <a:spcAft>
                <a:spcPts val="0"/>
              </a:spcAft>
              <a:buNone/>
            </a:pPr>
            <a:r>
              <a:rPr lang="en-US" sz="1900" u="none" dirty="0">
                <a:solidFill>
                  <a:schemeClr val="dk1"/>
                </a:solidFill>
              </a:rPr>
              <a:t> 	</a:t>
            </a:r>
            <a:r>
              <a:rPr lang="en-US" sz="1900" b="1" i="0" dirty="0">
                <a:solidFill>
                  <a:srgbClr val="000000"/>
                </a:solidFill>
                <a:effectLst/>
                <a:latin typeface="+mj-lt"/>
              </a:rPr>
              <a:t>Advantages of K-means</a:t>
            </a:r>
            <a:r>
              <a:rPr lang="en-US" sz="1900" b="0" i="0" dirty="0">
                <a:solidFill>
                  <a:srgbClr val="000000"/>
                </a:solidFill>
                <a:effectLst/>
                <a:latin typeface="+mj-lt"/>
              </a:rPr>
              <a:t> </a:t>
            </a:r>
          </a:p>
          <a:p>
            <a:pPr marL="457200" marR="0" lvl="0" indent="-457200" algn="just" rtl="0">
              <a:spcBef>
                <a:spcPts val="0"/>
              </a:spcBef>
              <a:spcAft>
                <a:spcPts val="0"/>
              </a:spcAft>
              <a:buFont typeface="+mj-lt"/>
              <a:buAutoNum type="arabicPeriod"/>
            </a:pPr>
            <a:r>
              <a:rPr lang="en-US" sz="1900" b="0" i="0" dirty="0">
                <a:solidFill>
                  <a:srgbClr val="000000"/>
                </a:solidFill>
                <a:effectLst/>
                <a:latin typeface="+mj-lt"/>
              </a:rPr>
              <a:t>Generalization of clusters for different shapes and sizes. </a:t>
            </a:r>
            <a:endParaRPr lang="en-US" sz="1900" dirty="0">
              <a:latin typeface="+mj-lt"/>
            </a:endParaRPr>
          </a:p>
          <a:p>
            <a:pPr marL="342900" marR="0" lvl="0" indent="-342900" algn="just" rtl="0">
              <a:spcBef>
                <a:spcPts val="0"/>
              </a:spcBef>
              <a:spcAft>
                <a:spcPts val="0"/>
              </a:spcAft>
              <a:buFont typeface="+mj-lt"/>
              <a:buAutoNum type="arabicPeriod"/>
            </a:pPr>
            <a:r>
              <a:rPr lang="en-US" sz="1900" b="0" i="0" u="none" strike="noStrike" dirty="0">
                <a:solidFill>
                  <a:srgbClr val="000000"/>
                </a:solidFill>
                <a:effectLst/>
                <a:latin typeface="+mj-lt"/>
              </a:rPr>
              <a:t> Simple, easy to implement, and computationally efficient.</a:t>
            </a:r>
          </a:p>
          <a:p>
            <a:pPr marL="342900" indent="-342900" rtl="0" fontAlgn="base">
              <a:buFont typeface="+mj-lt"/>
              <a:buAutoNum type="arabicPeriod"/>
            </a:pPr>
            <a:r>
              <a:rPr lang="en-US" sz="1900" b="0" i="0" u="none" strike="noStrike" dirty="0">
                <a:solidFill>
                  <a:srgbClr val="000000"/>
                </a:solidFill>
                <a:effectLst/>
                <a:latin typeface="+mj-lt"/>
              </a:rPr>
              <a:t> Scalable for different applications and domains.</a:t>
            </a:r>
          </a:p>
          <a:p>
            <a:pPr marL="342900" indent="-342900" rtl="0" fontAlgn="base">
              <a:spcAft>
                <a:spcPts val="1200"/>
              </a:spcAft>
              <a:buFont typeface="+mj-lt"/>
              <a:buAutoNum type="arabicPeriod"/>
            </a:pPr>
            <a:r>
              <a:rPr lang="en-US" sz="1900" b="0" i="0" u="none" strike="noStrike" dirty="0">
                <a:solidFill>
                  <a:srgbClr val="000000"/>
                </a:solidFill>
                <a:effectLst/>
                <a:latin typeface="+mj-lt"/>
              </a:rPr>
              <a:t> Interpretable Results</a:t>
            </a:r>
          </a:p>
          <a:p>
            <a:pPr marL="0" marR="0" lvl="0" indent="0" algn="just" rtl="0">
              <a:spcBef>
                <a:spcPts val="0"/>
              </a:spcBef>
              <a:spcAft>
                <a:spcPts val="0"/>
              </a:spcAft>
              <a:buNone/>
            </a:pPr>
            <a:endParaRPr lang="en-US" sz="1900" b="0" i="0" dirty="0">
              <a:solidFill>
                <a:srgbClr val="000000"/>
              </a:solidFill>
              <a:effectLst/>
              <a:latin typeface="+mj-lt"/>
            </a:endParaRPr>
          </a:p>
          <a:p>
            <a:pPr marL="0" marR="0" lvl="0" indent="0" algn="just" rtl="0">
              <a:spcBef>
                <a:spcPts val="0"/>
              </a:spcBef>
              <a:spcAft>
                <a:spcPts val="0"/>
              </a:spcAft>
              <a:buNone/>
            </a:pPr>
            <a:endParaRPr lang="en-US" sz="1900" dirty="0">
              <a:latin typeface="+mj-lt"/>
            </a:endParaRPr>
          </a:p>
          <a:p>
            <a:pPr marL="0" marR="0" lvl="0" indent="0" algn="just" rtl="0">
              <a:spcBef>
                <a:spcPts val="0"/>
              </a:spcBef>
              <a:spcAft>
                <a:spcPts val="0"/>
              </a:spcAft>
              <a:buNone/>
            </a:pPr>
            <a:r>
              <a:rPr lang="en-US" sz="1900" dirty="0">
                <a:latin typeface="+mj-lt"/>
              </a:rPr>
              <a:t>	</a:t>
            </a:r>
            <a:r>
              <a:rPr lang="en-US" sz="1900" b="1" i="0" dirty="0">
                <a:solidFill>
                  <a:srgbClr val="000000"/>
                </a:solidFill>
                <a:effectLst/>
                <a:latin typeface="+mj-lt"/>
              </a:rPr>
              <a:t>Disadvantages of K-means </a:t>
            </a:r>
          </a:p>
          <a:p>
            <a:pPr marL="457200" marR="0" lvl="0" indent="-457200" algn="just" rtl="0">
              <a:spcBef>
                <a:spcPts val="0"/>
              </a:spcBef>
              <a:spcAft>
                <a:spcPts val="0"/>
              </a:spcAft>
              <a:buAutoNum type="arabicPeriod"/>
            </a:pPr>
            <a:r>
              <a:rPr lang="en-US" sz="1900" b="0" i="0" dirty="0">
                <a:solidFill>
                  <a:srgbClr val="000000"/>
                </a:solidFill>
                <a:effectLst/>
                <a:latin typeface="+mj-lt"/>
              </a:rPr>
              <a:t>Sensitive to the outliers. </a:t>
            </a:r>
            <a:endParaRPr lang="en-US" sz="1900" dirty="0">
              <a:latin typeface="+mj-lt"/>
            </a:endParaRPr>
          </a:p>
          <a:p>
            <a:pPr marL="457200" marR="0" lvl="0" indent="-457200" algn="just" rtl="0">
              <a:spcBef>
                <a:spcPts val="0"/>
              </a:spcBef>
              <a:spcAft>
                <a:spcPts val="0"/>
              </a:spcAft>
              <a:buAutoNum type="arabicPeriod"/>
            </a:pPr>
            <a:r>
              <a:rPr lang="en-US" sz="1800" b="0" i="0" u="none" strike="noStrike" dirty="0">
                <a:solidFill>
                  <a:srgbClr val="000000"/>
                </a:solidFill>
                <a:effectLst/>
                <a:latin typeface="Arial" panose="020B0604020202020204" pitchFamily="34" charset="0"/>
              </a:rPr>
              <a:t>Requires pre-selection of K, which may be difficult to determine.</a:t>
            </a:r>
          </a:p>
          <a:p>
            <a:pPr marL="457200" marR="0" lvl="0" indent="-457200" algn="just" rtl="0">
              <a:spcBef>
                <a:spcPts val="0"/>
              </a:spcBef>
              <a:spcAft>
                <a:spcPts val="0"/>
              </a:spcAft>
              <a:buAutoNum type="arabicPeriod"/>
            </a:pPr>
            <a:r>
              <a:rPr lang="en-US" sz="1800" b="0" i="0" u="none" strike="noStrike" dirty="0">
                <a:solidFill>
                  <a:srgbClr val="000000"/>
                </a:solidFill>
                <a:effectLst/>
                <a:latin typeface="Arial" panose="020B0604020202020204" pitchFamily="34" charset="0"/>
              </a:rPr>
              <a:t>Not Suitable for Categorical Data because K-means works best with numerical data where distance can be calculated.</a:t>
            </a:r>
          </a:p>
          <a:p>
            <a:pPr marL="457200" marR="0" lvl="0" indent="-457200" algn="just" rtl="0">
              <a:spcBef>
                <a:spcPts val="0"/>
              </a:spcBef>
              <a:spcAft>
                <a:spcPts val="0"/>
              </a:spcAft>
              <a:buAutoNum type="arabicPeriod"/>
            </a:pPr>
            <a:endParaRPr lang="en-US" sz="1900" b="0" i="0" dirty="0">
              <a:solidFill>
                <a:srgbClr val="000000"/>
              </a:solidFill>
              <a:effectLst/>
              <a:latin typeface="+mj-lt"/>
            </a:endParaRPr>
          </a:p>
        </p:txBody>
      </p:sp>
      <p:sp>
        <p:nvSpPr>
          <p:cNvPr id="10" name="Google Shape;73;p14">
            <a:extLst>
              <a:ext uri="{FF2B5EF4-FFF2-40B4-BE49-F238E27FC236}">
                <a16:creationId xmlns:a16="http://schemas.microsoft.com/office/drawing/2014/main" id="{4190BC6B-0BD1-C1FA-FA6A-5E7BD530BD0E}"/>
              </a:ext>
            </a:extLst>
          </p:cNvPr>
          <p:cNvSpPr/>
          <p:nvPr/>
        </p:nvSpPr>
        <p:spPr>
          <a:xfrm>
            <a:off x="12225332" y="15197358"/>
            <a:ext cx="10210847" cy="526800"/>
          </a:xfrm>
          <a:prstGeom prst="rect">
            <a:avLst/>
          </a:prstGeom>
          <a:solidFill>
            <a:srgbClr val="3B8C41"/>
          </a:solidFill>
          <a:ln w="12700" cap="flat" cmpd="sng">
            <a:solidFill>
              <a:srgbClr val="3B8C41"/>
            </a:solidFill>
            <a:prstDash val="solid"/>
            <a:round/>
            <a:headEnd type="none" w="sm" len="sm"/>
            <a:tailEnd type="none" w="sm" len="sm"/>
          </a:ln>
        </p:spPr>
        <p:txBody>
          <a:bodyPr spcFirstLastPara="1" wrap="square" lIns="48950" tIns="24475" rIns="48950" bIns="24475" anchor="ctr" anchorCtr="0">
            <a:noAutofit/>
          </a:bodyPr>
          <a:lstStyle/>
          <a:p>
            <a:pPr marL="0" marR="0" lvl="0" indent="0" algn="ctr" rtl="0">
              <a:spcBef>
                <a:spcPts val="0"/>
              </a:spcBef>
              <a:spcAft>
                <a:spcPts val="0"/>
              </a:spcAft>
              <a:buNone/>
            </a:pPr>
            <a:r>
              <a:rPr lang="en-US" sz="3100" b="1" dirty="0">
                <a:solidFill>
                  <a:srgbClr val="EAF1DD"/>
                </a:solidFill>
              </a:rPr>
              <a:t>Pros and cons</a:t>
            </a:r>
            <a:endParaRPr sz="1300" dirty="0"/>
          </a:p>
        </p:txBody>
      </p:sp>
      <p:pic>
        <p:nvPicPr>
          <p:cNvPr id="17" name="Image 16">
            <a:extLst>
              <a:ext uri="{FF2B5EF4-FFF2-40B4-BE49-F238E27FC236}">
                <a16:creationId xmlns:a16="http://schemas.microsoft.com/office/drawing/2014/main" id="{137C1FB2-015F-38CC-A8F0-83B96D98664C}"/>
              </a:ext>
            </a:extLst>
          </p:cNvPr>
          <p:cNvPicPr>
            <a:picLocks noChangeAspect="1"/>
          </p:cNvPicPr>
          <p:nvPr/>
        </p:nvPicPr>
        <p:blipFill>
          <a:blip r:embed="rId6"/>
          <a:stretch>
            <a:fillRect/>
          </a:stretch>
        </p:blipFill>
        <p:spPr>
          <a:xfrm>
            <a:off x="23986794" y="17274054"/>
            <a:ext cx="7695531" cy="3909308"/>
          </a:xfrm>
          <a:prstGeom prst="rect">
            <a:avLst/>
          </a:prstGeom>
        </p:spPr>
      </p:pic>
      <p:sp>
        <p:nvSpPr>
          <p:cNvPr id="2" name="Google Shape;68;p14">
            <a:extLst>
              <a:ext uri="{FF2B5EF4-FFF2-40B4-BE49-F238E27FC236}">
                <a16:creationId xmlns:a16="http://schemas.microsoft.com/office/drawing/2014/main" id="{2067A542-6080-F804-EFDE-721C2D61B3DC}"/>
              </a:ext>
            </a:extLst>
          </p:cNvPr>
          <p:cNvSpPr txBox="1"/>
          <p:nvPr/>
        </p:nvSpPr>
        <p:spPr>
          <a:xfrm>
            <a:off x="983395" y="13721796"/>
            <a:ext cx="10404816" cy="2660009"/>
          </a:xfrm>
          <a:prstGeom prst="rect">
            <a:avLst/>
          </a:prstGeom>
          <a:noFill/>
          <a:ln w="12700" cap="flat" cmpd="sng">
            <a:solidFill>
              <a:srgbClr val="3B8C41"/>
            </a:solidFill>
            <a:prstDash val="solid"/>
            <a:round/>
            <a:headEnd type="none" w="sm" len="sm"/>
            <a:tailEnd type="none" w="sm" len="sm"/>
          </a:ln>
        </p:spPr>
        <p:txBody>
          <a:bodyPr spcFirstLastPara="1" wrap="square" lIns="97925" tIns="97925" rIns="97925" bIns="979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None/>
            </a:pPr>
            <a:r>
              <a:rPr lang="en-US" sz="1900" u="none" dirty="0">
                <a:solidFill>
                  <a:schemeClr val="dk1"/>
                </a:solidFill>
              </a:rPr>
              <a:t>           </a:t>
            </a:r>
            <a:r>
              <a:rPr lang="en-US" sz="1800" u="none" dirty="0">
                <a:solidFill>
                  <a:schemeClr val="dk1"/>
                </a:solidFill>
              </a:rPr>
              <a:t> </a:t>
            </a:r>
            <a:r>
              <a:rPr lang="en-US" sz="2000" dirty="0"/>
              <a:t>Unsupervised learning is a type of machine learning where the model is trained on data without labeled responses, meaning there are no predefined categories or labels. Instead, unsupervised learning algorithms analyze the data to identify hidden patterns, structures, or relationships without any prior guidance.</a:t>
            </a:r>
          </a:p>
          <a:p>
            <a:r>
              <a:rPr lang="en-US" sz="2000" dirty="0"/>
              <a:t>One of the most widely used unsupervised learning algorithms is </a:t>
            </a:r>
            <a:r>
              <a:rPr lang="en-US" sz="2000" b="1" dirty="0"/>
              <a:t>K-Means Clustering</a:t>
            </a:r>
            <a:r>
              <a:rPr lang="en-US" sz="2000" dirty="0"/>
              <a:t>. This algorithm groups similar data points into clusters based on their features. By minimizing the variance within each cluster, K-Means effectively organizes data into meaningful group</a:t>
            </a:r>
            <a:endParaRPr sz="1300" dirty="0"/>
          </a:p>
        </p:txBody>
      </p:sp>
      <p:sp>
        <p:nvSpPr>
          <p:cNvPr id="3" name="Google Shape;69;p14">
            <a:extLst>
              <a:ext uri="{FF2B5EF4-FFF2-40B4-BE49-F238E27FC236}">
                <a16:creationId xmlns:a16="http://schemas.microsoft.com/office/drawing/2014/main" id="{64589BE3-F427-8306-1DD1-B7A0693C6460}"/>
              </a:ext>
            </a:extLst>
          </p:cNvPr>
          <p:cNvSpPr/>
          <p:nvPr/>
        </p:nvSpPr>
        <p:spPr>
          <a:xfrm>
            <a:off x="983395" y="13264596"/>
            <a:ext cx="10404816" cy="457200"/>
          </a:xfrm>
          <a:prstGeom prst="rect">
            <a:avLst/>
          </a:prstGeom>
          <a:solidFill>
            <a:srgbClr val="3B8C41"/>
          </a:solidFill>
          <a:ln w="12700" cap="flat" cmpd="sng">
            <a:solidFill>
              <a:srgbClr val="3B8C41"/>
            </a:solidFill>
            <a:prstDash val="solid"/>
            <a:round/>
            <a:headEnd type="none" w="sm" len="sm"/>
            <a:tailEnd type="none" w="sm" len="sm"/>
          </a:ln>
        </p:spPr>
        <p:txBody>
          <a:bodyPr spcFirstLastPara="1" wrap="square" lIns="48950" tIns="24475" rIns="48950" bIns="244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3100" b="1" dirty="0">
                <a:solidFill>
                  <a:srgbClr val="EAF1DD"/>
                </a:solidFill>
              </a:rPr>
              <a:t>Introduction</a:t>
            </a:r>
            <a:endParaRPr sz="1300" dirty="0"/>
          </a:p>
        </p:txBody>
      </p:sp>
      <p:sp>
        <p:nvSpPr>
          <p:cNvPr id="4" name="Google Shape;72;p14">
            <a:extLst>
              <a:ext uri="{FF2B5EF4-FFF2-40B4-BE49-F238E27FC236}">
                <a16:creationId xmlns:a16="http://schemas.microsoft.com/office/drawing/2014/main" id="{1607E23A-10E9-05F2-15C6-BEE0E8DFEDD3}"/>
              </a:ext>
            </a:extLst>
          </p:cNvPr>
          <p:cNvSpPr txBox="1"/>
          <p:nvPr/>
        </p:nvSpPr>
        <p:spPr>
          <a:xfrm>
            <a:off x="12210846" y="4010192"/>
            <a:ext cx="10101353" cy="4709000"/>
          </a:xfrm>
          <a:prstGeom prst="rect">
            <a:avLst/>
          </a:prstGeom>
          <a:noFill/>
          <a:ln w="12700" cap="flat" cmpd="sng">
            <a:solidFill>
              <a:srgbClr val="3B8C41"/>
            </a:solidFill>
            <a:prstDash val="solid"/>
            <a:round/>
            <a:headEnd type="none" w="sm" len="sm"/>
            <a:tailEnd type="none" w="sm" len="sm"/>
          </a:ln>
        </p:spPr>
        <p:txBody>
          <a:bodyPr spcFirstLastPara="1" wrap="square" lIns="97925" tIns="97925" rIns="97925" bIns="979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rtl="0" fontAlgn="base">
              <a:spcBef>
                <a:spcPts val="1200"/>
              </a:spcBef>
              <a:spcAft>
                <a:spcPts val="1200"/>
              </a:spcAft>
              <a:buFont typeface="+mj-lt"/>
              <a:buAutoNum type="arabicPeriod"/>
            </a:pPr>
            <a:r>
              <a:rPr lang="en-US" sz="2000" b="1" i="0" u="none" strike="noStrike" dirty="0">
                <a:solidFill>
                  <a:srgbClr val="000000"/>
                </a:solidFill>
                <a:effectLst/>
                <a:latin typeface="Arial" panose="020B0604020202020204" pitchFamily="34" charset="0"/>
              </a:rPr>
              <a:t>Choose the Number of Clusters (K)</a:t>
            </a:r>
            <a:r>
              <a:rPr lang="en-US" sz="2000" dirty="0">
                <a:latin typeface="Arial" panose="020B0604020202020204" pitchFamily="34" charset="0"/>
              </a:rPr>
              <a:t>: </a:t>
            </a:r>
            <a:r>
              <a:rPr lang="en-US" sz="2000" b="0" i="0" u="none" strike="noStrike" dirty="0">
                <a:solidFill>
                  <a:srgbClr val="000000"/>
                </a:solidFill>
                <a:effectLst/>
                <a:latin typeface="Arial" panose="020B0604020202020204" pitchFamily="34" charset="0"/>
              </a:rPr>
              <a:t>we decide how many clusters (K) we want to create. For example, if K=3, the algorithm will group the data into 3 clusters only.</a:t>
            </a:r>
            <a:endParaRPr lang="en-US" sz="2000" dirty="0">
              <a:effectLst/>
            </a:endParaRPr>
          </a:p>
          <a:p>
            <a:pPr rtl="0" fontAlgn="base">
              <a:spcBef>
                <a:spcPts val="1200"/>
              </a:spcBef>
              <a:spcAft>
                <a:spcPts val="1200"/>
              </a:spcAft>
              <a:buFont typeface="+mj-lt"/>
              <a:buAutoNum type="arabicPeriod" startAt="2"/>
            </a:pPr>
            <a:r>
              <a:rPr lang="en-US" sz="2000" b="1" i="0" u="none" strike="noStrike" dirty="0">
                <a:solidFill>
                  <a:srgbClr val="000000"/>
                </a:solidFill>
                <a:effectLst/>
                <a:latin typeface="Arial" panose="020B0604020202020204" pitchFamily="34" charset="0"/>
              </a:rPr>
              <a:t>Initialize Cluster Centers</a:t>
            </a:r>
            <a:r>
              <a:rPr lang="en-US" sz="2000" dirty="0">
                <a:latin typeface="Arial" panose="020B0604020202020204" pitchFamily="34" charset="0"/>
              </a:rPr>
              <a:t>: </a:t>
            </a:r>
            <a:r>
              <a:rPr lang="en-US" sz="2000" b="0" i="0" u="none" strike="noStrike" dirty="0">
                <a:solidFill>
                  <a:srgbClr val="000000"/>
                </a:solidFill>
                <a:effectLst/>
                <a:latin typeface="Arial" panose="020B0604020202020204" pitchFamily="34" charset="0"/>
              </a:rPr>
              <a:t>The algorithm randomly selects K data points ( for example k = 3)  as the initial cluster centers.</a:t>
            </a:r>
            <a:endParaRPr lang="en-US" sz="2000" dirty="0">
              <a:effectLst/>
            </a:endParaRPr>
          </a:p>
          <a:p>
            <a:pPr rtl="0" fontAlgn="base">
              <a:spcBef>
                <a:spcPts val="1200"/>
              </a:spcBef>
              <a:spcAft>
                <a:spcPts val="1200"/>
              </a:spcAft>
              <a:buFont typeface="+mj-lt"/>
              <a:buAutoNum type="arabicPeriod" startAt="3"/>
            </a:pPr>
            <a:r>
              <a:rPr lang="en-US" sz="2000" b="1" i="0" u="none" strike="noStrike" dirty="0">
                <a:solidFill>
                  <a:srgbClr val="000000"/>
                </a:solidFill>
                <a:effectLst/>
                <a:latin typeface="Arial" panose="020B0604020202020204" pitchFamily="34" charset="0"/>
              </a:rPr>
              <a:t>Assign Data Points to Clusters</a:t>
            </a:r>
            <a:r>
              <a:rPr lang="en-US" sz="2000" dirty="0">
                <a:latin typeface="Arial" panose="020B0604020202020204" pitchFamily="34" charset="0"/>
              </a:rPr>
              <a:t>: </a:t>
            </a:r>
            <a:r>
              <a:rPr lang="en-US" sz="2000" b="0" i="0" u="none" strike="noStrike" dirty="0">
                <a:solidFill>
                  <a:srgbClr val="000000"/>
                </a:solidFill>
                <a:effectLst/>
                <a:latin typeface="Arial" panose="020B0604020202020204" pitchFamily="34" charset="0"/>
              </a:rPr>
              <a:t>Each data point is assigned to the nearest centroid based on a distance.</a:t>
            </a:r>
            <a:endParaRPr lang="en-US" sz="2000" dirty="0">
              <a:effectLst/>
            </a:endParaRPr>
          </a:p>
          <a:p>
            <a:pPr rtl="0" fontAlgn="base">
              <a:spcBef>
                <a:spcPts val="1200"/>
              </a:spcBef>
              <a:spcAft>
                <a:spcPts val="1200"/>
              </a:spcAft>
              <a:buFont typeface="+mj-lt"/>
              <a:buAutoNum type="arabicPeriod" startAt="4"/>
            </a:pPr>
            <a:r>
              <a:rPr lang="en-US" sz="2000" b="1" i="0" u="none" strike="noStrike" dirty="0">
                <a:solidFill>
                  <a:srgbClr val="000000"/>
                </a:solidFill>
                <a:effectLst/>
                <a:latin typeface="Arial" panose="020B0604020202020204" pitchFamily="34" charset="0"/>
              </a:rPr>
              <a:t>Update Cluster Centers</a:t>
            </a:r>
            <a:r>
              <a:rPr lang="en-US" sz="2000" dirty="0">
                <a:latin typeface="Arial" panose="020B0604020202020204" pitchFamily="34" charset="0"/>
              </a:rPr>
              <a:t>: </a:t>
            </a:r>
            <a:r>
              <a:rPr lang="en-US" sz="2000" b="0" i="0" u="none" strike="noStrike" dirty="0">
                <a:solidFill>
                  <a:srgbClr val="000000"/>
                </a:solidFill>
                <a:effectLst/>
                <a:latin typeface="Arial" panose="020B0604020202020204" pitchFamily="34" charset="0"/>
              </a:rPr>
              <a:t>The centroids are recalculated as the mean of all the data points assigned to that cluster.</a:t>
            </a:r>
            <a:endParaRPr lang="en-US" sz="2000" dirty="0">
              <a:effectLst/>
            </a:endParaRPr>
          </a:p>
          <a:p>
            <a:pPr rtl="0" fontAlgn="base">
              <a:spcBef>
                <a:spcPts val="1200"/>
              </a:spcBef>
              <a:spcAft>
                <a:spcPts val="1200"/>
              </a:spcAft>
              <a:buFont typeface="+mj-lt"/>
              <a:buAutoNum type="arabicPeriod" startAt="5"/>
            </a:pPr>
            <a:r>
              <a:rPr lang="en-US" sz="2000" b="1" i="0" u="none" strike="noStrike" dirty="0">
                <a:solidFill>
                  <a:srgbClr val="000000"/>
                </a:solidFill>
                <a:effectLst/>
                <a:latin typeface="Arial" panose="020B0604020202020204" pitchFamily="34" charset="0"/>
              </a:rPr>
              <a:t>Repeat Steps 3 and 4</a:t>
            </a:r>
            <a:r>
              <a:rPr lang="en-US" sz="2000" dirty="0">
                <a:latin typeface="Arial" panose="020B0604020202020204" pitchFamily="34" charset="0"/>
              </a:rPr>
              <a:t>: </a:t>
            </a:r>
            <a:r>
              <a:rPr lang="en-US" sz="2000" b="0" i="0" u="none" strike="noStrike" dirty="0">
                <a:solidFill>
                  <a:srgbClr val="000000"/>
                </a:solidFill>
                <a:effectLst/>
                <a:latin typeface="Arial" panose="020B0604020202020204" pitchFamily="34" charset="0"/>
              </a:rPr>
              <a:t>The algorithm repeats the assignment and update steps until the centroids no longer change significantly.</a:t>
            </a:r>
            <a:endParaRPr lang="en-US" sz="2000" dirty="0">
              <a:effectLst/>
            </a:endParaRPr>
          </a:p>
        </p:txBody>
      </p:sp>
      <p:sp>
        <p:nvSpPr>
          <p:cNvPr id="5" name="Google Shape;73;p14">
            <a:extLst>
              <a:ext uri="{FF2B5EF4-FFF2-40B4-BE49-F238E27FC236}">
                <a16:creationId xmlns:a16="http://schemas.microsoft.com/office/drawing/2014/main" id="{25A6E3F5-AB1D-4974-22EF-ECBC4FCE97B0}"/>
              </a:ext>
            </a:extLst>
          </p:cNvPr>
          <p:cNvSpPr/>
          <p:nvPr/>
        </p:nvSpPr>
        <p:spPr>
          <a:xfrm>
            <a:off x="12210846" y="3558356"/>
            <a:ext cx="10101353" cy="420317"/>
          </a:xfrm>
          <a:prstGeom prst="rect">
            <a:avLst/>
          </a:prstGeom>
          <a:solidFill>
            <a:srgbClr val="3B8C41"/>
          </a:solidFill>
          <a:ln w="12700" cap="flat" cmpd="sng">
            <a:solidFill>
              <a:srgbClr val="3B8C41"/>
            </a:solidFill>
            <a:prstDash val="solid"/>
            <a:round/>
            <a:headEnd type="none" w="sm" len="sm"/>
            <a:tailEnd type="none" w="sm" len="sm"/>
          </a:ln>
        </p:spPr>
        <p:txBody>
          <a:bodyPr spcFirstLastPara="1" wrap="square" lIns="48950" tIns="24475" rIns="48950" bIns="244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fr-FR" sz="3100" b="1" dirty="0">
                <a:solidFill>
                  <a:srgbClr val="EAF1DD"/>
                </a:solidFill>
              </a:rPr>
              <a:t>How K-</a:t>
            </a:r>
            <a:r>
              <a:rPr lang="fr-FR" sz="3100" b="1" dirty="0" err="1">
                <a:solidFill>
                  <a:srgbClr val="EAF1DD"/>
                </a:solidFill>
              </a:rPr>
              <a:t>Means</a:t>
            </a:r>
            <a:r>
              <a:rPr lang="fr-FR" sz="3100" b="1" dirty="0">
                <a:solidFill>
                  <a:srgbClr val="EAF1DD"/>
                </a:solidFill>
              </a:rPr>
              <a:t> Works</a:t>
            </a:r>
            <a:endParaRPr sz="3100" b="1" dirty="0">
              <a:solidFill>
                <a:srgbClr val="EAF1DD"/>
              </a:solidFill>
            </a:endParaRPr>
          </a:p>
        </p:txBody>
      </p:sp>
      <p:pic>
        <p:nvPicPr>
          <p:cNvPr id="6" name="Image 5">
            <a:extLst>
              <a:ext uri="{FF2B5EF4-FFF2-40B4-BE49-F238E27FC236}">
                <a16:creationId xmlns:a16="http://schemas.microsoft.com/office/drawing/2014/main" id="{C4DD9A3E-3A46-C052-F918-39BF9FF6A0D5}"/>
              </a:ext>
            </a:extLst>
          </p:cNvPr>
          <p:cNvPicPr>
            <a:picLocks noChangeAspect="1"/>
          </p:cNvPicPr>
          <p:nvPr/>
        </p:nvPicPr>
        <p:blipFill>
          <a:blip r:embed="rId7"/>
          <a:stretch>
            <a:fillRect/>
          </a:stretch>
        </p:blipFill>
        <p:spPr>
          <a:xfrm>
            <a:off x="12449698" y="9729533"/>
            <a:ext cx="9623648" cy="4679541"/>
          </a:xfrm>
          <a:prstGeom prst="rect">
            <a:avLst/>
          </a:prstGeom>
        </p:spPr>
      </p:pic>
      <p:sp>
        <p:nvSpPr>
          <p:cNvPr id="11" name="Google Shape;68;p14">
            <a:extLst>
              <a:ext uri="{FF2B5EF4-FFF2-40B4-BE49-F238E27FC236}">
                <a16:creationId xmlns:a16="http://schemas.microsoft.com/office/drawing/2014/main" id="{F3073501-A7ED-3AAF-6B90-FB008FE16D59}"/>
              </a:ext>
            </a:extLst>
          </p:cNvPr>
          <p:cNvSpPr txBox="1"/>
          <p:nvPr/>
        </p:nvSpPr>
        <p:spPr>
          <a:xfrm>
            <a:off x="983395" y="4044018"/>
            <a:ext cx="10210847" cy="3063606"/>
          </a:xfrm>
          <a:prstGeom prst="rect">
            <a:avLst/>
          </a:prstGeom>
          <a:noFill/>
          <a:ln w="12700" cap="flat" cmpd="sng">
            <a:solidFill>
              <a:srgbClr val="3B8C41"/>
            </a:solidFill>
            <a:prstDash val="solid"/>
            <a:round/>
            <a:headEnd type="none" w="sm" len="sm"/>
            <a:tailEnd type="none" w="sm" len="sm"/>
          </a:ln>
        </p:spPr>
        <p:txBody>
          <a:bodyPr spcFirstLastPara="1" wrap="square" lIns="97925" tIns="97925" rIns="97925" bIns="979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None/>
            </a:pPr>
            <a:r>
              <a:rPr lang="en-US" sz="1900" u="none" dirty="0">
                <a:solidFill>
                  <a:schemeClr val="dk1"/>
                </a:solidFill>
              </a:rPr>
              <a:t>           </a:t>
            </a:r>
            <a:r>
              <a:rPr lang="en-US" sz="1800" u="none" dirty="0">
                <a:solidFill>
                  <a:schemeClr val="dk1"/>
                </a:solidFill>
              </a:rPr>
              <a:t> </a:t>
            </a:r>
            <a:r>
              <a:rPr lang="en-US" sz="2000" dirty="0"/>
              <a:t>Imagine we have a puzzle, but there's a problem we don’t have the final picture to guide us So, how do we start solving it?  </a:t>
            </a:r>
          </a:p>
          <a:p>
            <a:pPr marL="457200" indent="-457200">
              <a:buAutoNum type="arabicPeriod"/>
            </a:pPr>
            <a:r>
              <a:rPr lang="en-US" sz="2000" dirty="0"/>
              <a:t>We begin by grouping pieces with similar colors maybe all the blue ones go together (sky), the green ones (grass), and so on.  </a:t>
            </a:r>
          </a:p>
          <a:p>
            <a:pPr marL="457200" indent="-457200">
              <a:buAutoNum type="arabicPeriod"/>
            </a:pPr>
            <a:r>
              <a:rPr lang="en-US" sz="2000" dirty="0"/>
              <a:t>Then, we look for edge pieces to form a border.  </a:t>
            </a:r>
          </a:p>
          <a:p>
            <a:pPr marL="457200" indent="-457200">
              <a:buAutoNum type="arabicPeriod"/>
            </a:pPr>
            <a:r>
              <a:rPr lang="en-US" sz="2000" dirty="0"/>
              <a:t>As we continue connecting similar pieces, the full image starts to appear naturally without anyone telling us what it should be. </a:t>
            </a:r>
          </a:p>
          <a:p>
            <a:r>
              <a:rPr lang="en-US" sz="2000" dirty="0"/>
              <a:t>This is exactly how unsupervised learning works The AI doesn’t have labels or instructions, but it finds patterns by grouping similar things together</a:t>
            </a:r>
            <a:endParaRPr sz="1300" dirty="0"/>
          </a:p>
        </p:txBody>
      </p:sp>
      <p:sp>
        <p:nvSpPr>
          <p:cNvPr id="12" name="Google Shape;69;p14">
            <a:extLst>
              <a:ext uri="{FF2B5EF4-FFF2-40B4-BE49-F238E27FC236}">
                <a16:creationId xmlns:a16="http://schemas.microsoft.com/office/drawing/2014/main" id="{FB7753AB-8DA4-ACF5-42D2-423D0591BF04}"/>
              </a:ext>
            </a:extLst>
          </p:cNvPr>
          <p:cNvSpPr/>
          <p:nvPr/>
        </p:nvSpPr>
        <p:spPr>
          <a:xfrm>
            <a:off x="983395" y="3586818"/>
            <a:ext cx="10210847" cy="457200"/>
          </a:xfrm>
          <a:prstGeom prst="rect">
            <a:avLst/>
          </a:prstGeom>
          <a:solidFill>
            <a:srgbClr val="3B8C41"/>
          </a:solidFill>
          <a:ln w="12700" cap="flat" cmpd="sng">
            <a:solidFill>
              <a:srgbClr val="3B8C41"/>
            </a:solidFill>
            <a:prstDash val="solid"/>
            <a:round/>
            <a:headEnd type="none" w="sm" len="sm"/>
            <a:tailEnd type="none" w="sm" len="sm"/>
          </a:ln>
        </p:spPr>
        <p:txBody>
          <a:bodyPr spcFirstLastPara="1" wrap="square" lIns="48950" tIns="24475" rIns="48950" bIns="244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3100" b="1" dirty="0">
                <a:solidFill>
                  <a:srgbClr val="EAF1DD"/>
                </a:solidFill>
              </a:rPr>
              <a:t>Motivation</a:t>
            </a:r>
            <a:endParaRPr sz="1300" dirty="0"/>
          </a:p>
        </p:txBody>
      </p:sp>
      <p:pic>
        <p:nvPicPr>
          <p:cNvPr id="1035" name="Picture 11" descr="Unsupervised Learning">
            <a:extLst>
              <a:ext uri="{FF2B5EF4-FFF2-40B4-BE49-F238E27FC236}">
                <a16:creationId xmlns:a16="http://schemas.microsoft.com/office/drawing/2014/main" id="{7E66513C-3754-0A70-0A8B-8B7C5AD44B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0949" y="7342307"/>
            <a:ext cx="9899943" cy="58057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1242</TotalTime>
  <Words>1011</Words>
  <Application>Microsoft Office PowerPoint</Application>
  <PresentationFormat>Personnalisé</PresentationFormat>
  <Paragraphs>57</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Wingdings</vt:lpstr>
      <vt:lpstr>Simple Light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Amina Khraimech</cp:lastModifiedBy>
  <cp:revision>14</cp:revision>
  <dcterms:modified xsi:type="dcterms:W3CDTF">2025-04-03T14:42:06Z</dcterms:modified>
</cp:coreProperties>
</file>