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us Jakarta Sans"/>
      <p:regular r:id="rId19"/>
      <p:bold r:id="rId20"/>
      <p:italic r:id="rId21"/>
      <p:boldItalic r:id="rId22"/>
    </p:embeddedFont>
    <p:embeddedFont>
      <p:font typeface="Plus Jakarta Sans SemiBold"/>
      <p:regular r:id="rId23"/>
      <p:bold r:id="rId24"/>
      <p:italic r:id="rId25"/>
      <p:boldItalic r:id="rId26"/>
    </p:embeddedFont>
    <p:embeddedFont>
      <p:font typeface="Plus Jakarta Sans Light"/>
      <p:regular r:id="rId27"/>
      <p:bold r:id="rId28"/>
      <p:italic r:id="rId29"/>
      <p:boldItalic r:id="rId30"/>
    </p:embeddedFont>
    <p:embeddedFont>
      <p:font typeface="Plus Jakarta Sans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usJakartaSans-bold.fntdata"/><Relationship Id="rId22" Type="http://schemas.openxmlformats.org/officeDocument/2006/relationships/font" Target="fonts/PlusJakartaSans-boldItalic.fntdata"/><Relationship Id="rId21" Type="http://schemas.openxmlformats.org/officeDocument/2006/relationships/font" Target="fonts/PlusJakartaSans-italic.fntdata"/><Relationship Id="rId24" Type="http://schemas.openxmlformats.org/officeDocument/2006/relationships/font" Target="fonts/PlusJakartaSansSemiBold-bold.fntdata"/><Relationship Id="rId23" Type="http://schemas.openxmlformats.org/officeDocument/2006/relationships/font" Target="fonts/PlusJakartaSans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usJakartaSansSemiBold-boldItalic.fntdata"/><Relationship Id="rId25" Type="http://schemas.openxmlformats.org/officeDocument/2006/relationships/font" Target="fonts/PlusJakartaSansSemiBold-italic.fntdata"/><Relationship Id="rId28" Type="http://schemas.openxmlformats.org/officeDocument/2006/relationships/font" Target="fonts/PlusJakartaSansLight-bold.fntdata"/><Relationship Id="rId27" Type="http://schemas.openxmlformats.org/officeDocument/2006/relationships/font" Target="fonts/PlusJakartaSa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usJakarta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usJakartaSansMedium-regular.fntdata"/><Relationship Id="rId30" Type="http://schemas.openxmlformats.org/officeDocument/2006/relationships/font" Target="fonts/PlusJakartaSans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PlusJakartaSansMedium-italic.fntdata"/><Relationship Id="rId10" Type="http://schemas.openxmlformats.org/officeDocument/2006/relationships/slide" Target="slides/slide5.xml"/><Relationship Id="rId32" Type="http://schemas.openxmlformats.org/officeDocument/2006/relationships/font" Target="fonts/PlusJakartaSans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lusJakartaSans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usJakarta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c967d829b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c967d829b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bb09108f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bb09108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bb09108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bb09108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bb09108f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bb09108f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bb09108f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bb09108f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3bd46f23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3bd46f23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bb09108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bb09108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b09108f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b09108f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b09108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b09108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bb09108f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bb09108f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bb09108f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bb09108f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bb09108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bb09108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bb09108f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bb09108f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hyperlink" Target="https://www.kaggle.com/datasets/nelgiriyewithana/global-weather-repository?resource=download&amp;select=GlobalWeatherRepository.cs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1" Type="http://schemas.openxmlformats.org/officeDocument/2006/relationships/hyperlink" Target="https://online.stat.psu.edu/stat200/lesson/2/2.2/2.2.2" TargetMode="External"/><Relationship Id="rId10" Type="http://schemas.openxmlformats.org/officeDocument/2006/relationships/hyperlink" Target="https://online.stat.psu.edu/stat200/lesson/3/3.1" TargetMode="External"/><Relationship Id="rId9" Type="http://schemas.openxmlformats.org/officeDocument/2006/relationships/hyperlink" Target="https://online.stat.psu.edu/stat200/lesson/2/2.2/2.2.10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www.kaggle.com/datasets/nelgiriyewithana/global-weather-repository?resource=download&amp;select=GlobalWeatherRepository.csv" TargetMode="External"/><Relationship Id="rId7" Type="http://schemas.openxmlformats.org/officeDocument/2006/relationships/hyperlink" Target="https://www.ibm.com/think/topics/exploratory-data-analysis" TargetMode="External"/><Relationship Id="rId8" Type="http://schemas.openxmlformats.org/officeDocument/2006/relationships/hyperlink" Target="https://www.machinelearningplus.com/machine-learning/how-to-detect-outliers-using-iqr-and-boxplo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128350"/>
            <a:ext cx="9144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solidFill>
                  <a:srgbClr val="3B8B4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rPr>
              <a:t>Climate Stakeholders Quest</a:t>
            </a:r>
            <a:endParaRPr sz="3800">
              <a:solidFill>
                <a:srgbClr val="3B8B41"/>
              </a:solidFill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1298725"/>
            <a:ext cx="9144000" cy="8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Assignment</a:t>
            </a:r>
            <a:r>
              <a:rPr lang="fr" sz="24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No. 1</a:t>
            </a:r>
            <a:endParaRPr sz="24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3250025"/>
            <a:ext cx="91440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B8B4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I</a:t>
            </a:r>
            <a:r>
              <a:rPr lang="fr" sz="1400">
                <a:solidFill>
                  <a:srgbClr val="3B8B41"/>
                </a:solidFill>
                <a:latin typeface="Plus Jakarta Sans Light"/>
                <a:ea typeface="Plus Jakarta Sans Light"/>
                <a:cs typeface="Plus Jakarta Sans Light"/>
                <a:sym typeface="Plus Jakarta Sans Light"/>
              </a:rPr>
              <a:t>hssene Brahimi</a:t>
            </a:r>
            <a:endParaRPr sz="1400">
              <a:solidFill>
                <a:srgbClr val="3B8B41"/>
              </a:solidFill>
              <a:latin typeface="Plus Jakarta Sans Light"/>
              <a:ea typeface="Plus Jakarta Sans Light"/>
              <a:cs typeface="Plus Jakarta Sans Light"/>
              <a:sym typeface="Plus Jakarta Sans Ligh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175" y="2357863"/>
            <a:ext cx="509625" cy="5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62" name="Google Shape;62;p13"/>
          <p:cNvPicPr preferRelativeResize="0"/>
          <p:nvPr/>
        </p:nvPicPr>
        <p:blipFill rotWithShape="1">
          <a:blip r:embed="rId6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161" name="Google Shape;161;p22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type="ctrTitle"/>
          </p:nvPr>
        </p:nvSpPr>
        <p:spPr>
          <a:xfrm>
            <a:off x="376775" y="1707700"/>
            <a:ext cx="8524800" cy="14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Quest 1</a:t>
            </a:r>
            <a:endParaRPr b="1" sz="28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Exploratory Data Analysis</a:t>
            </a:r>
            <a:endParaRPr sz="2800">
              <a:solidFill>
                <a:srgbClr val="3B8B41"/>
              </a:solidFill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171" name="Google Shape;171;p23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855300" y="1094100"/>
            <a:ext cx="75462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What is your role ?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Based on your role and </a:t>
            </a:r>
            <a:r>
              <a:rPr lang="fr" sz="1800" u="sng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6"/>
              </a:rPr>
              <a:t>the dataset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that you have, what challenge can you solve ?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What insights  do you get from the different types of EDA:  Univariate Analysis, Bivariate Analysis, Multivariate Analysis ?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How would you react if you encounter many missing values that are crucial for your analysis ? What strategy will you pick to overcome that ? Should you remove them or not ? 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181" name="Google Shape;181;p24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>
            <p:ph idx="1" type="subTitle"/>
          </p:nvPr>
        </p:nvSpPr>
        <p:spPr>
          <a:xfrm>
            <a:off x="680350" y="1094100"/>
            <a:ext cx="78531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What Features are the most  important to you ?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Which preprocessing steps are most helpful for you ?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How does removing outliers (if Any) affect the distribution precipitation, temperature, etc. (Select features according to 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what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matters to you most) ?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What insights can you get from the correlation matrix (heatmap) ?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What challenge can you solve based on your EDA findings ?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191" name="Google Shape;191;p25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idx="1" type="subTitle"/>
          </p:nvPr>
        </p:nvSpPr>
        <p:spPr>
          <a:xfrm>
            <a:off x="855300" y="1094100"/>
            <a:ext cx="75462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Plus Jakarta Sans"/>
              <a:buChar char="●"/>
            </a:pPr>
            <a:r>
              <a:rPr lang="fr" sz="1800" u="sng">
                <a:solidFill>
                  <a:schemeClr val="accent5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https://www.kaggle.com/datasets/nelgiriyewithana/global-weather-repository?resource=download&amp;select=GlobalWeatherRepository.csv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us Jakarta Sans"/>
              <a:buChar char="●"/>
            </a:pPr>
            <a:r>
              <a:rPr lang="fr" sz="1800" u="sng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7"/>
              </a:rPr>
              <a:t>https://www.ibm.com/think/topics/exploratory-data-analysis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 u="sng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8"/>
              </a:rPr>
              <a:t>https://www.machinelearningplus.com/machine-learning/how-to-detect-outliers-using-iqr-and-boxplots/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 u="sng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9"/>
              </a:rPr>
              <a:t>https://online.stat.psu.edu/stat200/lesson/2/2.2/2.2.10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 u="sng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10"/>
              </a:rPr>
              <a:t>https://online.stat.psu.edu/stat200/lesson/3/3.1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 u="sng">
                <a:solidFill>
                  <a:schemeClr val="hlink"/>
                </a:solidFill>
                <a:latin typeface="Plus Jakarta Sans"/>
                <a:ea typeface="Plus Jakarta Sans"/>
                <a:cs typeface="Plus Jakarta Sans"/>
                <a:sym typeface="Plus Jakarta Sans"/>
                <a:hlinkClick r:id="rId11"/>
              </a:rPr>
              <a:t>https://online.stat.psu.edu/stat200/lesson/2/2.2/2.2.2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95" name="Google Shape;195;p25"/>
          <p:cNvSpPr txBox="1"/>
          <p:nvPr>
            <p:ph type="ctrTitle"/>
          </p:nvPr>
        </p:nvSpPr>
        <p:spPr>
          <a:xfrm>
            <a:off x="376775" y="295925"/>
            <a:ext cx="85248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References</a:t>
            </a:r>
            <a:endParaRPr sz="28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76775" y="295925"/>
            <a:ext cx="85248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Overview</a:t>
            </a:r>
            <a:endParaRPr sz="28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855300" y="1349050"/>
            <a:ext cx="7546200" cy="30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 this assignment, you are asked to finish the following </a:t>
            </a:r>
            <a:r>
              <a:rPr b="1"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Quests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: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b="1"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Quest 1 : Exploratory Data Analysis </a:t>
            </a:r>
            <a:endParaRPr b="1"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Quest 2 : Forecasting the Future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Quest 3 : Climate Stakeholders, Time to Act !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71" name="Google Shape;71;p14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2638" y="2416225"/>
            <a:ext cx="2085674" cy="15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76775" y="295925"/>
            <a:ext cx="85248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Tips</a:t>
            </a:r>
            <a:endParaRPr sz="28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76775" y="1094100"/>
            <a:ext cx="84075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Follow all instructions in the Notebook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There are tasks that need to be implemented by code and there are others (e.g. Reflections) that need to be answered by text (Add markdown cells or write them in a 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separate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file).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When you finish the notebook, summarize all your important reflections and output results (visualizations, stats, model performance, insights, etc.) in this  presentation to share with the other AI Forge  stakeholders.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Important: Before starting, you should select a stakeholder role, then based on it, you will decide what mission you can solve with the provided dataset, what patterns are more important, etc.</a:t>
            </a:r>
            <a:endParaRPr b="1" i="1"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83" name="Google Shape;83;p15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376775" y="295925"/>
            <a:ext cx="85248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Use Cases</a:t>
            </a:r>
            <a:endParaRPr sz="28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376775" y="892625"/>
            <a:ext cx="85248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Following are potential challenges or use cases to solve with this dataset :</a:t>
            </a:r>
            <a:endParaRPr b="1"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b="1"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Climate Analysis: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Study long-term climate patterns and variations in different regions.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b="1"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Weather Prediction: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Build models for weather forecasting based on historical data.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b="1"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Environmental Impact: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Analyze air quality and its correlation with various weather parameters.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b="1"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Tourism Planning: 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Use weather data to help travelers plan their trips more effectively.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Plus Jakarta Sans"/>
              <a:buChar char="●"/>
            </a:pPr>
            <a:r>
              <a:rPr b="1"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Geographical Patterns: </a:t>
            </a:r>
            <a:r>
              <a:rPr lang="fr" sz="1800">
                <a:solidFill>
                  <a:srgbClr val="3F3F3F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Explore how weather conditions differ across countries and continents.</a:t>
            </a:r>
            <a:endParaRPr sz="1800">
              <a:solidFill>
                <a:srgbClr val="3F3F3F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96" name="Google Shape;96;p16"/>
          <p:cNvPicPr preferRelativeResize="0"/>
          <p:nvPr/>
        </p:nvPicPr>
        <p:blipFill rotWithShape="1">
          <a:blip r:embed="rId5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103" name="Google Shape;103;p17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type="ctrTitle"/>
          </p:nvPr>
        </p:nvSpPr>
        <p:spPr>
          <a:xfrm>
            <a:off x="376775" y="1707700"/>
            <a:ext cx="8524800" cy="14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How would you </a:t>
            </a:r>
            <a:r>
              <a:rPr lang="fr" sz="2800" u="sng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Use this Data</a:t>
            </a:r>
            <a:r>
              <a:rPr lang="fr" sz="2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 if you were</a:t>
            </a:r>
            <a:endParaRPr sz="2800">
              <a:solidFill>
                <a:srgbClr val="3B8B41"/>
              </a:solidFill>
              <a:latin typeface="Plus Jakarta Sans SemiBold"/>
              <a:ea typeface="Plus Jakarta Sans SemiBold"/>
              <a:cs typeface="Plus Jakarta Sans SemiBold"/>
              <a:sym typeface="Plus Jakarta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113" name="Google Shape;113;p18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4572000" y="1827152"/>
            <a:ext cx="3778800" cy="21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 </a:t>
            </a:r>
            <a:r>
              <a:rPr b="1"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meteorologist </a:t>
            </a: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 Algeria who wants to </a:t>
            </a:r>
            <a:r>
              <a:rPr b="1"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validate the accuracy of forecasts </a:t>
            </a: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specifically for </a:t>
            </a:r>
            <a:r>
              <a:rPr b="1"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their city's weather station</a:t>
            </a:r>
            <a:endParaRPr b="1" sz="18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475" y="1172050"/>
            <a:ext cx="3374125" cy="33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6163050" y="1392375"/>
            <a:ext cx="596700" cy="596700"/>
          </a:xfrm>
          <a:prstGeom prst="ellipse">
            <a:avLst/>
          </a:prstGeom>
          <a:solidFill>
            <a:srgbClr val="3B8B41"/>
          </a:solidFill>
          <a:ln cap="flat" cmpd="sng" w="9525">
            <a:solidFill>
              <a:srgbClr val="3B8B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1</a:t>
            </a:r>
            <a:endParaRPr b="1" sz="24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125" name="Google Shape;125;p19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623450" y="1827152"/>
            <a:ext cx="3778800" cy="21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 </a:t>
            </a:r>
            <a:r>
              <a:rPr b="1"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</a:t>
            </a:r>
            <a:r>
              <a:rPr b="1"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limate Researcher</a:t>
            </a: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studying </a:t>
            </a:r>
            <a:r>
              <a:rPr b="1"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regional climate trends</a:t>
            </a: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in East Africa</a:t>
            </a:r>
            <a:endParaRPr b="1" sz="18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214500" y="1392375"/>
            <a:ext cx="596700" cy="596700"/>
          </a:xfrm>
          <a:prstGeom prst="ellipse">
            <a:avLst/>
          </a:prstGeom>
          <a:solidFill>
            <a:srgbClr val="3B8B41"/>
          </a:solidFill>
          <a:ln cap="flat" cmpd="sng" w="9525">
            <a:solidFill>
              <a:srgbClr val="3B8B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2</a:t>
            </a:r>
            <a:endParaRPr b="1" sz="24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8825" y="1338850"/>
            <a:ext cx="2670500" cy="2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137" name="Google Shape;137;p20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572000" y="1827152"/>
            <a:ext cx="3778800" cy="21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 </a:t>
            </a:r>
            <a:r>
              <a:rPr b="1"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</a:t>
            </a:r>
            <a:r>
              <a:rPr b="1"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armer </a:t>
            </a: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 Nairobi</a:t>
            </a:r>
            <a:endParaRPr b="1" sz="18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163050" y="1392375"/>
            <a:ext cx="596700" cy="596700"/>
          </a:xfrm>
          <a:prstGeom prst="ellipse">
            <a:avLst/>
          </a:prstGeom>
          <a:solidFill>
            <a:srgbClr val="3B8B41"/>
          </a:solidFill>
          <a:ln cap="flat" cmpd="sng" w="9525">
            <a:solidFill>
              <a:srgbClr val="3B8B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3</a:t>
            </a:r>
            <a:endParaRPr b="1" sz="24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9658" y="1318775"/>
            <a:ext cx="2882900" cy="2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4911225"/>
            <a:ext cx="9150900" cy="297900"/>
          </a:xfrm>
          <a:prstGeom prst="rect">
            <a:avLst/>
          </a:prstGeom>
          <a:solidFill>
            <a:srgbClr val="3B8B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7675400" y="4911225"/>
            <a:ext cx="14754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AI Forge 2025</a:t>
            </a:r>
            <a:endParaRPr sz="1200">
              <a:solidFill>
                <a:srgbClr val="FFFFFF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descr="Shape&#10;&#10;Description automatically generated with medium confidence" id="149" name="Google Shape;149;p21"/>
          <p:cNvPicPr preferRelativeResize="0"/>
          <p:nvPr/>
        </p:nvPicPr>
        <p:blipFill rotWithShape="1">
          <a:blip r:embed="rId3">
            <a:alphaModFix amt="9000"/>
          </a:blip>
          <a:srcRect b="-392" l="25464" r="25469" t="4625"/>
          <a:stretch/>
        </p:blipFill>
        <p:spPr>
          <a:xfrm>
            <a:off x="-1588602" y="-1705063"/>
            <a:ext cx="6340775" cy="6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9675" y="199325"/>
            <a:ext cx="1549609" cy="4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5">
            <a:alphaModFix/>
          </a:blip>
          <a:srcRect b="40683" l="0" r="0" t="41913"/>
          <a:stretch/>
        </p:blipFill>
        <p:spPr>
          <a:xfrm>
            <a:off x="6512650" y="174925"/>
            <a:ext cx="2638250" cy="5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623450" y="1827152"/>
            <a:ext cx="3778800" cy="218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</a:t>
            </a:r>
            <a:r>
              <a:rPr b="1"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Local Government Policymaker </a:t>
            </a:r>
            <a:r>
              <a:rPr lang="fr" sz="1800">
                <a:solidFill>
                  <a:srgbClr val="3B8B4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in South Africa</a:t>
            </a:r>
            <a:endParaRPr sz="1800">
              <a:solidFill>
                <a:srgbClr val="3B8B4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2214500" y="1392375"/>
            <a:ext cx="596700" cy="596700"/>
          </a:xfrm>
          <a:prstGeom prst="ellipse">
            <a:avLst/>
          </a:prstGeom>
          <a:solidFill>
            <a:srgbClr val="3B8B41"/>
          </a:solidFill>
          <a:ln cap="flat" cmpd="sng" w="9525">
            <a:solidFill>
              <a:srgbClr val="3B8B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4</a:t>
            </a:r>
            <a:endParaRPr b="1" sz="24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9225" y="1193200"/>
            <a:ext cx="2757075" cy="27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