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57" r:id="rId5"/>
    <p:sldId id="258" r:id="rId6"/>
    <p:sldId id="266" r:id="rId7"/>
    <p:sldId id="263" r:id="rId8"/>
    <p:sldId id="259" r:id="rId9"/>
    <p:sldId id="280" r:id="rId10"/>
    <p:sldId id="267" r:id="rId11"/>
    <p:sldId id="264" r:id="rId12"/>
    <p:sldId id="306" r:id="rId13"/>
    <p:sldId id="307" r:id="rId14"/>
    <p:sldId id="308" r:id="rId15"/>
    <p:sldId id="309" r:id="rId16"/>
    <p:sldId id="268" r:id="rId17"/>
    <p:sldId id="269" r:id="rId18"/>
    <p:sldId id="310" r:id="rId19"/>
    <p:sldId id="311" r:id="rId20"/>
    <p:sldId id="272" r:id="rId21"/>
    <p:sldId id="285" r:id="rId22"/>
    <p:sldId id="312" r:id="rId23"/>
    <p:sldId id="279" r:id="rId24"/>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1D4999"/>
    <a:srgbClr val="9A85D6"/>
    <a:srgbClr val="B4C7E7"/>
    <a:srgbClr val="EE6972"/>
    <a:srgbClr val="F2F2F2"/>
    <a:srgbClr val="006699"/>
    <a:srgbClr val="F9C7CB"/>
    <a:srgbClr val="E9EFFB"/>
    <a:srgbClr val="C7D7F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220" autoAdjust="0"/>
    <p:restoredTop sz="94660"/>
  </p:normalViewPr>
  <p:slideViewPr>
    <p:cSldViewPr snapToGrid="0">
      <p:cViewPr>
        <p:scale>
          <a:sx n="75" d="100"/>
          <a:sy n="75" d="100"/>
        </p:scale>
        <p:origin x="1812" y="978"/>
      </p:cViewPr>
      <p:guideLst/>
    </p:cSldViewPr>
  </p:slideViewPr>
  <p:notesTextViewPr>
    <p:cViewPr>
      <p:scale>
        <a:sx n="1" d="1"/>
        <a:sy n="1" d="1"/>
      </p:scale>
      <p:origin x="0" y="0"/>
    </p:cViewPr>
  </p:notesTextViewPr>
  <p:sorterViewPr>
    <p:cViewPr>
      <p:scale>
        <a:sx n="100" d="100"/>
        <a:sy n="100"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a:defRPr lang="zh-CN" sz="1400" b="1" i="0" u="none" strike="noStrike" kern="1200" spc="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搜索算法效率对比</a:t>
            </a:r>
          </a:p>
        </c:rich>
      </c:tx>
      <c:layout/>
      <c:overlay val="0"/>
      <c:spPr>
        <a:noFill/>
        <a:ln>
          <a:noFill/>
        </a:ln>
        <a:effectLst/>
      </c:spPr>
    </c:title>
    <c:autoTitleDeleted val="0"/>
    <c:plotArea>
      <c:layout>
        <c:manualLayout>
          <c:layoutTarget val="inner"/>
          <c:xMode val="edge"/>
          <c:yMode val="edge"/>
          <c:x val="0.129834318221573"/>
          <c:y val="0.255942406281726"/>
          <c:w val="0.818441801416544"/>
          <c:h val="0.677606608617995"/>
        </c:manualLayout>
      </c:layout>
      <c:barChart>
        <c:barDir val="bar"/>
        <c:grouping val="clustered"/>
        <c:varyColors val="0"/>
        <c:ser>
          <c:idx val="0"/>
          <c:order val="0"/>
          <c:tx>
            <c:strRef>
              <c:f>[工作簿1]Sheet1!$A$2</c:f>
              <c:strCache>
                <c:ptCount val="1"/>
                <c:pt idx="0">
                  <c:v>max depth</c:v>
                </c:pt>
              </c:strCache>
            </c:strRef>
          </c:tx>
          <c:spPr>
            <a:solidFill>
              <a:srgbClr val="FFC000">
                <a:lumMod val="40000"/>
                <a:lumOff val="60000"/>
              </a:srgb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[工作簿1]Sheet1!$B$1:$E$1</c:f>
              <c:strCache>
                <c:ptCount val="4"/>
                <c:pt idx="0">
                  <c:v>有界DFS</c:v>
                </c:pt>
                <c:pt idx="1">
                  <c:v>BFS</c:v>
                </c:pt>
                <c:pt idx="2">
                  <c:v>A*(h1状态数)</c:v>
                </c:pt>
                <c:pt idx="3">
                  <c:v>A*(h2距离和)</c:v>
                </c:pt>
              </c:strCache>
            </c:strRef>
          </c:cat>
          <c:val>
            <c:numRef>
              <c:f>[工作簿1]Sheet1!$B$2:$E$2</c:f>
              <c:numCache>
                <c:formatCode>General</c:formatCode>
                <c:ptCount val="4"/>
                <c:pt idx="0">
                  <c:v>8</c:v>
                </c:pt>
                <c:pt idx="1">
                  <c:v>5</c:v>
                </c:pt>
                <c:pt idx="2">
                  <c:v>5</c:v>
                </c:pt>
                <c:pt idx="3">
                  <c:v>5</c:v>
                </c:pt>
              </c:numCache>
            </c:numRef>
          </c:val>
        </c:ser>
        <c:ser>
          <c:idx val="1"/>
          <c:order val="1"/>
          <c:tx>
            <c:strRef>
              <c:f>[工作簿1]Sheet1!$A$3</c:f>
              <c:strCache>
                <c:ptCount val="1"/>
                <c:pt idx="0">
                  <c:v>有效分支因子b*</c:v>
                </c:pt>
              </c:strCache>
            </c:strRef>
          </c:tx>
          <c:spPr>
            <a:solidFill>
              <a:srgbClr val="70AD47">
                <a:lumMod val="40000"/>
                <a:lumOff val="60000"/>
              </a:srgb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[工作簿1]Sheet1!$B$1:$E$1</c:f>
              <c:strCache>
                <c:ptCount val="4"/>
                <c:pt idx="0">
                  <c:v>有界DFS</c:v>
                </c:pt>
                <c:pt idx="1">
                  <c:v>BFS</c:v>
                </c:pt>
                <c:pt idx="2">
                  <c:v>A*(h1状态数)</c:v>
                </c:pt>
                <c:pt idx="3">
                  <c:v>A*(h2距离和)</c:v>
                </c:pt>
              </c:strCache>
            </c:strRef>
          </c:cat>
          <c:val>
            <c:numRef>
              <c:f>[工作簿1]Sheet1!$B$3:$E$3</c:f>
              <c:numCache>
                <c:formatCode>General</c:formatCode>
                <c:ptCount val="4"/>
                <c:pt idx="0">
                  <c:v>2</c:v>
                </c:pt>
                <c:pt idx="1">
                  <c:v>2.1</c:v>
                </c:pt>
                <c:pt idx="2">
                  <c:v>1.5</c:v>
                </c:pt>
                <c:pt idx="3">
                  <c:v>1.5</c:v>
                </c:pt>
              </c:numCache>
            </c:numRef>
          </c:val>
        </c:ser>
        <c:ser>
          <c:idx val="2"/>
          <c:order val="2"/>
          <c:tx>
            <c:strRef>
              <c:f>[工作簿1]Sheet1!$A$4</c:f>
              <c:strCache>
                <c:ptCount val="1"/>
                <c:pt idx="0">
                  <c:v>time cost/ms</c:v>
                </c:pt>
              </c:strCache>
            </c:strRef>
          </c:tx>
          <c:spPr>
            <a:solidFill>
              <a:srgbClr val="44546A">
                <a:lumMod val="40000"/>
                <a:lumOff val="60000"/>
              </a:srgbClr>
            </a:solidFill>
            <a:ln>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[工作簿1]Sheet1!$B$1:$E$1</c:f>
              <c:strCache>
                <c:ptCount val="4"/>
                <c:pt idx="0">
                  <c:v>有界DFS</c:v>
                </c:pt>
                <c:pt idx="1">
                  <c:v>BFS</c:v>
                </c:pt>
                <c:pt idx="2">
                  <c:v>A*(h1状态数)</c:v>
                </c:pt>
                <c:pt idx="3">
                  <c:v>A*(h2距离和)</c:v>
                </c:pt>
              </c:strCache>
            </c:strRef>
          </c:cat>
          <c:val>
            <c:numRef>
              <c:f>[工作簿1]Sheet1!$B$4:$E$4</c:f>
              <c:numCache>
                <c:formatCode>General</c:formatCode>
                <c:ptCount val="4"/>
                <c:pt idx="0">
                  <c:v>165.623</c:v>
                </c:pt>
                <c:pt idx="1">
                  <c:v>3.985</c:v>
                </c:pt>
                <c:pt idx="2">
                  <c:v>0.996</c:v>
                </c:pt>
                <c:pt idx="3">
                  <c:v>0.998</c:v>
                </c:pt>
              </c:numCache>
            </c:numRef>
          </c:val>
        </c:ser>
        <c:ser>
          <c:idx val="3"/>
          <c:order val="3"/>
          <c:tx>
            <c:strRef>
              <c:f>[工作簿1]Sheet1!$A$5</c:f>
              <c:strCache>
                <c:ptCount val="1"/>
                <c:pt idx="0">
                  <c:v>搜索节点数目</c:v>
                </c:pt>
              </c:strCache>
            </c:strRef>
          </c:tx>
          <c:spPr>
            <a:solidFill>
              <a:srgbClr val="5B9BD5">
                <a:lumMod val="40000"/>
                <a:lumOff val="60000"/>
              </a:srgbClr>
            </a:solidFill>
            <a:ln>
              <a:noFill/>
            </a:ln>
            <a:effectLst/>
          </c:spPr>
          <c:invertIfNegative val="0"/>
          <c:dLbls>
            <c:dLbl>
              <c:idx val="3"/>
              <c:layout/>
              <c:tx>
                <c:rich>
                  <a:bodyPr rot="0" spcFirstLastPara="0" vertOverflow="ellipsis" vert="horz" wrap="square" lIns="38100" tIns="19050" rIns="38100" bIns="19050" anchor="ctr" anchorCtr="1" forceAA="0"/>
                  <a:lstStyle/>
                  <a:p>
                    <a:pPr defTabSz="914400">
                      <a:defRPr lang="zh-CN" sz="900" b="0" i="0" u="none" strike="noStrike" kern="1200" baseline="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rPr>
                        <a:solidFill>
                          <a:schemeClr val="tx1"/>
                        </a:solidFill>
                      </a:rPr>
                      <a:t>12</a:t>
                    </a:r>
                    <a:endParaRPr>
                      <a:solidFill>
                        <a:schemeClr val="tx1"/>
                      </a:solidFill>
                    </a:endParaRPr>
                  </a:p>
                </c:rich>
              </c:tx>
              <c:dLblPos val="inEnd"/>
              <c:showLegendKey val="0"/>
              <c:showVal val="1"/>
              <c:showCatName val="0"/>
              <c:showSerName val="0"/>
              <c:showPercent val="0"/>
              <c:showBubbleSize val="0"/>
              <c:extLst>
                <c:ext xmlns:c15="http://schemas.microsoft.com/office/drawing/2012/chart" uri="{CE6537A1-D6FC-4f65-9D91-7224C49458BB}"/>
              </c:extLst>
            </c:dLbl>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[工作簿1]Sheet1!$B$1:$E$1</c:f>
              <c:strCache>
                <c:ptCount val="4"/>
                <c:pt idx="0">
                  <c:v>有界DFS</c:v>
                </c:pt>
                <c:pt idx="1">
                  <c:v>BFS</c:v>
                </c:pt>
                <c:pt idx="2">
                  <c:v>A*(h1状态数)</c:v>
                </c:pt>
                <c:pt idx="3">
                  <c:v>A*(h2距离和)</c:v>
                </c:pt>
              </c:strCache>
            </c:strRef>
          </c:cat>
          <c:val>
            <c:numRef>
              <c:f>[工作簿1]Sheet1!$B$5:$E$5</c:f>
              <c:numCache>
                <c:formatCode>General</c:formatCode>
                <c:ptCount val="4"/>
                <c:pt idx="0">
                  <c:v>246</c:v>
                </c:pt>
                <c:pt idx="1">
                  <c:v>61</c:v>
                </c:pt>
                <c:pt idx="2">
                  <c:v>14</c:v>
                </c:pt>
                <c:pt idx="3">
                  <c:v>12</c:v>
                </c:pt>
              </c:numCache>
            </c:numRef>
          </c:val>
        </c:ser>
        <c:dLbls>
          <c:showLegendKey val="0"/>
          <c:showVal val="1"/>
          <c:showCatName val="0"/>
          <c:showSerName val="0"/>
          <c:showPercent val="0"/>
          <c:showBubbleSize val="0"/>
        </c:dLbls>
        <c:gapWidth val="100"/>
        <c:overlap val="0"/>
        <c:axId val="553651507"/>
        <c:axId val="317991224"/>
      </c:barChart>
      <c:catAx>
        <c:axId val="553651507"/>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crossAx val="317991224"/>
        <c:crosses val="autoZero"/>
        <c:auto val="1"/>
        <c:lblAlgn val="ctr"/>
        <c:lblOffset val="100"/>
        <c:noMultiLvlLbl val="0"/>
      </c:catAx>
      <c:valAx>
        <c:axId val="317991224"/>
        <c:scaling>
          <c:orientation val="minMax"/>
        </c:scaling>
        <c:delete val="1"/>
        <c:axPos val="b"/>
        <c:majorGridlines>
          <c:spPr>
            <a:ln w="28575" cap="flat" cmpd="sng" algn="ctr">
              <a:solidFill>
                <a:sysClr val="window" lastClr="FFFFFF">
                  <a:lumMod val="85000"/>
                </a:sysClr>
              </a:solidFill>
              <a:prstDash val="sysDash"/>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3651507"/>
        <c:crosses val="autoZero"/>
        <c:crossBetween val="between"/>
      </c:valAx>
      <c:spPr>
        <a:noFill/>
        <a:ln>
          <a:noFill/>
        </a:ln>
        <a:effectLst/>
      </c:spPr>
    </c:plotArea>
    <c:legend>
      <c:legendPos val="r"/>
      <c:layout>
        <c:manualLayout>
          <c:xMode val="edge"/>
          <c:yMode val="edge"/>
          <c:x val="0.817073170731707"/>
          <c:y val="0.395496014662246"/>
          <c:w val="0.143728222996516"/>
          <c:h val="0.315902964959569"/>
        </c:manualLayou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solidFill>
      <a:sysClr val="window" lastClr="FFFFFF">
        <a:lumMod val="95000"/>
      </a:sysClr>
    </a:solidFill>
    <a:ln w="28575" cap="flat" cmpd="sng" algn="ctr">
      <a:solidFill>
        <a:srgbClr val="44546A">
          <a:lumMod val="40000"/>
          <a:lumOff val="60000"/>
        </a:srgbClr>
      </a:solidFill>
      <a:prstDash val="sysDash"/>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F4C25-15C9-4054-B911-F3604A8522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C7642-020F-4648-83BE-DB59DC7CB7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6C7642-020F-4648-83BE-DB59DC7CB7E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microsoft.com/office/2007/relationships/hdphoto" Target="../media/image6.wdp"/><Relationship Id="rId6" Type="http://schemas.openxmlformats.org/officeDocument/2006/relationships/image" Target="../media/image5.png"/><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bwMode="auto">
          <a:xfrm>
            <a:off x="5579918" y="3495026"/>
            <a:ext cx="3458887" cy="16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组合 7"/>
          <p:cNvGrpSpPr/>
          <p:nvPr userDrawn="1"/>
        </p:nvGrpSpPr>
        <p:grpSpPr>
          <a:xfrm>
            <a:off x="0" y="0"/>
            <a:ext cx="3780226" cy="2223655"/>
            <a:chOff x="208989" y="-277083"/>
            <a:chExt cx="4239491" cy="2493810"/>
          </a:xfrm>
        </p:grpSpPr>
        <p:pic>
          <p:nvPicPr>
            <p:cNvPr id="9" name="Picture 2"/>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p:blipFill>
          <p:spPr bwMode="auto">
            <a:xfrm flipH="1">
              <a:off x="208989" y="196225"/>
              <a:ext cx="4239491" cy="202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6" cstate="email">
              <a:extLst>
                <a:ext uri="{BEBA8EAE-BF5A-486C-A8C5-ECC9F3942E4B}">
                  <a14:imgProps xmlns:a14="http://schemas.microsoft.com/office/drawing/2010/main">
                    <a14:imgLayer r:embed="rId7">
                      <a14:imgEffect>
                        <a14:brightnessContrast bright="-20000" contrast="20000"/>
                      </a14:imgEffect>
                    </a14:imgLayer>
                  </a14:imgProps>
                </a:ext>
              </a:extLst>
            </a:blip>
            <a:srcRect b="-1"/>
            <a:stretch>
              <a:fillRect/>
            </a:stretch>
          </p:blipFill>
          <p:spPr bwMode="auto">
            <a:xfrm flipH="1">
              <a:off x="208989" y="-277083"/>
              <a:ext cx="4214197" cy="219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284C23C-2FE0-4BF7-A267-91DE71AD4EF3}"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CB96E2CC-DA65-4597-9F19-E6AD9A6AC83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microsoft.com/office/2007/relationships/hdphoto" Target="../media/image6.wdp"/><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 name="组合 8"/>
          <p:cNvGrpSpPr/>
          <p:nvPr userDrawn="1"/>
        </p:nvGrpSpPr>
        <p:grpSpPr>
          <a:xfrm flipH="1">
            <a:off x="4831773" y="2649690"/>
            <a:ext cx="4239491" cy="2493810"/>
            <a:chOff x="208989" y="-277083"/>
            <a:chExt cx="4239491" cy="2493810"/>
          </a:xfrm>
        </p:grpSpPr>
        <p:pic>
          <p:nvPicPr>
            <p:cNvPr id="10" name="Picture 2"/>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flipH="1">
              <a:off x="208989" y="196225"/>
              <a:ext cx="4239491" cy="202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5" cstate="email">
              <a:extLst>
                <a:ext uri="{BEBA8EAE-BF5A-486C-A8C5-ECC9F3942E4B}">
                  <a14:imgProps xmlns:a14="http://schemas.microsoft.com/office/drawing/2010/main">
                    <a14:imgLayer r:embed="rId6">
                      <a14:imgEffect>
                        <a14:brightnessContrast bright="-20000" contrast="20000"/>
                      </a14:imgEffect>
                    </a14:imgLayer>
                  </a14:imgProps>
                </a:ext>
              </a:extLst>
            </a:blip>
            <a:srcRect b="-1"/>
            <a:stretch>
              <a:fillRect/>
            </a:stretch>
          </p:blipFill>
          <p:spPr bwMode="auto">
            <a:xfrm flipH="1">
              <a:off x="208989" y="-277083"/>
              <a:ext cx="4214197" cy="219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200">
        <p:fade/>
      </p:transition>
    </mc:Choice>
    <mc:Fallback>
      <p:transition>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0.png"/><Relationship Id="rId2" Type="http://schemas.openxmlformats.org/officeDocument/2006/relationships/tags" Target="../tags/tag42.xml"/><Relationship Id="rId10" Type="http://schemas.openxmlformats.org/officeDocument/2006/relationships/notesSlide" Target="../notesSlides/notesSlide16.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46.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image" Target="../media/image10.png"/><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slide" Target="slide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10.png"/><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10.png"/><Relationship Id="rId2" Type="http://schemas.openxmlformats.org/officeDocument/2006/relationships/tags" Target="../tags/tag17.xml"/><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tags" Target="../tags/tag2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1" name="矩形 10"/>
          <p:cNvSpPr/>
          <p:nvPr/>
        </p:nvSpPr>
        <p:spPr>
          <a:xfrm>
            <a:off x="-11289" y="2978312"/>
            <a:ext cx="9144000" cy="899159"/>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cstate="email">
            <a:duotone>
              <a:schemeClr val="accent5">
                <a:shade val="45000"/>
                <a:satMod val="135000"/>
              </a:schemeClr>
              <a:prstClr val="white"/>
            </a:duotone>
          </a:blip>
          <a:stretch>
            <a:fillRect/>
          </a:stretch>
        </p:blipFill>
        <p:spPr>
          <a:xfrm>
            <a:off x="6036945" y="34925"/>
            <a:ext cx="3095625" cy="2673985"/>
          </a:xfrm>
          <a:prstGeom prst="rect">
            <a:avLst/>
          </a:prstGeom>
        </p:spPr>
      </p:pic>
      <p:pic>
        <p:nvPicPr>
          <p:cNvPr id="9" name="图片 8"/>
          <p:cNvPicPr>
            <a:picLocks noChangeAspect="1"/>
          </p:cNvPicPr>
          <p:nvPr/>
        </p:nvPicPr>
        <p:blipFill>
          <a:blip r:embed="rId2" cstate="email">
            <a:clrChange>
              <a:clrFrom>
                <a:srgbClr val="FFFFFF"/>
              </a:clrFrom>
              <a:clrTo>
                <a:srgbClr val="FFFFFF">
                  <a:alpha val="0"/>
                </a:srgbClr>
              </a:clrTo>
            </a:clrChange>
          </a:blip>
          <a:stretch>
            <a:fillRect/>
          </a:stretch>
        </p:blipFill>
        <p:spPr>
          <a:xfrm>
            <a:off x="173990" y="2920365"/>
            <a:ext cx="662305" cy="649605"/>
          </a:xfrm>
          <a:prstGeom prst="rect">
            <a:avLst/>
          </a:prstGeom>
        </p:spPr>
      </p:pic>
      <p:sp>
        <p:nvSpPr>
          <p:cNvPr id="12" name="文本框 11"/>
          <p:cNvSpPr txBox="1"/>
          <p:nvPr/>
        </p:nvSpPr>
        <p:spPr>
          <a:xfrm>
            <a:off x="978535" y="2947353"/>
            <a:ext cx="7310120" cy="829945"/>
          </a:xfrm>
          <a:prstGeom prst="rect">
            <a:avLst/>
          </a:prstGeom>
          <a:noFill/>
        </p:spPr>
        <p:txBody>
          <a:bodyPr wrap="square" rtlCol="0" anchor="ctr">
            <a:spAutoFit/>
          </a:bodyPr>
          <a:lstStyle/>
          <a:p>
            <a:pPr>
              <a:lnSpc>
                <a:spcPct val="150000"/>
              </a:lnSpc>
            </a:pPr>
            <a:r>
              <a:rPr lang="zh-CN" altLang="en-US" sz="3200" b="1" dirty="0">
                <a:solidFill>
                  <a:schemeClr val="tx1">
                    <a:lumMod val="65000"/>
                    <a:lumOff val="35000"/>
                  </a:schemeClr>
                </a:solidFill>
                <a:cs typeface="+mn-ea"/>
                <a:sym typeface="+mn-lt"/>
              </a:rPr>
              <a:t>基于</a:t>
            </a:r>
            <a:r>
              <a:rPr lang="en-US" altLang="zh-CN" sz="3200" b="1" dirty="0">
                <a:solidFill>
                  <a:schemeClr val="tx1">
                    <a:lumMod val="65000"/>
                    <a:lumOff val="35000"/>
                  </a:schemeClr>
                </a:solidFill>
                <a:cs typeface="+mn-ea"/>
                <a:sym typeface="+mn-lt"/>
              </a:rPr>
              <a:t>A*</a:t>
            </a:r>
            <a:r>
              <a:rPr lang="zh-CN" altLang="en-US" sz="3200" b="1" dirty="0">
                <a:solidFill>
                  <a:schemeClr val="tx1">
                    <a:lumMod val="65000"/>
                    <a:lumOff val="35000"/>
                  </a:schemeClr>
                </a:solidFill>
                <a:cs typeface="+mn-ea"/>
                <a:sym typeface="+mn-lt"/>
              </a:rPr>
              <a:t>算法的八数码问题的优化与讨论</a:t>
            </a:r>
            <a:endParaRPr lang="zh-CN" altLang="en-US" sz="3200" b="1" dirty="0">
              <a:solidFill>
                <a:schemeClr val="tx1">
                  <a:lumMod val="65000"/>
                  <a:lumOff val="35000"/>
                </a:schemeClr>
              </a:solidFill>
              <a:cs typeface="+mn-ea"/>
              <a:sym typeface="+mn-lt"/>
            </a:endParaRPr>
          </a:p>
        </p:txBody>
      </p:sp>
      <p:sp>
        <p:nvSpPr>
          <p:cNvPr id="2" name="文本框 1"/>
          <p:cNvSpPr txBox="1"/>
          <p:nvPr/>
        </p:nvSpPr>
        <p:spPr>
          <a:xfrm>
            <a:off x="6558915" y="4093210"/>
            <a:ext cx="2305685" cy="521970"/>
          </a:xfrm>
          <a:prstGeom prst="rect">
            <a:avLst/>
          </a:prstGeom>
          <a:noFill/>
        </p:spPr>
        <p:txBody>
          <a:bodyPr wrap="square" rtlCol="0">
            <a:spAutoFit/>
          </a:bodyPr>
          <a:lstStyle/>
          <a:p>
            <a:r>
              <a:rPr lang="zh-CN" altLang="en-US" sz="1400" b="1" dirty="0">
                <a:solidFill>
                  <a:schemeClr val="tx1">
                    <a:lumMod val="65000"/>
                    <a:lumOff val="35000"/>
                  </a:schemeClr>
                </a:solidFill>
                <a:cs typeface="+mn-ea"/>
                <a:sym typeface="+mn-lt"/>
              </a:rPr>
              <a:t>小组成员：</a:t>
            </a:r>
            <a:endParaRPr lang="zh-CN" altLang="en-US" sz="1400" b="1" dirty="0">
              <a:solidFill>
                <a:schemeClr val="tx1">
                  <a:lumMod val="65000"/>
                  <a:lumOff val="35000"/>
                </a:schemeClr>
              </a:solidFill>
              <a:cs typeface="+mn-ea"/>
              <a:sym typeface="+mn-lt"/>
            </a:endParaRPr>
          </a:p>
          <a:p>
            <a:r>
              <a:rPr lang="zh-CN" altLang="en-US" sz="1400" b="1" dirty="0">
                <a:solidFill>
                  <a:schemeClr val="tx1">
                    <a:lumMod val="65000"/>
                    <a:lumOff val="35000"/>
                  </a:schemeClr>
                </a:solidFill>
                <a:cs typeface="+mn-ea"/>
                <a:sym typeface="+mn-lt"/>
              </a:rPr>
              <a:t>苗成林、赵昊堃、</a:t>
            </a:r>
            <a:r>
              <a:rPr lang="zh-CN" altLang="en-US" sz="1400" b="1" dirty="0">
                <a:solidFill>
                  <a:schemeClr val="tx1">
                    <a:lumMod val="65000"/>
                    <a:lumOff val="35000"/>
                  </a:schemeClr>
                </a:solidFill>
                <a:cs typeface="+mn-ea"/>
                <a:sym typeface="+mn-lt"/>
              </a:rPr>
              <a:t>唐骏龙</a:t>
            </a:r>
            <a:endParaRPr lang="zh-CN" altLang="en-US" sz="14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2180" y="371475"/>
            <a:ext cx="317373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模块设计</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逆序判断</a:t>
            </a:r>
            <a:endParaRPr lang="zh-CN" altLang="en-US" sz="2000" b="1" dirty="0">
              <a:solidFill>
                <a:schemeClr val="tx1">
                  <a:lumMod val="65000"/>
                  <a:lumOff val="35000"/>
                </a:schemeClr>
              </a:solidFill>
              <a:cs typeface="+mn-ea"/>
              <a:sym typeface="+mn-lt"/>
            </a:endParaRPr>
          </a:p>
        </p:txBody>
      </p:sp>
      <p:sp>
        <p:nvSpPr>
          <p:cNvPr id="100" name="文本框 99"/>
          <p:cNvSpPr txBox="1"/>
          <p:nvPr/>
        </p:nvSpPr>
        <p:spPr>
          <a:xfrm>
            <a:off x="375920" y="1072515"/>
            <a:ext cx="5809615" cy="3507740"/>
          </a:xfrm>
          <a:prstGeom prst="rect">
            <a:avLst/>
          </a:prstGeom>
          <a:noFill/>
          <a:ln w="28575" cmpd="sng">
            <a:solidFill>
              <a:schemeClr val="bg1">
                <a:lumMod val="65000"/>
              </a:schemeClr>
            </a:solidFill>
            <a:prstDash val="sysDash"/>
          </a:ln>
        </p:spPr>
        <p:txBody>
          <a:bodyPr wrap="square">
            <a:spAutoFit/>
          </a:bodyPr>
          <a:p>
            <a:pPr indent="0"/>
            <a:r>
              <a:rPr lang="en-US" sz="1300" b="1">
                <a:solidFill>
                  <a:srgbClr val="0000FF"/>
                </a:solidFill>
                <a:latin typeface="Consolas" panose="020B0609020204030204" charset="0"/>
                <a:ea typeface="宋体" panose="02010600030101010101" pitchFamily="2" charset="-122"/>
                <a:cs typeface="Consolas" panose="020B0609020204030204" charset="0"/>
              </a:rPr>
              <a:t>def</a:t>
            </a:r>
            <a:r>
              <a:rPr lang="en-US" sz="1300" b="0">
                <a:solidFill>
                  <a:srgbClr val="000000"/>
                </a:solidFill>
                <a:latin typeface="Consolas" panose="020B0609020204030204" charset="0"/>
                <a:cs typeface="Consolas" panose="020B0609020204030204" charset="0"/>
              </a:rPr>
              <a:t> </a:t>
            </a:r>
            <a:r>
              <a:rPr lang="en-US" sz="1300" b="0">
                <a:solidFill>
                  <a:srgbClr val="FF00FF"/>
                </a:solidFill>
                <a:latin typeface="Consolas" panose="020B0609020204030204" charset="0"/>
                <a:ea typeface="宋体" panose="02010600030101010101" pitchFamily="2" charset="-122"/>
                <a:cs typeface="Consolas" panose="020B0609020204030204" charset="0"/>
              </a:rPr>
              <a:t>inverse_num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0</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if</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'0'</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and</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'0'</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and</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&lt;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and</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]&gt;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2</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return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endParaRPr lang="en-US" sz="1300" b="0">
              <a:solidFill>
                <a:srgbClr val="000000"/>
              </a:solidFill>
              <a:latin typeface="Consolas" panose="020B0609020204030204" charset="0"/>
              <a:ea typeface="宋体" panose="02010600030101010101" pitchFamily="2" charset="-122"/>
              <a:cs typeface="Consolas" panose="020B0609020204030204" charset="0"/>
            </a:endParaRPr>
          </a:p>
          <a:p>
            <a:pPr indent="0"/>
            <a:endParaRPr lang="en-US" sz="1300" b="0">
              <a:solidFill>
                <a:srgbClr val="000000"/>
              </a:solidFill>
              <a:latin typeface="Consolas" panose="020B0609020204030204" charset="0"/>
              <a:ea typeface="宋体" panose="02010600030101010101" pitchFamily="2" charset="-122"/>
              <a:cs typeface="Consolas" panose="020B0609020204030204" charset="0"/>
            </a:endParaRPr>
          </a:p>
          <a:p>
            <a:pPr indent="0"/>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def</a:t>
            </a:r>
            <a:r>
              <a:rPr lang="en-US" sz="1300">
                <a:solidFill>
                  <a:srgbClr val="000000"/>
                </a:solidFill>
                <a:latin typeface="Consolas" panose="020B0609020204030204" charset="0"/>
                <a:cs typeface="Consolas" panose="020B0609020204030204" charset="0"/>
                <a:sym typeface="+mn-ea"/>
              </a:rPr>
              <a:t> </a:t>
            </a:r>
            <a:r>
              <a:rPr lang="en-US" sz="1300">
                <a:solidFill>
                  <a:srgbClr val="FF00FF"/>
                </a:solidFill>
                <a:latin typeface="Consolas" panose="020B0609020204030204" charset="0"/>
                <a:ea typeface="宋体" panose="02010600030101010101" pitchFamily="2" charset="-122"/>
                <a:cs typeface="Consolas" panose="020B0609020204030204" charset="0"/>
                <a:sym typeface="+mn-ea"/>
              </a:rPr>
              <a:t>Solve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1</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inverse_num</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inverse_num</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0</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print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808080"/>
                </a:solidFill>
                <a:latin typeface="Consolas" panose="020B0609020204030204" charset="0"/>
                <a:ea typeface="宋体" panose="02010600030101010101" pitchFamily="2" charset="-122"/>
                <a:cs typeface="Consolas" panose="020B0609020204030204" charset="0"/>
                <a:sym typeface="+mn-ea"/>
              </a:rPr>
              <a:t>'</a:t>
            </a:r>
            <a:r>
              <a:rPr lang="zh-CN" sz="1300">
                <a:solidFill>
                  <a:srgbClr val="808080"/>
                </a:solidFill>
                <a:latin typeface="Consolas" panose="020B0609020204030204" charset="0"/>
                <a:ea typeface="宋体" panose="02010600030101010101" pitchFamily="2" charset="-122"/>
                <a:cs typeface="Consolas" panose="020B0609020204030204" charset="0"/>
                <a:sym typeface="+mn-ea"/>
              </a:rPr>
              <a:t>无解</a:t>
            </a:r>
            <a:r>
              <a:rPr lang="en-US" sz="1300">
                <a:solidFill>
                  <a:srgbClr val="808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return</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endParaRPr lang="zh-CN" altLang="en-US" sz="1300">
              <a:latin typeface="Consolas" panose="020B0609020204030204" charset="0"/>
              <a:cs typeface="Consolas" panose="020B0609020204030204" charset="0"/>
            </a:endParaRPr>
          </a:p>
          <a:p>
            <a:pPr indent="0"/>
            <a:endParaRPr lang="zh-CN" altLang="en-US"/>
          </a:p>
          <a:p>
            <a:pPr indent="0"/>
            <a:endParaRPr lang="zh-CN" altLang="en-US"/>
          </a:p>
        </p:txBody>
      </p:sp>
      <p:sp>
        <p:nvSpPr>
          <p:cNvPr id="3" name="文本框 2"/>
          <p:cNvSpPr txBox="1"/>
          <p:nvPr/>
        </p:nvSpPr>
        <p:spPr>
          <a:xfrm>
            <a:off x="1664335" y="3956685"/>
            <a:ext cx="5080000" cy="299085"/>
          </a:xfrm>
          <a:prstGeom prst="rect">
            <a:avLst/>
          </a:prstGeom>
          <a:noFill/>
          <a:ln w="9525">
            <a:noFill/>
          </a:ln>
        </p:spPr>
        <p:txBody>
          <a:bodyPr>
            <a:spAutoFit/>
          </a:bodyPr>
          <a:p>
            <a:pPr indent="0"/>
            <a:endParaRPr lang="zh-CN" altLang="en-US"/>
          </a:p>
        </p:txBody>
      </p:sp>
      <p:sp>
        <p:nvSpPr>
          <p:cNvPr id="13" name="Text Box 12"/>
          <p:cNvSpPr txBox="1">
            <a:spLocks noChangeArrowheads="1"/>
          </p:cNvSpPr>
          <p:nvPr/>
        </p:nvSpPr>
        <p:spPr bwMode="auto">
          <a:xfrm>
            <a:off x="6254115" y="2273935"/>
            <a:ext cx="2831465" cy="121475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defTabSz="914400" eaLnBrk="1" hangingPunct="1">
              <a:lnSpc>
                <a:spcPct val="150000"/>
              </a:lnSpc>
              <a:spcBef>
                <a:spcPts val="600"/>
              </a:spcBef>
              <a:spcAft>
                <a:spcPts val="600"/>
              </a:spcAft>
              <a:buFont typeface="Arial" panose="020B0604020202020204" pitchFamily="34" charset="0"/>
              <a:buChar char="•"/>
            </a:pP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计算并比较石墨状态中逆序对奇偶性，若相异则</a:t>
            </a: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无解</a:t>
            </a: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a:t>
            </a:r>
            <a:endPar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pPr>
            <a:endPar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2180" y="371475"/>
            <a:ext cx="423799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模块设计</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算法主</a:t>
            </a:r>
            <a:r>
              <a:rPr lang="zh-CN" altLang="en-US" sz="2000" b="1" dirty="0">
                <a:solidFill>
                  <a:schemeClr val="tx1">
                    <a:lumMod val="65000"/>
                    <a:lumOff val="35000"/>
                  </a:schemeClr>
                </a:solidFill>
                <a:cs typeface="+mn-ea"/>
                <a:sym typeface="+mn-lt"/>
              </a:rPr>
              <a:t>体</a:t>
            </a:r>
            <a:endParaRPr lang="zh-CN" altLang="en-US" sz="2000" b="1" dirty="0">
              <a:solidFill>
                <a:schemeClr val="tx1">
                  <a:lumMod val="65000"/>
                  <a:lumOff val="35000"/>
                </a:schemeClr>
              </a:solidFill>
              <a:cs typeface="+mn-ea"/>
              <a:sym typeface="+mn-lt"/>
            </a:endParaRPr>
          </a:p>
        </p:txBody>
      </p:sp>
      <p:sp>
        <p:nvSpPr>
          <p:cNvPr id="100" name="文本框 99"/>
          <p:cNvSpPr txBox="1"/>
          <p:nvPr/>
        </p:nvSpPr>
        <p:spPr>
          <a:xfrm>
            <a:off x="409575" y="1203960"/>
            <a:ext cx="3209290" cy="1091565"/>
          </a:xfrm>
          <a:prstGeom prst="rect">
            <a:avLst/>
          </a:prstGeom>
          <a:noFill/>
          <a:ln w="28575" cmpd="sng">
            <a:solidFill>
              <a:schemeClr val="bg1">
                <a:lumMod val="65000"/>
              </a:schemeClr>
            </a:solidFill>
            <a:prstDash val="sysDash"/>
          </a:ln>
        </p:spPr>
        <p:txBody>
          <a:bodyPr wrap="square">
            <a:spAutoFit/>
          </a:bodyPr>
          <a:p>
            <a:pPr indent="0"/>
            <a:r>
              <a:rPr lang="en-US" sz="1300" b="1">
                <a:solidFill>
                  <a:srgbClr val="0000FF"/>
                </a:solidFill>
                <a:latin typeface="Consolas" panose="020B0609020204030204" charset="0"/>
                <a:ea typeface="宋体" panose="02010600030101010101" pitchFamily="2" charset="-122"/>
                <a:cs typeface="Consolas" panose="020B0609020204030204" charset="0"/>
              </a:rPr>
              <a:t>def</a:t>
            </a:r>
            <a:r>
              <a:rPr lang="en-US" sz="1300" b="0">
                <a:solidFill>
                  <a:srgbClr val="000000"/>
                </a:solidFill>
                <a:latin typeface="Consolas" panose="020B0609020204030204" charset="0"/>
                <a:cs typeface="Consolas" panose="020B0609020204030204" charset="0"/>
              </a:rPr>
              <a:t> </a:t>
            </a:r>
            <a:r>
              <a:rPr lang="en-US" sz="1300" b="0">
                <a:solidFill>
                  <a:srgbClr val="FF00FF"/>
                </a:solidFill>
                <a:latin typeface="Consolas" panose="020B0609020204030204" charset="0"/>
                <a:ea typeface="宋体" panose="02010600030101010101" pitchFamily="2" charset="-122"/>
                <a:cs typeface="Consolas" panose="020B0609020204030204" charset="0"/>
              </a:rPr>
              <a:t>list_sort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l</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en-US" sz="1300" b="1">
              <a:solidFill>
                <a:srgbClr val="000080"/>
              </a:solidFill>
              <a:latin typeface="Consolas" panose="020B0609020204030204" charset="0"/>
              <a:ea typeface="宋体" panose="02010600030101010101" pitchFamily="2" charset="-122"/>
              <a:cs typeface="Consolas" panose="020B0609020204030204" charset="0"/>
            </a:endParaRPr>
          </a:p>
          <a:p>
            <a:pPr indent="0"/>
            <a:r>
              <a:rPr lang="en-US" sz="1300">
                <a:solidFill>
                  <a:srgbClr val="008000"/>
                </a:solidFill>
                <a:latin typeface="Consolas" panose="020B0609020204030204" charset="0"/>
                <a:ea typeface="宋体" panose="02010600030101010101" pitchFamily="2" charset="-122"/>
                <a:cs typeface="Consolas" panose="020B0609020204030204" charset="0"/>
                <a:sym typeface="+mn-ea"/>
              </a:rPr>
              <a:t>    #open</a:t>
            </a:r>
            <a:r>
              <a:rPr lang="zh-CN" altLang="en-US" sz="1300">
                <a:solidFill>
                  <a:srgbClr val="008000"/>
                </a:solidFill>
                <a:latin typeface="Consolas" panose="020B0609020204030204" charset="0"/>
                <a:ea typeface="宋体" panose="02010600030101010101" pitchFamily="2" charset="-122"/>
                <a:cs typeface="Consolas" panose="020B0609020204030204" charset="0"/>
                <a:sym typeface="+mn-ea"/>
              </a:rPr>
              <a:t>表中结点排序</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cmp</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operator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attrgetter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'f'</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sort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key</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cmp</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en-US" sz="1300" b="1">
              <a:solidFill>
                <a:srgbClr val="000080"/>
              </a:solidFill>
              <a:latin typeface="Consolas" panose="020B0609020204030204" charset="0"/>
              <a:ea typeface="宋体" panose="02010600030101010101" pitchFamily="2" charset="-122"/>
              <a:cs typeface="Consolas" panose="020B0609020204030204" charset="0"/>
            </a:endParaRPr>
          </a:p>
          <a:p>
            <a:pPr indent="0"/>
            <a:endParaRPr lang="zh-CN" altLang="en-US" sz="1300">
              <a:latin typeface="Consolas" panose="020B0609020204030204" charset="0"/>
              <a:cs typeface="Consolas" panose="020B0609020204030204" charset="0"/>
            </a:endParaRPr>
          </a:p>
        </p:txBody>
      </p:sp>
      <p:sp>
        <p:nvSpPr>
          <p:cNvPr id="4" name="文本框 3"/>
          <p:cNvSpPr txBox="1"/>
          <p:nvPr/>
        </p:nvSpPr>
        <p:spPr>
          <a:xfrm>
            <a:off x="3936365" y="1203960"/>
            <a:ext cx="5080000" cy="3291840"/>
          </a:xfrm>
          <a:prstGeom prst="rect">
            <a:avLst/>
          </a:prstGeom>
          <a:noFill/>
          <a:ln w="28575" cmpd="sng">
            <a:solidFill>
              <a:schemeClr val="accent1">
                <a:lumMod val="60000"/>
                <a:lumOff val="40000"/>
              </a:schemeClr>
            </a:solidFill>
            <a:prstDash val="sysDash"/>
          </a:ln>
        </p:spPr>
        <p:txBody>
          <a:bodyPr wrap="square">
            <a:spAutoFit/>
          </a:bodyPr>
          <a:p>
            <a:pPr indent="0"/>
            <a:r>
              <a:rPr lang="en-US" sz="1300" b="0">
                <a:solidFill>
                  <a:srgbClr val="000000"/>
                </a:solidFill>
                <a:latin typeface="Consolas" panose="020B0609020204030204" charset="0"/>
                <a:cs typeface="Consolas" panose="020B0609020204030204" charset="0"/>
              </a:rPr>
              <a:t>    </a:t>
            </a:r>
            <a:endParaRPr lang="en-US" sz="1300" b="0">
              <a:solidFill>
                <a:srgbClr val="000000"/>
              </a:solidFill>
              <a:latin typeface="Consolas" panose="020B0609020204030204" charset="0"/>
              <a:cs typeface="Consolas" panose="020B0609020204030204" charset="0"/>
            </a:endParaRPr>
          </a:p>
          <a:p>
            <a:pPr indent="0"/>
            <a:r>
              <a:rPr lang="en-US" sz="1300" b="1">
                <a:solidFill>
                  <a:srgbClr val="0000FF"/>
                </a:solidFill>
                <a:latin typeface="Consolas" panose="020B0609020204030204" charset="0"/>
                <a:ea typeface="宋体" panose="02010600030101010101" pitchFamily="2" charset="-122"/>
                <a:cs typeface="Consolas" panose="020B0609020204030204" charset="0"/>
              </a:rPr>
              <a:t>    while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openlist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openlist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0</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if</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goal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all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openlist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remove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closelist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append</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return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openlist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remove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closelist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append</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get</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en-US" sz="1300" b="1">
              <a:solidFill>
                <a:srgbClr val="000080"/>
              </a:solidFill>
              <a:latin typeface="Consolas" panose="020B0609020204030204" charset="0"/>
              <a:ea typeface="宋体" panose="02010600030101010101" pitchFamily="2" charset="-122"/>
              <a:cs typeface="Consolas" panose="020B0609020204030204" charset="0"/>
            </a:endParaRPr>
          </a:p>
          <a:p>
            <a:pPr indent="0"/>
            <a:r>
              <a:rPr lang="en-US" sz="1300">
                <a:solidFill>
                  <a:srgbClr val="000000"/>
                </a:solidFill>
                <a:latin typeface="Consolas" panose="020B0609020204030204" charset="0"/>
                <a:cs typeface="Consolas" panose="020B0609020204030204" charset="0"/>
                <a:sym typeface="+mn-ea"/>
              </a:rPr>
              <a:t> 	</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判断此时空格位置</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(a,b)</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for</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in</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range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len</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for</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in</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range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len</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0</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break</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0</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break</a:t>
            </a:r>
            <a:endParaRPr lang="zh-CN" altLang="en-US" sz="1300">
              <a:latin typeface="Consolas" panose="020B0609020204030204" charset="0"/>
              <a:cs typeface="Consolas" panose="020B0609020204030204" charset="0"/>
            </a:endParaRPr>
          </a:p>
        </p:txBody>
      </p:sp>
      <p:sp>
        <p:nvSpPr>
          <p:cNvPr id="6" name="文本框 5"/>
          <p:cNvSpPr txBox="1"/>
          <p:nvPr/>
        </p:nvSpPr>
        <p:spPr>
          <a:xfrm>
            <a:off x="409575" y="2534920"/>
            <a:ext cx="3209925" cy="1960880"/>
          </a:xfrm>
          <a:prstGeom prst="rect">
            <a:avLst/>
          </a:prstGeom>
          <a:noFill/>
          <a:ln w="28575" cmpd="sng">
            <a:solidFill>
              <a:schemeClr val="accent1">
                <a:lumMod val="60000"/>
                <a:lumOff val="40000"/>
              </a:schemeClr>
            </a:solidFill>
            <a:prstDash val="sysDash"/>
          </a:ln>
        </p:spPr>
        <p:txBody>
          <a:bodyPr wrap="square" rtlCol="0" anchor="t">
            <a:spAutoFit/>
          </a:bodyPr>
          <a:p>
            <a:r>
              <a:rPr lang="en-US" b="1">
                <a:solidFill>
                  <a:srgbClr val="0000FF"/>
                </a:solidFill>
                <a:latin typeface="Consolas" panose="020B0609020204030204" charset="0"/>
                <a:ea typeface="宋体" panose="02010600030101010101" pitchFamily="2" charset="-122"/>
                <a:cs typeface="Consolas" panose="020B0609020204030204" charset="0"/>
                <a:sym typeface="+mn-ea"/>
              </a:rPr>
              <a:t>def</a:t>
            </a:r>
            <a:r>
              <a:rPr lang="en-US">
                <a:solidFill>
                  <a:srgbClr val="000000"/>
                </a:solidFill>
                <a:latin typeface="Consolas" panose="020B0609020204030204" charset="0"/>
                <a:cs typeface="Consolas" panose="020B0609020204030204" charset="0"/>
                <a:sym typeface="+mn-ea"/>
              </a:rPr>
              <a:t> </a:t>
            </a:r>
            <a:r>
              <a:rPr lang="en-US">
                <a:solidFill>
                  <a:srgbClr val="FF00FF"/>
                </a:solidFill>
                <a:latin typeface="Consolas" panose="020B0609020204030204" charset="0"/>
                <a:ea typeface="宋体" panose="02010600030101010101" pitchFamily="2" charset="-122"/>
                <a:cs typeface="Consolas" panose="020B0609020204030204" charset="0"/>
                <a:sym typeface="+mn-ea"/>
              </a:rPr>
              <a:t>A_star1</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ea typeface="宋体" panose="02010600030101010101" pitchFamily="2" charset="-122"/>
                <a:cs typeface="Consolas" panose="020B0609020204030204" charset="0"/>
                <a:sym typeface="+mn-ea"/>
              </a:rPr>
              <a:t>s</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cs typeface="Consolas" panose="020B0609020204030204" charset="0"/>
                <a:sym typeface="+mn-ea"/>
              </a:rPr>
              <a:t>    </a:t>
            </a:r>
            <a:r>
              <a:rPr lang="en-US" b="1">
                <a:solidFill>
                  <a:srgbClr val="0000FF"/>
                </a:solidFill>
                <a:latin typeface="Consolas" panose="020B0609020204030204" charset="0"/>
                <a:ea typeface="宋体" panose="02010600030101010101" pitchFamily="2" charset="-122"/>
                <a:cs typeface="Consolas" panose="020B0609020204030204" charset="0"/>
                <a:sym typeface="+mn-ea"/>
              </a:rPr>
              <a:t>global</a:t>
            </a:r>
            <a:r>
              <a:rPr lang="en-US">
                <a:solidFill>
                  <a:srgbClr val="000000"/>
                </a:solidFill>
                <a:latin typeface="Consolas" panose="020B0609020204030204" charset="0"/>
                <a:cs typeface="Consolas" panose="020B0609020204030204" charset="0"/>
                <a:sym typeface="+mn-ea"/>
              </a:rPr>
              <a:t> </a:t>
            </a:r>
            <a:r>
              <a:rPr lang="en-US">
                <a:solidFill>
                  <a:srgbClr val="000000"/>
                </a:solidFill>
                <a:latin typeface="Consolas" panose="020B0609020204030204" charset="0"/>
                <a:ea typeface="宋体" panose="02010600030101010101" pitchFamily="2" charset="-122"/>
                <a:cs typeface="Consolas" panose="020B0609020204030204" charset="0"/>
                <a:sym typeface="+mn-ea"/>
              </a:rPr>
              <a:t>openlist</a:t>
            </a:r>
            <a:r>
              <a:rPr lang="en-US">
                <a:solidFill>
                  <a:srgbClr val="000000"/>
                </a:solidFill>
                <a:latin typeface="Consolas" panose="020B0609020204030204" charset="0"/>
                <a:cs typeface="Consolas" panose="020B0609020204030204" charset="0"/>
                <a:sym typeface="+mn-ea"/>
              </a:rPr>
              <a:t>    </a:t>
            </a:r>
            <a:r>
              <a:rPr lang="en-US" b="1">
                <a:solidFill>
                  <a:srgbClr val="0000FF"/>
                </a:solidFill>
                <a:latin typeface="Consolas" panose="020B0609020204030204" charset="0"/>
                <a:ea typeface="宋体" panose="02010600030101010101" pitchFamily="2" charset="-122"/>
                <a:cs typeface="Consolas" panose="020B0609020204030204" charset="0"/>
                <a:sym typeface="+mn-ea"/>
              </a:rPr>
              <a:t>global</a:t>
            </a:r>
            <a:r>
              <a:rPr lang="en-US">
                <a:solidFill>
                  <a:srgbClr val="000000"/>
                </a:solidFill>
                <a:latin typeface="Consolas" panose="020B0609020204030204" charset="0"/>
                <a:cs typeface="Consolas" panose="020B0609020204030204" charset="0"/>
                <a:sym typeface="+mn-ea"/>
              </a:rPr>
              <a:t> </a:t>
            </a:r>
            <a:r>
              <a:rPr lang="en-US">
                <a:solidFill>
                  <a:srgbClr val="000000"/>
                </a:solidFill>
                <a:latin typeface="Consolas" panose="020B0609020204030204" charset="0"/>
                <a:ea typeface="宋体" panose="02010600030101010101" pitchFamily="2" charset="-122"/>
                <a:cs typeface="Consolas" panose="020B0609020204030204" charset="0"/>
                <a:sym typeface="+mn-ea"/>
              </a:rPr>
              <a:t>closelist</a:t>
            </a:r>
            <a:r>
              <a:rPr lang="en-US">
                <a:solidFill>
                  <a:srgbClr val="000000"/>
                </a:solidFill>
                <a:latin typeface="Consolas" panose="020B0609020204030204" charset="0"/>
                <a:cs typeface="Consolas" panose="020B0609020204030204" charset="0"/>
                <a:sym typeface="+mn-ea"/>
              </a:rPr>
              <a:t>    </a:t>
            </a:r>
            <a:r>
              <a:rPr lang="en-US" b="1">
                <a:solidFill>
                  <a:srgbClr val="0000FF"/>
                </a:solidFill>
                <a:latin typeface="Consolas" panose="020B0609020204030204" charset="0"/>
                <a:ea typeface="宋体" panose="02010600030101010101" pitchFamily="2" charset="-122"/>
                <a:cs typeface="Consolas" panose="020B0609020204030204" charset="0"/>
                <a:sym typeface="+mn-ea"/>
              </a:rPr>
              <a:t>global</a:t>
            </a:r>
            <a:r>
              <a:rPr lang="en-US">
                <a:solidFill>
                  <a:srgbClr val="000000"/>
                </a:solidFill>
                <a:latin typeface="Consolas" panose="020B0609020204030204" charset="0"/>
                <a:cs typeface="Consolas" panose="020B0609020204030204" charset="0"/>
                <a:sym typeface="+mn-ea"/>
              </a:rPr>
              <a:t> </a:t>
            </a:r>
            <a:r>
              <a:rPr lang="en-US">
                <a:solidFill>
                  <a:srgbClr val="000000"/>
                </a:solidFill>
                <a:latin typeface="Consolas" panose="020B0609020204030204" charset="0"/>
                <a:ea typeface="宋体" panose="02010600030101010101" pitchFamily="2" charset="-122"/>
                <a:cs typeface="Consolas" panose="020B0609020204030204" charset="0"/>
                <a:sym typeface="+mn-ea"/>
              </a:rPr>
              <a:t>A</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ea typeface="宋体" panose="02010600030101010101" pitchFamily="2" charset="-122"/>
                <a:cs typeface="Consolas" panose="020B0609020204030204" charset="0"/>
                <a:sym typeface="+mn-ea"/>
              </a:rPr>
              <a:t>B</a:t>
            </a:r>
            <a:r>
              <a:rPr lang="en-US">
                <a:solidFill>
                  <a:srgbClr val="000000"/>
                </a:solidFill>
                <a:latin typeface="Consolas" panose="020B0609020204030204" charset="0"/>
                <a:cs typeface="Consolas" panose="020B0609020204030204" charset="0"/>
                <a:sym typeface="+mn-ea"/>
              </a:rPr>
              <a:t>    </a:t>
            </a:r>
            <a:r>
              <a:rPr lang="en-US"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a:solidFill>
                  <a:srgbClr val="000000"/>
                </a:solidFill>
                <a:latin typeface="Consolas" panose="020B0609020204030204" charset="0"/>
                <a:cs typeface="Consolas" panose="020B0609020204030204" charset="0"/>
                <a:sym typeface="+mn-ea"/>
              </a:rPr>
              <a:t> </a:t>
            </a:r>
            <a:r>
              <a:rPr lang="en-US">
                <a:solidFill>
                  <a:srgbClr val="000000"/>
                </a:solidFill>
                <a:latin typeface="Consolas" panose="020B0609020204030204" charset="0"/>
                <a:ea typeface="宋体" panose="02010600030101010101" pitchFamily="2" charset="-122"/>
                <a:cs typeface="Consolas" panose="020B0609020204030204" charset="0"/>
                <a:sym typeface="+mn-ea"/>
              </a:rPr>
              <a:t>Solve</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ea typeface="宋体" panose="02010600030101010101" pitchFamily="2" charset="-122"/>
                <a:cs typeface="Consolas" panose="020B0609020204030204" charset="0"/>
                <a:sym typeface="+mn-ea"/>
              </a:rPr>
              <a:t>A</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ea typeface="宋体" panose="02010600030101010101" pitchFamily="2" charset="-122"/>
                <a:cs typeface="Consolas" panose="020B0609020204030204" charset="0"/>
                <a:sym typeface="+mn-ea"/>
              </a:rPr>
              <a:t>B</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FF0000"/>
                </a:solidFill>
                <a:latin typeface="Consolas" panose="020B0609020204030204" charset="0"/>
                <a:ea typeface="宋体" panose="02010600030101010101" pitchFamily="2" charset="-122"/>
                <a:cs typeface="Consolas" panose="020B0609020204030204" charset="0"/>
                <a:sym typeface="+mn-ea"/>
              </a:rPr>
              <a:t>0</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cs typeface="Consolas" panose="020B0609020204030204" charset="0"/>
                <a:sym typeface="+mn-ea"/>
              </a:rPr>
              <a:t>        </a:t>
            </a:r>
            <a:r>
              <a:rPr lang="en-US" b="1">
                <a:solidFill>
                  <a:srgbClr val="0000FF"/>
                </a:solidFill>
                <a:latin typeface="Consolas" panose="020B0609020204030204" charset="0"/>
                <a:ea typeface="宋体" panose="02010600030101010101" pitchFamily="2" charset="-122"/>
                <a:cs typeface="Consolas" panose="020B0609020204030204" charset="0"/>
                <a:sym typeface="+mn-ea"/>
              </a:rPr>
              <a:t>return</a:t>
            </a:r>
            <a:r>
              <a:rPr lang="en-US">
                <a:solidFill>
                  <a:srgbClr val="000000"/>
                </a:solidFill>
                <a:latin typeface="Consolas" panose="020B0609020204030204" charset="0"/>
                <a:cs typeface="Consolas" panose="020B0609020204030204" charset="0"/>
                <a:sym typeface="+mn-ea"/>
              </a:rPr>
              <a:t> </a:t>
            </a:r>
            <a:r>
              <a:rPr lang="en-US" b="1">
                <a:solidFill>
                  <a:srgbClr val="880088"/>
                </a:solidFill>
                <a:latin typeface="Consolas" panose="020B0609020204030204" charset="0"/>
                <a:ea typeface="宋体" panose="02010600030101010101" pitchFamily="2" charset="-122"/>
                <a:cs typeface="Consolas" panose="020B0609020204030204" charset="0"/>
                <a:sym typeface="+mn-ea"/>
              </a:rPr>
              <a:t>None</a:t>
            </a:r>
            <a:r>
              <a:rPr lang="en-US">
                <a:solidFill>
                  <a:srgbClr val="000000"/>
                </a:solidFill>
                <a:latin typeface="Consolas" panose="020B0609020204030204" charset="0"/>
                <a:cs typeface="Consolas" panose="020B0609020204030204" charset="0"/>
                <a:sym typeface="+mn-ea"/>
              </a:rPr>
              <a:t>    </a:t>
            </a:r>
            <a:r>
              <a:rPr lang="en-US">
                <a:solidFill>
                  <a:srgbClr val="000000"/>
                </a:solidFill>
                <a:latin typeface="Consolas" panose="020B0609020204030204" charset="0"/>
                <a:ea typeface="宋体" panose="02010600030101010101" pitchFamily="2" charset="-122"/>
                <a:cs typeface="Consolas" panose="020B0609020204030204" charset="0"/>
                <a:sym typeface="+mn-ea"/>
              </a:rPr>
              <a:t>openlist</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a:solidFill>
                  <a:srgbClr val="000000"/>
                </a:solidFill>
                <a:latin typeface="Consolas" panose="020B0609020204030204" charset="0"/>
                <a:ea typeface="宋体" panose="02010600030101010101" pitchFamily="2" charset="-122"/>
                <a:cs typeface="Consolas" panose="020B0609020204030204" charset="0"/>
                <a:sym typeface="+mn-ea"/>
              </a:rPr>
              <a:t>s</a:t>
            </a:r>
            <a:r>
              <a:rPr lang="en-US" b="1">
                <a:solidFill>
                  <a:srgbClr val="000080"/>
                </a:solidFill>
                <a:latin typeface="Consolas" panose="020B0609020204030204" charset="0"/>
                <a:ea typeface="宋体" panose="02010600030101010101" pitchFamily="2" charset="-122"/>
                <a:cs typeface="Consolas" panose="020B0609020204030204" charset="0"/>
                <a:sym typeface="+mn-ea"/>
              </a:rPr>
              <a:t>]</a:t>
            </a:r>
            <a:endParaRPr lang="en-US" b="1">
              <a:solidFill>
                <a:srgbClr val="000080"/>
              </a:solidFill>
              <a:latin typeface="Consolas" panose="020B0609020204030204" charset="0"/>
              <a:ea typeface="宋体" panose="02010600030101010101" pitchFamily="2" charset="-122"/>
              <a:cs typeface="Consolas" panose="020B0609020204030204" charset="0"/>
              <a:sym typeface="+mn-ea"/>
            </a:endParaRPr>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104765" y="329565"/>
            <a:ext cx="4039235" cy="512445"/>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5601822" y="32978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5359657" y="160745"/>
            <a:ext cx="932996" cy="881449"/>
          </a:xfrm>
          <a:prstGeom prst="rect">
            <a:avLst/>
          </a:prstGeom>
        </p:spPr>
      </p:pic>
      <p:sp>
        <p:nvSpPr>
          <p:cNvPr id="17" name="矩形 16"/>
          <p:cNvSpPr/>
          <p:nvPr/>
        </p:nvSpPr>
        <p:spPr>
          <a:xfrm>
            <a:off x="6130925" y="401955"/>
            <a:ext cx="423799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模块设计</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算法主</a:t>
            </a:r>
            <a:r>
              <a:rPr lang="zh-CN" altLang="en-US" sz="2000" b="1" dirty="0">
                <a:solidFill>
                  <a:schemeClr val="tx1">
                    <a:lumMod val="65000"/>
                    <a:lumOff val="35000"/>
                  </a:schemeClr>
                </a:solidFill>
                <a:cs typeface="+mn-ea"/>
                <a:sym typeface="+mn-lt"/>
              </a:rPr>
              <a:t>体</a:t>
            </a:r>
            <a:endParaRPr lang="zh-CN" altLang="en-US" sz="2000" b="1" dirty="0">
              <a:solidFill>
                <a:schemeClr val="tx1">
                  <a:lumMod val="65000"/>
                  <a:lumOff val="35000"/>
                </a:schemeClr>
              </a:solidFill>
              <a:cs typeface="+mn-ea"/>
              <a:sym typeface="+mn-lt"/>
            </a:endParaRPr>
          </a:p>
        </p:txBody>
      </p:sp>
      <p:sp>
        <p:nvSpPr>
          <p:cNvPr id="5" name="文本框 4"/>
          <p:cNvSpPr txBox="1"/>
          <p:nvPr/>
        </p:nvSpPr>
        <p:spPr>
          <a:xfrm>
            <a:off x="213995" y="125730"/>
            <a:ext cx="4706620" cy="4892675"/>
          </a:xfrm>
          <a:prstGeom prst="rect">
            <a:avLst/>
          </a:prstGeom>
          <a:noFill/>
          <a:ln w="28575" cmpd="sng">
            <a:solidFill>
              <a:schemeClr val="accent1">
                <a:lumMod val="60000"/>
                <a:lumOff val="40000"/>
              </a:schemeClr>
            </a:solidFill>
            <a:prstDash val="sysDash"/>
          </a:ln>
        </p:spPr>
        <p:txBody>
          <a:bodyPr wrap="none" rtlCol="0" anchor="t">
            <a:spAutoFit/>
          </a:bodyPr>
          <a:p>
            <a:pPr indent="0"/>
            <a:r>
              <a:rPr lang="en-US" sz="1300">
                <a:solidFill>
                  <a:srgbClr val="000000"/>
                </a:solidFill>
                <a:latin typeface="Consolas" panose="020B0609020204030204" charset="0"/>
                <a:cs typeface="Consolas" panose="020B0609020204030204" charset="0"/>
                <a:sym typeface="+mn-ea"/>
              </a:rPr>
              <a:t> </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开始移动</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for</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in</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range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len</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for</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j</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in</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range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len</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copy</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a:solidFill>
                  <a:srgbClr val="000000"/>
                </a:solidFill>
                <a:latin typeface="Consolas" panose="020B0609020204030204" charset="0"/>
                <a:cs typeface="Consolas" panose="020B0609020204030204" charset="0"/>
                <a:sym typeface="+mn-ea"/>
              </a:rPr>
              <a:t> </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2</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j</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2</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1</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直接图进行操作</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b</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j</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j</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0</a:t>
            </a:r>
            <a:r>
              <a:rPr lang="en-US" sz="1300">
                <a:solidFill>
                  <a:srgbClr val="000000"/>
                </a:solidFill>
                <a:latin typeface="Consolas" panose="020B0609020204030204" charset="0"/>
                <a:cs typeface="Consolas" panose="020B0609020204030204" charset="0"/>
                <a:sym typeface="+mn-ea"/>
              </a:rPr>
              <a:t>             </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每个</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new</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为一个节点</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State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father</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get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1</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sz="1300">
                <a:solidFill>
                  <a:srgbClr val="008000"/>
                </a:solidFill>
                <a:latin typeface="Consolas" panose="020B0609020204030204" charset="0"/>
                <a:ea typeface="宋体" panose="02010600030101010101" pitchFamily="2" charset="-122"/>
                <a:cs typeface="Consolas" panose="020B0609020204030204" charset="0"/>
                <a:sym typeface="+mn-ea"/>
              </a:rPr>
              <a:t>新节点与父亲节点的深度差</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1</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h</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h2</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f</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g</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h</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print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print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father</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print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808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Add</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1</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for</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item</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in</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closelist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a:solidFill>
                  <a:srgbClr val="000000"/>
                </a:solidFill>
                <a:latin typeface="Consolas" panose="020B0609020204030204" charset="0"/>
                <a:cs typeface="Consolas" panose="020B0609020204030204" charset="0"/>
                <a:sym typeface="+mn-ea"/>
              </a:rPr>
              <a:t> </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item</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node</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b="1">
                <a:solidFill>
                  <a:srgbClr val="880088"/>
                </a:solidFill>
                <a:latin typeface="Consolas" panose="020B0609020204030204" charset="0"/>
                <a:ea typeface="宋体" panose="02010600030101010101" pitchFamily="2" charset="-122"/>
                <a:cs typeface="Consolas" panose="020B0609020204030204" charset="0"/>
                <a:sym typeface="+mn-ea"/>
              </a:rPr>
              <a:t>all</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Add</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0</a:t>
            </a:r>
            <a:r>
              <a:rPr lang="en-US" sz="1300">
                <a:solidFill>
                  <a:srgbClr val="000000"/>
                </a:solidFill>
                <a:latin typeface="Consolas" panose="020B0609020204030204" charset="0"/>
                <a:cs typeface="Consolas" panose="020B0609020204030204" charset="0"/>
                <a:sym typeface="+mn-ea"/>
              </a:rPr>
              <a:t>             </a:t>
            </a:r>
            <a:r>
              <a:rPr lang="en-US" sz="1300" b="1">
                <a:solidFill>
                  <a:srgbClr val="0000FF"/>
                </a:solidFill>
                <a:latin typeface="Consolas" panose="020B0609020204030204" charset="0"/>
                <a:ea typeface="宋体" panose="02010600030101010101" pitchFamily="2" charset="-122"/>
                <a:cs typeface="Consolas" panose="020B0609020204030204" charset="0"/>
                <a:sym typeface="+mn-ea"/>
              </a:rPr>
              <a:t>if</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Add</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FF0000"/>
                </a:solidFill>
                <a:latin typeface="Consolas" panose="020B0609020204030204" charset="0"/>
                <a:ea typeface="宋体" panose="02010600030101010101" pitchFamily="2" charset="-122"/>
                <a:cs typeface="Consolas" panose="020B0609020204030204" charset="0"/>
                <a:sym typeface="+mn-ea"/>
              </a:rPr>
              <a:t>1</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endParaRPr lang="en-US" sz="1300" b="1">
              <a:solidFill>
                <a:srgbClr val="000080"/>
              </a:solidFill>
              <a:latin typeface="Consolas" panose="020B0609020204030204" charset="0"/>
              <a:ea typeface="宋体" panose="02010600030101010101" pitchFamily="2" charset="-122"/>
              <a:cs typeface="Consolas" panose="020B0609020204030204" charset="0"/>
              <a:sym typeface="+mn-ea"/>
            </a:endParaRPr>
          </a:p>
          <a:p>
            <a:pPr indent="0"/>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openlist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append</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new</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cs typeface="Consolas" panose="020B0609020204030204" charset="0"/>
                <a:sym typeface="+mn-ea"/>
              </a:rPr>
              <a:t> </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list_sort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r>
              <a:rPr lang="en-US" sz="1300">
                <a:solidFill>
                  <a:srgbClr val="000000"/>
                </a:solidFill>
                <a:latin typeface="Consolas" panose="020B0609020204030204" charset="0"/>
                <a:ea typeface="宋体" panose="02010600030101010101" pitchFamily="2" charset="-122"/>
                <a:cs typeface="Consolas" panose="020B0609020204030204" charset="0"/>
                <a:sym typeface="+mn-ea"/>
              </a:rPr>
              <a:t>openlist</a:t>
            </a:r>
            <a:r>
              <a:rPr lang="en-US" sz="1300" b="1">
                <a:solidFill>
                  <a:srgbClr val="000080"/>
                </a:solidFill>
                <a:latin typeface="Consolas" panose="020B0609020204030204" charset="0"/>
                <a:ea typeface="宋体" panose="02010600030101010101" pitchFamily="2" charset="-122"/>
                <a:cs typeface="Consolas" panose="020B0609020204030204" charset="0"/>
                <a:sym typeface="+mn-ea"/>
              </a:rPr>
              <a:t>)</a:t>
            </a:r>
            <a:endParaRPr lang="zh-CN" altLang="en-US" sz="1300">
              <a:latin typeface="Consolas" panose="020B0609020204030204" charset="0"/>
              <a:cs typeface="Consolas" panose="020B0609020204030204" charset="0"/>
            </a:endParaRPr>
          </a:p>
        </p:txBody>
      </p:sp>
      <p:sp>
        <p:nvSpPr>
          <p:cNvPr id="2" name="文本框 1"/>
          <p:cNvSpPr txBox="1"/>
          <p:nvPr/>
        </p:nvSpPr>
        <p:spPr>
          <a:xfrm>
            <a:off x="5104130" y="1042670"/>
            <a:ext cx="3881120" cy="1291590"/>
          </a:xfrm>
          <a:prstGeom prst="rect">
            <a:avLst/>
          </a:prstGeom>
          <a:noFill/>
          <a:ln w="28575" cmpd="sng">
            <a:solidFill>
              <a:schemeClr val="bg1">
                <a:lumMod val="65000"/>
              </a:schemeClr>
            </a:solidFill>
            <a:prstDash val="sysDash"/>
          </a:ln>
        </p:spPr>
        <p:txBody>
          <a:bodyPr wrap="square">
            <a:spAutoFit/>
          </a:bodyPr>
          <a:p>
            <a:pPr indent="0"/>
            <a:r>
              <a:rPr lang="en-US" sz="1300" b="1">
                <a:solidFill>
                  <a:srgbClr val="0000FF"/>
                </a:solidFill>
                <a:latin typeface="Consolas" panose="020B0609020204030204" charset="0"/>
                <a:ea typeface="宋体" panose="02010600030101010101" pitchFamily="2" charset="-122"/>
                <a:cs typeface="Consolas" panose="020B0609020204030204" charset="0"/>
              </a:rPr>
              <a:t>def</a:t>
            </a:r>
            <a:r>
              <a:rPr lang="en-US" sz="1300" b="0">
                <a:solidFill>
                  <a:srgbClr val="000000"/>
                </a:solidFill>
                <a:latin typeface="Consolas" panose="020B0609020204030204" charset="0"/>
                <a:cs typeface="Consolas" panose="020B0609020204030204" charset="0"/>
              </a:rPr>
              <a:t> </a:t>
            </a:r>
            <a:r>
              <a:rPr lang="en-US" sz="1300" b="0">
                <a:solidFill>
                  <a:srgbClr val="FF00FF"/>
                </a:solidFill>
                <a:latin typeface="Consolas" panose="020B0609020204030204" charset="0"/>
                <a:ea typeface="宋体" panose="02010600030101010101" pitchFamily="2" charset="-122"/>
                <a:cs typeface="Consolas" panose="020B0609020204030204" charset="0"/>
              </a:rPr>
              <a:t>printpath</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en-US" sz="1300" b="0">
              <a:solidFill>
                <a:srgbClr val="000000"/>
              </a:solidFill>
              <a:latin typeface="Consolas" panose="020B0609020204030204" charset="0"/>
              <a:ea typeface="宋体" panose="02010600030101010101" pitchFamily="2" charset="-122"/>
              <a:cs typeface="Consolas" panose="020B0609020204030204" charset="0"/>
            </a:endParaRPr>
          </a:p>
          <a:p>
            <a:pPr indent="0"/>
            <a:r>
              <a:rPr lang="en-US" sz="1300">
                <a:solidFill>
                  <a:srgbClr val="000000"/>
                </a:solidFill>
                <a:latin typeface="Consolas" panose="020B0609020204030204" charset="0"/>
                <a:cs typeface="Consolas" panose="020B0609020204030204" charset="0"/>
                <a:sym typeface="+mn-ea"/>
              </a:rPr>
              <a:t>     </a:t>
            </a:r>
            <a:r>
              <a:rPr lang="en-US" sz="1300">
                <a:solidFill>
                  <a:srgbClr val="008000"/>
                </a:solidFill>
                <a:latin typeface="Consolas" panose="020B0609020204030204" charset="0"/>
                <a:ea typeface="宋体" panose="02010600030101010101" pitchFamily="2" charset="-122"/>
                <a:cs typeface="Consolas" panose="020B0609020204030204" charset="0"/>
                <a:sym typeface="+mn-ea"/>
              </a:rPr>
              <a:t>#</a:t>
            </a:r>
            <a:r>
              <a:rPr lang="zh-CN" altLang="en-US" sz="1300">
                <a:solidFill>
                  <a:srgbClr val="008000"/>
                </a:solidFill>
                <a:latin typeface="Consolas" panose="020B0609020204030204" charset="0"/>
                <a:ea typeface="宋体" panose="02010600030101010101" pitchFamily="2" charset="-122"/>
                <a:cs typeface="Consolas" panose="020B0609020204030204" charset="0"/>
                <a:sym typeface="+mn-ea"/>
              </a:rPr>
              <a:t>递归输出路径</a:t>
            </a:r>
            <a:endParaRPr lang="zh-CN" altLang="en-US" sz="1300">
              <a:solidFill>
                <a:srgbClr val="008000"/>
              </a:solidFill>
              <a:latin typeface="Consolas" panose="020B0609020204030204" charset="0"/>
              <a:ea typeface="宋体" panose="02010600030101010101" pitchFamily="2" charset="-122"/>
              <a:cs typeface="Consolas" panose="020B0609020204030204" charset="0"/>
              <a:sym typeface="+mn-ea"/>
            </a:endParaRPr>
          </a:p>
          <a:p>
            <a:pPr indent="0"/>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if</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f</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is</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None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return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printpath</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father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print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zh-CN" altLang="en-US" sz="1300">
              <a:latin typeface="Consolas" panose="020B0609020204030204" charset="0"/>
              <a:cs typeface="Consolas" panose="020B0609020204030204" charset="0"/>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7500" y="94615"/>
            <a:ext cx="4039235" cy="512445"/>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5596107" y="136106"/>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5367912" y="-26580"/>
            <a:ext cx="932996" cy="881449"/>
          </a:xfrm>
          <a:prstGeom prst="rect">
            <a:avLst/>
          </a:prstGeom>
        </p:spPr>
      </p:pic>
      <p:sp>
        <p:nvSpPr>
          <p:cNvPr id="17" name="矩形 16"/>
          <p:cNvSpPr/>
          <p:nvPr/>
        </p:nvSpPr>
        <p:spPr>
          <a:xfrm>
            <a:off x="6447155" y="208280"/>
            <a:ext cx="423799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设计创新</a:t>
            </a:r>
            <a:endParaRPr lang="zh-CN" altLang="en-US" sz="2000" b="1" dirty="0">
              <a:solidFill>
                <a:schemeClr val="tx1">
                  <a:lumMod val="65000"/>
                  <a:lumOff val="35000"/>
                </a:schemeClr>
              </a:solidFill>
              <a:cs typeface="+mn-ea"/>
              <a:sym typeface="+mn-lt"/>
            </a:endParaRPr>
          </a:p>
        </p:txBody>
      </p:sp>
      <p:sp>
        <p:nvSpPr>
          <p:cNvPr id="100" name="文本框 99"/>
          <p:cNvSpPr txBox="1"/>
          <p:nvPr/>
        </p:nvSpPr>
        <p:spPr>
          <a:xfrm>
            <a:off x="119380" y="963295"/>
            <a:ext cx="8735695" cy="3291840"/>
          </a:xfrm>
          <a:prstGeom prst="rect">
            <a:avLst/>
          </a:prstGeom>
          <a:noFill/>
          <a:ln w="28575" cmpd="sng">
            <a:solidFill>
              <a:schemeClr val="accent6">
                <a:lumMod val="60000"/>
                <a:lumOff val="40000"/>
              </a:schemeClr>
            </a:solidFill>
            <a:prstDash val="sysDash"/>
          </a:ln>
        </p:spPr>
        <p:txBody>
          <a:bodyPr wrap="square">
            <a:spAutoFit/>
          </a:bodyPr>
          <a:p>
            <a:pPr indent="0" fontAlgn="auto">
              <a:lnSpc>
                <a:spcPct val="100000"/>
              </a:lnSpc>
            </a:pPr>
            <a:r>
              <a:rPr lang="en-US" sz="1300" b="0">
                <a:solidFill>
                  <a:srgbClr val="000000"/>
                </a:solidFill>
                <a:latin typeface="Consolas" panose="020B0609020204030204" charset="0"/>
                <a:ea typeface="宋体" panose="02010600030101010101" pitchFamily="2" charset="-122"/>
                <a:cs typeface="Consolas" panose="020B0609020204030204" charset="0"/>
              </a:rPr>
              <a:t>get_ipython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run_line_magic</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'matplotlib'</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808080"/>
                </a:solidFill>
                <a:latin typeface="Consolas" panose="020B0609020204030204" charset="0"/>
                <a:ea typeface="宋体" panose="02010600030101010101" pitchFamily="2" charset="-122"/>
                <a:cs typeface="Consolas" panose="020B0609020204030204" charset="0"/>
              </a:rPr>
              <a:t>'inline'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df</a:t>
            </a:r>
            <a:r>
              <a:rPr lang="en-US" sz="1300" b="0">
                <a:solidFill>
                  <a:srgbClr val="000000"/>
                </a:solidFill>
                <a:latin typeface="Consolas" panose="020B0609020204030204" charset="0"/>
                <a:cs typeface="Consolas" panose="020B0609020204030204" charset="0"/>
              </a:rPr>
              <a:t> </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pd</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DataFrame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808080"/>
                </a:solidFill>
                <a:latin typeface="Consolas" panose="020B0609020204030204" charset="0"/>
                <a:ea typeface="宋体" panose="02010600030101010101" pitchFamily="2" charset="-122"/>
                <a:cs typeface="Consolas" panose="020B0609020204030204" charset="0"/>
              </a:rPr>
              <a:t>'father'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str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 </a:t>
            </a:r>
            <a:r>
              <a:rPr lang="en-US" sz="1300" b="0">
                <a:solidFill>
                  <a:srgbClr val="000000"/>
                </a:solidFill>
                <a:latin typeface="Consolas" panose="020B0609020204030204" charset="0"/>
                <a:ea typeface="宋体" panose="02010600030101010101" pitchFamily="2" charset="-122"/>
                <a:cs typeface="Consolas" panose="020B0609020204030204" charset="0"/>
              </a:rPr>
              <a:t>list1</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"son"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str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list2</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G</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nx</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from_pandas_edgelist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df</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808080"/>
                </a:solidFill>
                <a:latin typeface="Consolas" panose="020B0609020204030204" charset="0"/>
                <a:ea typeface="宋体" panose="02010600030101010101" pitchFamily="2" charset="-122"/>
                <a:cs typeface="Consolas" panose="020B0609020204030204" charset="0"/>
              </a:rPr>
              <a:t>'father'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808080"/>
                </a:solidFill>
                <a:latin typeface="Consolas" panose="020B0609020204030204" charset="0"/>
                <a:ea typeface="宋体" panose="02010600030101010101" pitchFamily="2" charset="-122"/>
                <a:cs typeface="Consolas" panose="020B0609020204030204" charset="0"/>
              </a:rPr>
              <a:t>'son'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plt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figure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figsize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1.5</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list1</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1.5</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list2</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8000"/>
                </a:solidFill>
                <a:latin typeface="Consolas" panose="020B0609020204030204" charset="0"/>
                <a:ea typeface="宋体" panose="02010600030101010101" pitchFamily="2" charset="-122"/>
                <a:cs typeface="Consolas" panose="020B0609020204030204" charset="0"/>
              </a:rPr>
              <a:t>"""</a:t>
            </a:r>
            <a:endParaRPr lang="en-US"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with_labels:</a:t>
            </a:r>
            <a:r>
              <a:rPr lang="zh-CN" sz="1300" b="0">
                <a:solidFill>
                  <a:srgbClr val="008000"/>
                </a:solidFill>
                <a:latin typeface="Consolas" panose="020B0609020204030204" charset="0"/>
                <a:ea typeface="宋体" panose="02010600030101010101" pitchFamily="2" charset="-122"/>
                <a:cs typeface="Consolas" panose="020B0609020204030204" charset="0"/>
              </a:rPr>
              <a:t>是否显示标签</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node_size:</a:t>
            </a:r>
            <a:r>
              <a:rPr lang="zh-CN" sz="1300" b="0">
                <a:solidFill>
                  <a:srgbClr val="008000"/>
                </a:solidFill>
                <a:latin typeface="Consolas" panose="020B0609020204030204" charset="0"/>
                <a:ea typeface="宋体" panose="02010600030101010101" pitchFamily="2" charset="-122"/>
                <a:cs typeface="Consolas" panose="020B0609020204030204" charset="0"/>
              </a:rPr>
              <a:t>节点大小</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node_color:</a:t>
            </a:r>
            <a:r>
              <a:rPr lang="zh-CN" sz="1300" b="0">
                <a:solidFill>
                  <a:srgbClr val="008000"/>
                </a:solidFill>
                <a:latin typeface="Consolas" panose="020B0609020204030204" charset="0"/>
                <a:ea typeface="宋体" panose="02010600030101010101" pitchFamily="2" charset="-122"/>
                <a:cs typeface="Consolas" panose="020B0609020204030204" charset="0"/>
              </a:rPr>
              <a:t>节点颜色</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node_shape:</a:t>
            </a:r>
            <a:r>
              <a:rPr lang="zh-CN" sz="1300" b="0">
                <a:solidFill>
                  <a:srgbClr val="008000"/>
                </a:solidFill>
                <a:latin typeface="Consolas" panose="020B0609020204030204" charset="0"/>
                <a:ea typeface="宋体" panose="02010600030101010101" pitchFamily="2" charset="-122"/>
                <a:cs typeface="Consolas" panose="020B0609020204030204" charset="0"/>
              </a:rPr>
              <a:t>节点形状</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alpha:</a:t>
            </a:r>
            <a:r>
              <a:rPr lang="zh-CN" sz="1300" b="0">
                <a:solidFill>
                  <a:srgbClr val="008000"/>
                </a:solidFill>
                <a:latin typeface="Consolas" panose="020B0609020204030204" charset="0"/>
                <a:ea typeface="宋体" panose="02010600030101010101" pitchFamily="2" charset="-122"/>
                <a:cs typeface="Consolas" panose="020B0609020204030204" charset="0"/>
              </a:rPr>
              <a:t>透明度</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8000"/>
                </a:solidFill>
                <a:latin typeface="Consolas" panose="020B0609020204030204" charset="0"/>
                <a:ea typeface="宋体" panose="02010600030101010101" pitchFamily="2" charset="-122"/>
                <a:cs typeface="Consolas" panose="020B0609020204030204" charset="0"/>
              </a:rPr>
              <a:t>linewidths:</a:t>
            </a:r>
            <a:r>
              <a:rPr lang="zh-CN" sz="1300" b="0">
                <a:solidFill>
                  <a:srgbClr val="008000"/>
                </a:solidFill>
                <a:latin typeface="Consolas" panose="020B0609020204030204" charset="0"/>
                <a:ea typeface="宋体" panose="02010600030101010101" pitchFamily="2" charset="-122"/>
                <a:cs typeface="Consolas" panose="020B0609020204030204" charset="0"/>
              </a:rPr>
              <a:t>线条宽度</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zh-CN" sz="1300" b="0">
                <a:solidFill>
                  <a:srgbClr val="008000"/>
                </a:solidFill>
                <a:latin typeface="Consolas" panose="020B0609020204030204" charset="0"/>
                <a:ea typeface="宋体" panose="02010600030101010101" pitchFamily="2" charset="-122"/>
                <a:cs typeface="Consolas" panose="020B0609020204030204" charset="0"/>
              </a:rPr>
              <a:t>"""</a:t>
            </a:r>
            <a:endParaRPr lang="zh-CN" sz="1300" b="0">
              <a:solidFill>
                <a:srgbClr val="008000"/>
              </a:solidFill>
              <a:latin typeface="Consolas" panose="020B0609020204030204" charset="0"/>
              <a:ea typeface="宋体" panose="02010600030101010101" pitchFamily="2" charset="-122"/>
              <a:cs typeface="Consolas" panose="020B0609020204030204" charset="0"/>
            </a:endParaRPr>
          </a:p>
          <a:p>
            <a:pPr indent="0" fontAlgn="auto">
              <a:lnSpc>
                <a:spcPct val="100000"/>
              </a:lnSpc>
            </a:pPr>
            <a:r>
              <a:rPr lang="en-US" sz="1300" b="0">
                <a:solidFill>
                  <a:srgbClr val="000000"/>
                </a:solidFill>
                <a:latin typeface="Consolas" panose="020B0609020204030204" charset="0"/>
                <a:ea typeface="宋体" panose="02010600030101010101" pitchFamily="2" charset="-122"/>
                <a:cs typeface="Consolas" panose="020B0609020204030204" charset="0"/>
              </a:rPr>
              <a:t>nx</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draw</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with_labels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True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font_size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1.5</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list1</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node_size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1000</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list1</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node_color</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"skyblue"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node_shape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alpha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0.8</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linewidths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5</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plt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savefig</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808080"/>
                </a:solidFill>
                <a:latin typeface="Consolas" panose="020B0609020204030204" charset="0"/>
                <a:ea typeface="宋体" panose="02010600030101010101" pitchFamily="2" charset="-122"/>
                <a:cs typeface="Consolas" panose="020B0609020204030204" charset="0"/>
              </a:rPr>
              <a:t>'searchTree.jpg'</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plt</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show</a:t>
            </a:r>
            <a:r>
              <a:rPr lang="en-US" sz="1300" b="1">
                <a:solidFill>
                  <a:srgbClr val="000080"/>
                </a:solidFill>
                <a:latin typeface="Consolas" panose="020B0609020204030204" charset="0"/>
                <a:ea typeface="宋体" panose="02010600030101010101" pitchFamily="2" charset="-122"/>
                <a:cs typeface="Consolas" panose="020B0609020204030204" charset="0"/>
              </a:rPr>
              <a:t>()</a:t>
            </a:r>
            <a:endParaRPr lang="en-US" altLang="en-US" sz="1300" b="1">
              <a:solidFill>
                <a:srgbClr val="000080"/>
              </a:solidFill>
              <a:latin typeface="Consolas" panose="020B0609020204030204" charset="0"/>
              <a:ea typeface="宋体" panose="02010600030101010101" pitchFamily="2" charset="-122"/>
              <a:cs typeface="Consolas" panose="020B0609020204030204" charset="0"/>
            </a:endParaRPr>
          </a:p>
        </p:txBody>
      </p:sp>
      <p:sp>
        <p:nvSpPr>
          <p:cNvPr id="13" name="Text Box 12"/>
          <p:cNvSpPr txBox="1">
            <a:spLocks noChangeArrowheads="1"/>
          </p:cNvSpPr>
          <p:nvPr/>
        </p:nvSpPr>
        <p:spPr bwMode="auto">
          <a:xfrm>
            <a:off x="119380" y="278130"/>
            <a:ext cx="5038090" cy="41402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defTabSz="914400" eaLnBrk="1" hangingPunct="1">
              <a:lnSpc>
                <a:spcPct val="150000"/>
              </a:lnSpc>
              <a:spcBef>
                <a:spcPts val="600"/>
              </a:spcBef>
              <a:spcAft>
                <a:spcPts val="600"/>
              </a:spcAft>
              <a:buFont typeface="Arial" panose="020B0604020202020204" pitchFamily="34" charset="0"/>
              <a:buChar char="•"/>
            </a:pPr>
            <a:r>
              <a:rPr 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数据可视化：使用</a:t>
            </a:r>
            <a:r>
              <a:rPr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matplotlib,panda</a:t>
            </a:r>
            <a:r>
              <a:rPr 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s</a:t>
            </a:r>
            <a:r>
              <a:rPr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来绘制搜索生成树</a:t>
            </a:r>
            <a:endParaRPr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p:txBody>
      </p:sp>
      <p:sp>
        <p:nvSpPr>
          <p:cNvPr id="2" name="Text Box 12"/>
          <p:cNvSpPr txBox="1">
            <a:spLocks noChangeArrowheads="1"/>
          </p:cNvSpPr>
          <p:nvPr/>
        </p:nvSpPr>
        <p:spPr bwMode="auto">
          <a:xfrm>
            <a:off x="119380" y="4488815"/>
            <a:ext cx="5038090" cy="41402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defTabSz="914400" eaLnBrk="1" hangingPunct="1">
              <a:lnSpc>
                <a:spcPct val="150000"/>
              </a:lnSpc>
              <a:spcBef>
                <a:spcPts val="600"/>
              </a:spcBef>
              <a:spcAft>
                <a:spcPts val="600"/>
              </a:spcAft>
              <a:buFont typeface="Arial" panose="020B0604020202020204" pitchFamily="34" charset="0"/>
              <a:buChar char="•"/>
            </a:pPr>
            <a:r>
              <a:rPr 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算法量化：有效分支因子</a:t>
            </a: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b* </a:t>
            </a:r>
            <a:endPar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21518" y="2052001"/>
            <a:ext cx="5333064" cy="0"/>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585230" y="1945586"/>
            <a:ext cx="4868611" cy="470133"/>
            <a:chOff x="2438400" y="1993736"/>
            <a:chExt cx="5356403" cy="517236"/>
          </a:xfrm>
        </p:grpSpPr>
        <p:cxnSp>
          <p:nvCxnSpPr>
            <p:cNvPr id="6" name="直接连接符 5"/>
            <p:cNvCxnSpPr/>
            <p:nvPr/>
          </p:nvCxnSpPr>
          <p:spPr>
            <a:xfrm>
              <a:off x="2876836" y="2000934"/>
              <a:ext cx="4917967" cy="0"/>
            </a:xfrm>
            <a:prstGeom prst="line">
              <a:avLst/>
            </a:prstGeom>
            <a:noFill/>
            <a:ln w="3175">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flipH="1">
              <a:off x="2438400" y="1993736"/>
              <a:ext cx="438436" cy="517236"/>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8" name="组合 7"/>
          <p:cNvGrpSpPr/>
          <p:nvPr/>
        </p:nvGrpSpPr>
        <p:grpSpPr>
          <a:xfrm>
            <a:off x="959032" y="1313220"/>
            <a:ext cx="1675679" cy="1583100"/>
            <a:chOff x="538917" y="1952660"/>
            <a:chExt cx="1604922" cy="1516253"/>
          </a:xfrm>
        </p:grpSpPr>
        <p:grpSp>
          <p:nvGrpSpPr>
            <p:cNvPr id="9" name="组合 8"/>
            <p:cNvGrpSpPr/>
            <p:nvPr/>
          </p:nvGrpSpPr>
          <p:grpSpPr>
            <a:xfrm>
              <a:off x="892131" y="2232510"/>
              <a:ext cx="956551" cy="956552"/>
              <a:chOff x="887424" y="2206808"/>
              <a:chExt cx="956551" cy="956552"/>
            </a:xfrm>
          </p:grpSpPr>
          <p:sp>
            <p:nvSpPr>
              <p:cNvPr id="12"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MH_Others_3"/>
              <p:cNvSpPr/>
              <p:nvPr>
                <p:custDataLst>
                  <p:tags r:id="rId2"/>
                </p:custDataLst>
              </p:nvPr>
            </p:nvSpPr>
            <p:spPr>
              <a:xfrm>
                <a:off x="1005509" y="2324894"/>
                <a:ext cx="720380" cy="720381"/>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2800" b="1" dirty="0">
                    <a:solidFill>
                      <a:srgbClr val="FFFFFF"/>
                    </a:solidFill>
                    <a:cs typeface="+mn-ea"/>
                    <a:sym typeface="+mn-lt"/>
                  </a:rPr>
                  <a:t>3</a:t>
                </a:r>
                <a:endParaRPr lang="zh-CN" altLang="en-US" sz="2800" b="1" dirty="0">
                  <a:solidFill>
                    <a:srgbClr val="FFFFFF"/>
                  </a:solidFill>
                  <a:cs typeface="+mn-ea"/>
                  <a:sym typeface="+mn-lt"/>
                </a:endParaRPr>
              </a:p>
            </p:txBody>
          </p:sp>
        </p:grpSp>
        <p:pic>
          <p:nvPicPr>
            <p:cNvPr id="10" name="图片 9"/>
            <p:cNvPicPr>
              <a:picLocks noChangeAspect="1"/>
            </p:cNvPicPr>
            <p:nvPr/>
          </p:nvPicPr>
          <p:blipFill>
            <a:blip r:embed="rId3" cstate="email"/>
            <a:stretch>
              <a:fillRect/>
            </a:stretch>
          </p:blipFill>
          <p:spPr>
            <a:xfrm>
              <a:off x="538917" y="1952660"/>
              <a:ext cx="1604922" cy="1516253"/>
            </a:xfrm>
            <a:prstGeom prst="rect">
              <a:avLst/>
            </a:prstGeom>
          </p:spPr>
        </p:pic>
        <p:sp>
          <p:nvSpPr>
            <p:cNvPr id="11" name="矩形 10"/>
            <p:cNvSpPr/>
            <p:nvPr/>
          </p:nvSpPr>
          <p:spPr>
            <a:xfrm>
              <a:off x="1731183" y="2626088"/>
              <a:ext cx="180582" cy="125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3925536" y="1423830"/>
            <a:ext cx="1203960" cy="398780"/>
          </a:xfrm>
          <a:prstGeom prst="rect">
            <a:avLst/>
          </a:prstGeom>
        </p:spPr>
        <p:txBody>
          <a:bodyPr wrap="none">
            <a:spAutoFit/>
          </a:bodyPr>
          <a:lstStyle/>
          <a:p>
            <a:r>
              <a:rPr lang="zh-CN" altLang="en-US" sz="2000" b="1" dirty="0">
                <a:solidFill>
                  <a:schemeClr val="tx1">
                    <a:lumMod val="65000"/>
                    <a:lumOff val="35000"/>
                  </a:schemeClr>
                </a:solidFill>
                <a:cs typeface="+mn-ea"/>
                <a:sym typeface="+mn-lt"/>
              </a:rPr>
              <a:t>方案实施</a:t>
            </a:r>
            <a:endParaRPr lang="zh-CN" altLang="en-US" sz="20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组合 94"/>
          <p:cNvGrpSpPr/>
          <p:nvPr/>
        </p:nvGrpSpPr>
        <p:grpSpPr>
          <a:xfrm>
            <a:off x="77092" y="137885"/>
            <a:ext cx="932996" cy="881449"/>
            <a:chOff x="77092" y="137885"/>
            <a:chExt cx="932996" cy="881449"/>
          </a:xfrm>
        </p:grpSpPr>
        <p:grpSp>
          <p:nvGrpSpPr>
            <p:cNvPr id="98" name="组合 97"/>
            <p:cNvGrpSpPr/>
            <p:nvPr/>
          </p:nvGrpSpPr>
          <p:grpSpPr>
            <a:xfrm>
              <a:off x="282427" y="300571"/>
              <a:ext cx="556076" cy="556076"/>
              <a:chOff x="887424" y="2206808"/>
              <a:chExt cx="956551" cy="956552"/>
            </a:xfrm>
          </p:grpSpPr>
          <p:sp>
            <p:nvSpPr>
              <p:cNvPr id="101"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0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3</a:t>
                </a:r>
                <a:endParaRPr lang="zh-CN" altLang="en-US" sz="1600" b="1" dirty="0">
                  <a:solidFill>
                    <a:srgbClr val="FFFFFF"/>
                  </a:solidFill>
                  <a:cs typeface="+mn-ea"/>
                  <a:sym typeface="+mn-lt"/>
                </a:endParaRPr>
              </a:p>
            </p:txBody>
          </p:sp>
        </p:grpSp>
        <p:pic>
          <p:nvPicPr>
            <p:cNvPr id="99" name="图片 98"/>
            <p:cNvPicPr>
              <a:picLocks noChangeAspect="1"/>
            </p:cNvPicPr>
            <p:nvPr/>
          </p:nvPicPr>
          <p:blipFill>
            <a:blip r:embed="rId3" cstate="email"/>
            <a:stretch>
              <a:fillRect/>
            </a:stretch>
          </p:blipFill>
          <p:spPr>
            <a:xfrm rot="416867">
              <a:off x="77092" y="137885"/>
              <a:ext cx="932996" cy="881449"/>
            </a:xfrm>
            <a:prstGeom prst="rect">
              <a:avLst/>
            </a:prstGeom>
          </p:spPr>
        </p:pic>
      </p:grpSp>
      <p:sp>
        <p:nvSpPr>
          <p:cNvPr id="106" name="矩形 105"/>
          <p:cNvSpPr/>
          <p:nvPr/>
        </p:nvSpPr>
        <p:spPr>
          <a:xfrm>
            <a:off x="931864" y="371413"/>
            <a:ext cx="1989748"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实验数据汇报</a:t>
            </a:r>
            <a:endParaRPr lang="zh-CN" altLang="en-US" sz="2000" b="1" dirty="0">
              <a:solidFill>
                <a:schemeClr val="tx1">
                  <a:lumMod val="65000"/>
                  <a:lumOff val="35000"/>
                </a:schemeClr>
              </a:solidFill>
              <a:cs typeface="+mn-ea"/>
              <a:sym typeface="+mn-lt"/>
            </a:endParaRPr>
          </a:p>
        </p:txBody>
      </p:sp>
      <p:sp>
        <p:nvSpPr>
          <p:cNvPr id="2" name="文本框 1"/>
          <p:cNvSpPr txBox="1"/>
          <p:nvPr/>
        </p:nvSpPr>
        <p:spPr>
          <a:xfrm>
            <a:off x="282575" y="991235"/>
            <a:ext cx="4217670" cy="491490"/>
          </a:xfrm>
          <a:prstGeom prst="rect">
            <a:avLst/>
          </a:prstGeom>
          <a:noFill/>
          <a:ln w="9525">
            <a:noFill/>
          </a:ln>
        </p:spPr>
        <p:txBody>
          <a:bodyPr wrap="square">
            <a:spAutoFit/>
          </a:bodyPr>
          <a:p>
            <a:pPr indent="266700"/>
            <a:r>
              <a:rPr lang="en-US" altLang="zh-CN" sz="1300" b="0">
                <a:latin typeface="黑体" panose="02010609060101010101" charset="-122"/>
                <a:ea typeface="黑体" panose="02010609060101010101" charset="-122"/>
                <a:cs typeface="黑体" panose="02010609060101010101" charset="-122"/>
              </a:rPr>
              <a:t>CASE 1</a:t>
            </a:r>
            <a:endParaRPr lang="en-US" altLang="zh-CN" sz="1300" b="0">
              <a:latin typeface="黑体" panose="02010609060101010101" charset="-122"/>
              <a:ea typeface="黑体" panose="02010609060101010101" charset="-122"/>
              <a:cs typeface="黑体" panose="02010609060101010101" charset="-122"/>
            </a:endParaRPr>
          </a:p>
          <a:p>
            <a:pPr indent="266700"/>
            <a:r>
              <a:rPr lang="zh-CN" sz="1300" b="0">
                <a:latin typeface="黑体" panose="02010609060101010101" charset="-122"/>
                <a:ea typeface="黑体" panose="02010609060101010101" charset="-122"/>
                <a:cs typeface="黑体" panose="02010609060101010101" charset="-122"/>
              </a:rPr>
              <a:t>初始状态：</a:t>
            </a:r>
            <a:r>
              <a:rPr lang="en-US" sz="1300" b="0">
                <a:latin typeface="黑体" panose="02010609060101010101" charset="-122"/>
                <a:ea typeface="黑体" panose="02010609060101010101" charset="-122"/>
                <a:cs typeface="黑体" panose="02010609060101010101" charset="-122"/>
              </a:rPr>
              <a:t>283164705	    </a:t>
            </a:r>
            <a:r>
              <a:rPr lang="zh-CN" sz="1300" b="0">
                <a:latin typeface="黑体" panose="02010609060101010101" charset="-122"/>
                <a:ea typeface="黑体" panose="02010609060101010101" charset="-122"/>
                <a:cs typeface="黑体" panose="02010609060101010101" charset="-122"/>
              </a:rPr>
              <a:t>目标状态：</a:t>
            </a:r>
            <a:r>
              <a:rPr lang="en-US" sz="1300" b="0">
                <a:latin typeface="黑体" panose="02010609060101010101" charset="-122"/>
                <a:ea typeface="黑体" panose="02010609060101010101" charset="-122"/>
                <a:cs typeface="黑体" panose="02010609060101010101" charset="-122"/>
              </a:rPr>
              <a:t>123804765</a:t>
            </a:r>
            <a:endParaRPr lang="zh-CN" altLang="en-US" sz="1300">
              <a:latin typeface="黑体" panose="02010609060101010101" charset="-122"/>
              <a:ea typeface="黑体" panose="02010609060101010101" charset="-122"/>
              <a:cs typeface="黑体" panose="02010609060101010101" charset="-122"/>
            </a:endParaRPr>
          </a:p>
        </p:txBody>
      </p:sp>
      <p:pic>
        <p:nvPicPr>
          <p:cNvPr id="11" name="图片 3"/>
          <p:cNvPicPr>
            <a:picLocks noChangeAspect="1"/>
          </p:cNvPicPr>
          <p:nvPr/>
        </p:nvPicPr>
        <p:blipFill>
          <a:blip r:embed="rId4"/>
          <a:stretch>
            <a:fillRect/>
          </a:stretch>
        </p:blipFill>
        <p:spPr>
          <a:xfrm>
            <a:off x="647065" y="1556068"/>
            <a:ext cx="3760470" cy="2628265"/>
          </a:xfrm>
          <a:prstGeom prst="rect">
            <a:avLst/>
          </a:prstGeom>
          <a:noFill/>
          <a:ln>
            <a:noFill/>
          </a:ln>
        </p:spPr>
      </p:pic>
      <p:sp>
        <p:nvSpPr>
          <p:cNvPr id="3" name="文本框 2"/>
          <p:cNvSpPr txBox="1"/>
          <p:nvPr/>
        </p:nvSpPr>
        <p:spPr>
          <a:xfrm>
            <a:off x="6101080" y="4404360"/>
            <a:ext cx="5080000" cy="245110"/>
          </a:xfrm>
          <a:prstGeom prst="rect">
            <a:avLst/>
          </a:prstGeom>
          <a:noFill/>
          <a:ln w="9525">
            <a:noFill/>
          </a:ln>
        </p:spPr>
        <p:txBody>
          <a:bodyPr>
            <a:spAutoFit/>
          </a:bodyPr>
          <a:p>
            <a:pPr indent="0"/>
            <a:r>
              <a:rPr lang="zh-CN" sz="1000" b="0">
                <a:latin typeface="黑体" panose="02010609060101010101" charset="-122"/>
                <a:ea typeface="黑体" panose="02010609060101010101" charset="-122"/>
                <a:cs typeface="黑体" panose="02010609060101010101" charset="-122"/>
              </a:rPr>
              <a:t>图</a:t>
            </a:r>
            <a:r>
              <a:rPr lang="en-US" sz="1000" b="0">
                <a:latin typeface="黑体" panose="02010609060101010101" charset="-122"/>
                <a:ea typeface="黑体" panose="02010609060101010101" charset="-122"/>
                <a:cs typeface="黑体" panose="02010609060101010101" charset="-122"/>
              </a:rPr>
              <a:t> 2 </a:t>
            </a:r>
            <a:r>
              <a:rPr lang="zh-CN" altLang="en-US" sz="1000" b="0">
                <a:latin typeface="黑体" panose="02010609060101010101" charset="-122"/>
                <a:ea typeface="黑体" panose="02010609060101010101" charset="-122"/>
                <a:cs typeface="黑体" panose="02010609060101010101" charset="-122"/>
              </a:rPr>
              <a:t>代码运行界面</a:t>
            </a:r>
            <a:endParaRPr lang="zh-CN" altLang="en-US" sz="1000" b="0">
              <a:latin typeface="黑体" panose="02010609060101010101" charset="-122"/>
              <a:ea typeface="黑体" panose="02010609060101010101" charset="-122"/>
              <a:cs typeface="黑体" panose="02010609060101010101" charset="-122"/>
            </a:endParaRPr>
          </a:p>
        </p:txBody>
      </p:sp>
      <p:pic>
        <p:nvPicPr>
          <p:cNvPr id="10" name="图片 2"/>
          <p:cNvPicPr>
            <a:picLocks noChangeAspect="1"/>
          </p:cNvPicPr>
          <p:nvPr/>
        </p:nvPicPr>
        <p:blipFill>
          <a:blip r:embed="rId5"/>
          <a:stretch>
            <a:fillRect/>
          </a:stretch>
        </p:blipFill>
        <p:spPr>
          <a:xfrm>
            <a:off x="6101080" y="991235"/>
            <a:ext cx="1735455" cy="3317875"/>
          </a:xfrm>
          <a:prstGeom prst="rect">
            <a:avLst/>
          </a:prstGeom>
          <a:noFill/>
          <a:ln>
            <a:solidFill>
              <a:schemeClr val="tx1"/>
            </a:solidFill>
          </a:ln>
        </p:spPr>
      </p:pic>
      <p:sp>
        <p:nvSpPr>
          <p:cNvPr id="8" name="文本框 7"/>
          <p:cNvSpPr txBox="1"/>
          <p:nvPr/>
        </p:nvSpPr>
        <p:spPr>
          <a:xfrm>
            <a:off x="1137285" y="4255770"/>
            <a:ext cx="2780665" cy="245110"/>
          </a:xfrm>
          <a:prstGeom prst="rect">
            <a:avLst/>
          </a:prstGeom>
          <a:noFill/>
          <a:ln w="9525">
            <a:noFill/>
          </a:ln>
        </p:spPr>
        <p:txBody>
          <a:bodyPr wrap="square">
            <a:spAutoFit/>
          </a:bodyPr>
          <a:p>
            <a:pPr indent="0"/>
            <a:r>
              <a:rPr lang="zh-CN" sz="1000" b="0">
                <a:latin typeface="黑体" panose="02010609060101010101" charset="-122"/>
                <a:ea typeface="黑体" panose="02010609060101010101" charset="-122"/>
                <a:cs typeface="黑体" panose="02010609060101010101" charset="-122"/>
              </a:rPr>
              <a:t>图</a:t>
            </a:r>
            <a:r>
              <a:rPr lang="en-US" sz="1000" b="0">
                <a:latin typeface="黑体" panose="02010609060101010101" charset="-122"/>
                <a:ea typeface="黑体" panose="02010609060101010101" charset="-122"/>
                <a:cs typeface="黑体" panose="02010609060101010101" charset="-122"/>
              </a:rPr>
              <a:t> 1 </a:t>
            </a:r>
            <a:r>
              <a:rPr lang="zh-CN" sz="1000" b="0">
                <a:latin typeface="黑体" panose="02010609060101010101" charset="-122"/>
                <a:ea typeface="黑体" panose="02010609060101010101" charset="-122"/>
                <a:cs typeface="黑体" panose="02010609060101010101" charset="-122"/>
              </a:rPr>
              <a:t>采用估价函数</a:t>
            </a:r>
            <a:r>
              <a:rPr lang="en-US" sz="1000" b="0">
                <a:latin typeface="黑体" panose="02010609060101010101" charset="-122"/>
                <a:ea typeface="黑体" panose="02010609060101010101" charset="-122"/>
                <a:cs typeface="黑体" panose="02010609060101010101" charset="-122"/>
              </a:rPr>
              <a:t>f1(n)</a:t>
            </a:r>
            <a:r>
              <a:rPr lang="zh-CN" sz="1000" b="0">
                <a:latin typeface="黑体" panose="02010609060101010101" charset="-122"/>
                <a:ea typeface="黑体" panose="02010609060101010101" charset="-122"/>
                <a:cs typeface="黑体" panose="02010609060101010101" charset="-122"/>
              </a:rPr>
              <a:t>得到的最短路径图</a:t>
            </a:r>
            <a:endParaRPr lang="zh-CN" altLang="en-US" sz="1000" b="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0" y="-1270"/>
            <a:ext cx="9144000" cy="434340"/>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组合 94"/>
          <p:cNvGrpSpPr/>
          <p:nvPr/>
        </p:nvGrpSpPr>
        <p:grpSpPr>
          <a:xfrm>
            <a:off x="5352415" y="-47625"/>
            <a:ext cx="720725" cy="655955"/>
            <a:chOff x="77092" y="137885"/>
            <a:chExt cx="932996" cy="881449"/>
          </a:xfrm>
        </p:grpSpPr>
        <p:grpSp>
          <p:nvGrpSpPr>
            <p:cNvPr id="98" name="组合 97"/>
            <p:cNvGrpSpPr/>
            <p:nvPr/>
          </p:nvGrpSpPr>
          <p:grpSpPr>
            <a:xfrm>
              <a:off x="282427" y="300571"/>
              <a:ext cx="556076" cy="556076"/>
              <a:chOff x="887424" y="2206808"/>
              <a:chExt cx="956551" cy="956552"/>
            </a:xfrm>
          </p:grpSpPr>
          <p:sp>
            <p:nvSpPr>
              <p:cNvPr id="101"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0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0000" lnSpcReduction="10000"/>
              </a:bodyPr>
              <a:lstStyle/>
              <a:p>
                <a:pPr lvl="0" algn="ctr"/>
                <a:r>
                  <a:rPr lang="en-US" altLang="zh-CN" sz="1600" b="1" dirty="0">
                    <a:solidFill>
                      <a:srgbClr val="FFFFFF"/>
                    </a:solidFill>
                    <a:cs typeface="+mn-ea"/>
                    <a:sym typeface="+mn-lt"/>
                  </a:rPr>
                  <a:t>3</a:t>
                </a:r>
                <a:endParaRPr lang="zh-CN" altLang="en-US" sz="1600" b="1" dirty="0">
                  <a:solidFill>
                    <a:srgbClr val="FFFFFF"/>
                  </a:solidFill>
                  <a:cs typeface="+mn-ea"/>
                  <a:sym typeface="+mn-lt"/>
                </a:endParaRPr>
              </a:p>
            </p:txBody>
          </p:sp>
        </p:grpSp>
        <p:pic>
          <p:nvPicPr>
            <p:cNvPr id="99" name="图片 98"/>
            <p:cNvPicPr>
              <a:picLocks noChangeAspect="1"/>
            </p:cNvPicPr>
            <p:nvPr/>
          </p:nvPicPr>
          <p:blipFill>
            <a:blip r:embed="rId3" cstate="email"/>
            <a:stretch>
              <a:fillRect/>
            </a:stretch>
          </p:blipFill>
          <p:spPr>
            <a:xfrm rot="416867">
              <a:off x="77092" y="137885"/>
              <a:ext cx="932996" cy="881449"/>
            </a:xfrm>
            <a:prstGeom prst="rect">
              <a:avLst/>
            </a:prstGeom>
          </p:spPr>
        </p:pic>
      </p:grpSp>
      <p:sp>
        <p:nvSpPr>
          <p:cNvPr id="106" name="矩形 105"/>
          <p:cNvSpPr/>
          <p:nvPr/>
        </p:nvSpPr>
        <p:spPr>
          <a:xfrm>
            <a:off x="6045200" y="47625"/>
            <a:ext cx="3098800" cy="337185"/>
          </a:xfrm>
          <a:prstGeom prst="rect">
            <a:avLst/>
          </a:prstGeom>
        </p:spPr>
        <p:txBody>
          <a:bodyPr wrap="square">
            <a:spAutoFit/>
          </a:bodyPr>
          <a:lstStyle/>
          <a:p>
            <a:r>
              <a:rPr lang="zh-CN" altLang="en-US" sz="1600" b="1" dirty="0">
                <a:solidFill>
                  <a:schemeClr val="tx1">
                    <a:lumMod val="65000"/>
                    <a:lumOff val="35000"/>
                  </a:schemeClr>
                </a:solidFill>
                <a:cs typeface="+mn-ea"/>
                <a:sym typeface="+mn-lt"/>
              </a:rPr>
              <a:t>实验数据汇报</a:t>
            </a:r>
            <a:r>
              <a:rPr lang="en-US" altLang="zh-CN" sz="1600" b="1" dirty="0">
                <a:solidFill>
                  <a:schemeClr val="tx1">
                    <a:lumMod val="65000"/>
                    <a:lumOff val="35000"/>
                  </a:schemeClr>
                </a:solidFill>
                <a:cs typeface="+mn-ea"/>
                <a:sym typeface="+mn-lt"/>
              </a:rPr>
              <a:t>——</a:t>
            </a:r>
            <a:r>
              <a:rPr lang="zh-CN" altLang="en-US" sz="1600" b="1" dirty="0">
                <a:solidFill>
                  <a:schemeClr val="tx1">
                    <a:lumMod val="65000"/>
                    <a:lumOff val="35000"/>
                  </a:schemeClr>
                </a:solidFill>
                <a:cs typeface="+mn-ea"/>
                <a:sym typeface="+mn-lt"/>
              </a:rPr>
              <a:t>搜索树</a:t>
            </a:r>
            <a:endParaRPr lang="zh-CN" altLang="en-US" sz="1600" b="1" dirty="0">
              <a:solidFill>
                <a:schemeClr val="tx1">
                  <a:lumMod val="65000"/>
                  <a:lumOff val="35000"/>
                </a:schemeClr>
              </a:solidFill>
              <a:cs typeface="+mn-ea"/>
              <a:sym typeface="+mn-lt"/>
            </a:endParaRPr>
          </a:p>
        </p:txBody>
      </p:sp>
      <p:pic>
        <p:nvPicPr>
          <p:cNvPr id="4" name="图片 3" descr="下载 2"/>
          <p:cNvPicPr>
            <a:picLocks noChangeAspect="1"/>
          </p:cNvPicPr>
          <p:nvPr/>
        </p:nvPicPr>
        <p:blipFill>
          <a:blip r:embed="rId4"/>
          <a:stretch>
            <a:fillRect/>
          </a:stretch>
        </p:blipFill>
        <p:spPr>
          <a:xfrm>
            <a:off x="105410" y="59055"/>
            <a:ext cx="4959350" cy="4959350"/>
          </a:xfrm>
          <a:prstGeom prst="rect">
            <a:avLst/>
          </a:prstGeom>
          <a:ln w="38100">
            <a:solidFill>
              <a:schemeClr val="accent4">
                <a:lumMod val="60000"/>
                <a:lumOff val="40000"/>
              </a:schemeClr>
            </a:solidFill>
            <a:prstDash val="lgDash"/>
          </a:ln>
        </p:spPr>
      </p:pic>
      <p:pic>
        <p:nvPicPr>
          <p:cNvPr id="15" name="图片 14" descr="下载 (2)"/>
          <p:cNvPicPr>
            <a:picLocks noChangeAspect="1"/>
          </p:cNvPicPr>
          <p:nvPr/>
        </p:nvPicPr>
        <p:blipFill>
          <a:blip r:embed="rId5"/>
          <a:stretch>
            <a:fillRect/>
          </a:stretch>
        </p:blipFill>
        <p:spPr>
          <a:xfrm>
            <a:off x="5237480" y="744220"/>
            <a:ext cx="1854000" cy="1854000"/>
          </a:xfrm>
          <a:prstGeom prst="rect">
            <a:avLst/>
          </a:prstGeom>
          <a:ln w="28575">
            <a:solidFill>
              <a:srgbClr val="B4C7E7"/>
            </a:solidFill>
            <a:prstDash val="lgDash"/>
          </a:ln>
        </p:spPr>
      </p:pic>
      <p:pic>
        <p:nvPicPr>
          <p:cNvPr id="16" name="图片 15" descr="下载 (3)"/>
          <p:cNvPicPr>
            <a:picLocks noChangeAspect="1"/>
          </p:cNvPicPr>
          <p:nvPr/>
        </p:nvPicPr>
        <p:blipFill>
          <a:blip r:embed="rId6"/>
          <a:stretch>
            <a:fillRect/>
          </a:stretch>
        </p:blipFill>
        <p:spPr>
          <a:xfrm>
            <a:off x="7235190" y="744220"/>
            <a:ext cx="1854000" cy="1854000"/>
          </a:xfrm>
          <a:prstGeom prst="rect">
            <a:avLst/>
          </a:prstGeom>
          <a:ln w="28575">
            <a:solidFill>
              <a:srgbClr val="B4C7E7"/>
            </a:solidFill>
            <a:prstDash val="lgDash"/>
          </a:ln>
        </p:spPr>
      </p:pic>
      <p:pic>
        <p:nvPicPr>
          <p:cNvPr id="17" name="图片 16" descr="下载 (1)"/>
          <p:cNvPicPr>
            <a:picLocks noChangeAspect="1"/>
          </p:cNvPicPr>
          <p:nvPr/>
        </p:nvPicPr>
        <p:blipFill>
          <a:blip r:embed="rId7"/>
          <a:stretch>
            <a:fillRect/>
          </a:stretch>
        </p:blipFill>
        <p:spPr>
          <a:xfrm>
            <a:off x="5237480" y="2760345"/>
            <a:ext cx="1854000" cy="1854000"/>
          </a:xfrm>
          <a:prstGeom prst="rect">
            <a:avLst/>
          </a:prstGeom>
          <a:ln w="28575">
            <a:solidFill>
              <a:srgbClr val="B4C7E7"/>
            </a:solidFill>
            <a:prstDash val="lgDash"/>
          </a:ln>
        </p:spPr>
      </p:pic>
      <p:pic>
        <p:nvPicPr>
          <p:cNvPr id="18" name="图片 17" descr="下载"/>
          <p:cNvPicPr>
            <a:picLocks noChangeAspect="1"/>
          </p:cNvPicPr>
          <p:nvPr/>
        </p:nvPicPr>
        <p:blipFill>
          <a:blip r:embed="rId8"/>
          <a:stretch>
            <a:fillRect/>
          </a:stretch>
        </p:blipFill>
        <p:spPr>
          <a:xfrm>
            <a:off x="7224395" y="2760345"/>
            <a:ext cx="1854000" cy="1854000"/>
          </a:xfrm>
          <a:prstGeom prst="rect">
            <a:avLst/>
          </a:prstGeom>
          <a:ln w="28575">
            <a:solidFill>
              <a:srgbClr val="B4C7E7"/>
            </a:solidFill>
            <a:prstDash val="lgDash"/>
          </a:ln>
        </p:spPr>
      </p:pic>
      <p:sp>
        <p:nvSpPr>
          <p:cNvPr id="19" name="文本框 18"/>
          <p:cNvSpPr txBox="1"/>
          <p:nvPr/>
        </p:nvSpPr>
        <p:spPr>
          <a:xfrm>
            <a:off x="6610985" y="4702810"/>
            <a:ext cx="5080000" cy="245110"/>
          </a:xfrm>
          <a:prstGeom prst="rect">
            <a:avLst/>
          </a:prstGeom>
          <a:noFill/>
          <a:ln w="9525">
            <a:noFill/>
          </a:ln>
        </p:spPr>
        <p:txBody>
          <a:bodyPr>
            <a:spAutoFit/>
          </a:bodyPr>
          <a:p>
            <a:pPr indent="0"/>
            <a:r>
              <a:rPr lang="zh-CN" sz="1000" b="0">
                <a:latin typeface="黑体" panose="02010609060101010101" charset="-122"/>
                <a:ea typeface="黑体" panose="02010609060101010101" charset="-122"/>
                <a:cs typeface="黑体" panose="02010609060101010101" charset="-122"/>
              </a:rPr>
              <a:t>图</a:t>
            </a:r>
            <a:r>
              <a:rPr lang="en-US" sz="1000" b="0">
                <a:latin typeface="黑体" panose="02010609060101010101" charset="-122"/>
                <a:ea typeface="黑体" panose="02010609060101010101" charset="-122"/>
                <a:cs typeface="黑体" panose="02010609060101010101" charset="-122"/>
              </a:rPr>
              <a:t> 3 </a:t>
            </a:r>
            <a:r>
              <a:rPr lang="zh-CN" altLang="en-US" sz="1000" b="0">
                <a:latin typeface="黑体" panose="02010609060101010101" charset="-122"/>
                <a:ea typeface="黑体" panose="02010609060101010101" charset="-122"/>
                <a:cs typeface="黑体" panose="02010609060101010101" charset="-122"/>
              </a:rPr>
              <a:t>多形式</a:t>
            </a:r>
            <a:r>
              <a:rPr lang="zh-CN" altLang="en-US" sz="1000" b="0">
                <a:latin typeface="黑体" panose="02010609060101010101" charset="-122"/>
                <a:ea typeface="黑体" panose="02010609060101010101" charset="-122"/>
                <a:cs typeface="黑体" panose="02010609060101010101" charset="-122"/>
              </a:rPr>
              <a:t>搜索树</a:t>
            </a:r>
            <a:endParaRPr lang="zh-CN" altLang="en-US" sz="1000" b="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组合 94"/>
          <p:cNvGrpSpPr/>
          <p:nvPr/>
        </p:nvGrpSpPr>
        <p:grpSpPr>
          <a:xfrm>
            <a:off x="77092" y="137885"/>
            <a:ext cx="932996" cy="881449"/>
            <a:chOff x="77092" y="137885"/>
            <a:chExt cx="932996" cy="881449"/>
          </a:xfrm>
        </p:grpSpPr>
        <p:grpSp>
          <p:nvGrpSpPr>
            <p:cNvPr id="98" name="组合 97"/>
            <p:cNvGrpSpPr/>
            <p:nvPr/>
          </p:nvGrpSpPr>
          <p:grpSpPr>
            <a:xfrm>
              <a:off x="282427" y="300571"/>
              <a:ext cx="556076" cy="556076"/>
              <a:chOff x="887424" y="2206808"/>
              <a:chExt cx="956551" cy="956552"/>
            </a:xfrm>
          </p:grpSpPr>
          <p:sp>
            <p:nvSpPr>
              <p:cNvPr id="101" name="MH_Others_1"/>
              <p:cNvSpPr/>
              <p:nvPr>
                <p:custDataLst>
                  <p:tags r:id="rId2"/>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05" name="MH_Others_3"/>
              <p:cNvSpPr/>
              <p:nvPr>
                <p:custDataLst>
                  <p:tags r:id="rId3"/>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3</a:t>
                </a:r>
                <a:endParaRPr lang="zh-CN" altLang="en-US" sz="1600" b="1" dirty="0">
                  <a:solidFill>
                    <a:srgbClr val="FFFFFF"/>
                  </a:solidFill>
                  <a:cs typeface="+mn-ea"/>
                  <a:sym typeface="+mn-lt"/>
                </a:endParaRPr>
              </a:p>
            </p:txBody>
          </p:sp>
        </p:grpSp>
        <p:pic>
          <p:nvPicPr>
            <p:cNvPr id="99" name="图片 98"/>
            <p:cNvPicPr>
              <a:picLocks noChangeAspect="1"/>
            </p:cNvPicPr>
            <p:nvPr/>
          </p:nvPicPr>
          <p:blipFill>
            <a:blip r:embed="rId4" cstate="email"/>
            <a:stretch>
              <a:fillRect/>
            </a:stretch>
          </p:blipFill>
          <p:spPr>
            <a:xfrm rot="416867">
              <a:off x="77092" y="137885"/>
              <a:ext cx="932996" cy="881449"/>
            </a:xfrm>
            <a:prstGeom prst="rect">
              <a:avLst/>
            </a:prstGeom>
          </p:spPr>
        </p:pic>
      </p:grpSp>
      <p:sp>
        <p:nvSpPr>
          <p:cNvPr id="106" name="矩形 105"/>
          <p:cNvSpPr/>
          <p:nvPr/>
        </p:nvSpPr>
        <p:spPr>
          <a:xfrm>
            <a:off x="932180" y="371475"/>
            <a:ext cx="5292725"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实验结果比对</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不同搜索策略算法</a:t>
            </a:r>
            <a:r>
              <a:rPr lang="zh-CN" altLang="en-US" sz="2000" b="1" dirty="0">
                <a:solidFill>
                  <a:schemeClr val="tx1">
                    <a:lumMod val="65000"/>
                    <a:lumOff val="35000"/>
                  </a:schemeClr>
                </a:solidFill>
                <a:cs typeface="+mn-ea"/>
                <a:sym typeface="+mn-lt"/>
              </a:rPr>
              <a:t>效率</a:t>
            </a:r>
            <a:endParaRPr lang="zh-CN" altLang="en-US" sz="2000" b="1" dirty="0">
              <a:solidFill>
                <a:schemeClr val="tx1">
                  <a:lumMod val="65000"/>
                  <a:lumOff val="35000"/>
                </a:schemeClr>
              </a:solidFill>
              <a:cs typeface="+mn-ea"/>
              <a:sym typeface="+mn-lt"/>
            </a:endParaRPr>
          </a:p>
        </p:txBody>
      </p:sp>
      <p:graphicFrame>
        <p:nvGraphicFramePr>
          <p:cNvPr id="7" name="图表 6"/>
          <p:cNvGraphicFramePr/>
          <p:nvPr/>
        </p:nvGraphicFramePr>
        <p:xfrm>
          <a:off x="97155" y="987425"/>
          <a:ext cx="8956675" cy="38646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heel(1)">
                                      <p:cBhvr>
                                        <p:cTn id="7" dur="500"/>
                                        <p:tgtEl>
                                          <p:spTgt spid="9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left)">
                                      <p:cBhvr>
                                        <p:cTn id="10" dur="5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1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21518" y="2052001"/>
            <a:ext cx="5333064" cy="0"/>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585230" y="1945586"/>
            <a:ext cx="4868611" cy="470133"/>
            <a:chOff x="2438400" y="1993736"/>
            <a:chExt cx="5356403" cy="517236"/>
          </a:xfrm>
        </p:grpSpPr>
        <p:cxnSp>
          <p:nvCxnSpPr>
            <p:cNvPr id="6" name="直接连接符 5"/>
            <p:cNvCxnSpPr/>
            <p:nvPr/>
          </p:nvCxnSpPr>
          <p:spPr>
            <a:xfrm>
              <a:off x="2876836" y="2000934"/>
              <a:ext cx="4917967" cy="0"/>
            </a:xfrm>
            <a:prstGeom prst="line">
              <a:avLst/>
            </a:prstGeom>
            <a:noFill/>
            <a:ln w="3175">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flipH="1">
              <a:off x="2438400" y="1993736"/>
              <a:ext cx="438436" cy="517236"/>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8" name="组合 7"/>
          <p:cNvGrpSpPr/>
          <p:nvPr/>
        </p:nvGrpSpPr>
        <p:grpSpPr>
          <a:xfrm>
            <a:off x="945697" y="1302425"/>
            <a:ext cx="1675679" cy="1583100"/>
            <a:chOff x="538917" y="1952660"/>
            <a:chExt cx="1604922" cy="1516253"/>
          </a:xfrm>
        </p:grpSpPr>
        <p:grpSp>
          <p:nvGrpSpPr>
            <p:cNvPr id="9" name="组合 8"/>
            <p:cNvGrpSpPr/>
            <p:nvPr/>
          </p:nvGrpSpPr>
          <p:grpSpPr>
            <a:xfrm>
              <a:off x="892131" y="2232510"/>
              <a:ext cx="956551" cy="956552"/>
              <a:chOff x="887424" y="2206808"/>
              <a:chExt cx="956551" cy="956552"/>
            </a:xfrm>
          </p:grpSpPr>
          <p:sp>
            <p:nvSpPr>
              <p:cNvPr id="12"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MH_Others_3"/>
              <p:cNvSpPr/>
              <p:nvPr>
                <p:custDataLst>
                  <p:tags r:id="rId2"/>
                </p:custDataLst>
              </p:nvPr>
            </p:nvSpPr>
            <p:spPr>
              <a:xfrm>
                <a:off x="1005509" y="2324894"/>
                <a:ext cx="720380" cy="720381"/>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2800" b="1" dirty="0">
                    <a:solidFill>
                      <a:srgbClr val="FFFFFF"/>
                    </a:solidFill>
                    <a:cs typeface="+mn-ea"/>
                    <a:sym typeface="+mn-lt"/>
                  </a:rPr>
                  <a:t>4</a:t>
                </a:r>
                <a:endParaRPr lang="zh-CN" altLang="en-US" sz="2800" b="1" dirty="0">
                  <a:solidFill>
                    <a:srgbClr val="FFFFFF"/>
                  </a:solidFill>
                  <a:cs typeface="+mn-ea"/>
                  <a:sym typeface="+mn-lt"/>
                </a:endParaRPr>
              </a:p>
            </p:txBody>
          </p:sp>
        </p:grpSp>
        <p:pic>
          <p:nvPicPr>
            <p:cNvPr id="10" name="图片 9"/>
            <p:cNvPicPr>
              <a:picLocks noChangeAspect="1"/>
            </p:cNvPicPr>
            <p:nvPr/>
          </p:nvPicPr>
          <p:blipFill>
            <a:blip r:embed="rId3" cstate="email"/>
            <a:stretch>
              <a:fillRect/>
            </a:stretch>
          </p:blipFill>
          <p:spPr>
            <a:xfrm>
              <a:off x="538917" y="1952660"/>
              <a:ext cx="1604922" cy="1516253"/>
            </a:xfrm>
            <a:prstGeom prst="rect">
              <a:avLst/>
            </a:prstGeom>
          </p:spPr>
        </p:pic>
        <p:sp>
          <p:nvSpPr>
            <p:cNvPr id="11" name="矩形 10"/>
            <p:cNvSpPr/>
            <p:nvPr/>
          </p:nvSpPr>
          <p:spPr>
            <a:xfrm>
              <a:off x="1731183" y="2626088"/>
              <a:ext cx="180582" cy="125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3925536" y="1423830"/>
            <a:ext cx="1459230" cy="398780"/>
          </a:xfrm>
          <a:prstGeom prst="rect">
            <a:avLst/>
          </a:prstGeom>
        </p:spPr>
        <p:txBody>
          <a:bodyPr wrap="none">
            <a:spAutoFit/>
          </a:bodyPr>
          <a:lstStyle/>
          <a:p>
            <a:r>
              <a:rPr lang="zh-CN" altLang="en-US" sz="2000" b="1" dirty="0">
                <a:solidFill>
                  <a:schemeClr val="tx1">
                    <a:lumMod val="65000"/>
                    <a:lumOff val="35000"/>
                  </a:schemeClr>
                </a:solidFill>
                <a:cs typeface="+mn-ea"/>
                <a:sym typeface="+mn-lt"/>
              </a:rPr>
              <a:t>总结</a:t>
            </a:r>
            <a:r>
              <a:rPr lang="zh-CN" altLang="en-US" sz="2000" b="1" dirty="0">
                <a:solidFill>
                  <a:schemeClr val="tx1">
                    <a:lumMod val="65000"/>
                    <a:lumOff val="35000"/>
                  </a:schemeClr>
                </a:solidFill>
                <a:cs typeface="+mn-ea"/>
                <a:sym typeface="+mn-lt"/>
              </a:rPr>
              <a:t>与心得</a:t>
            </a:r>
            <a:endParaRPr lang="zh-CN" altLang="en-US" sz="20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4</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2180" y="371475"/>
            <a:ext cx="255905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总结</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发现问题</a:t>
            </a:r>
            <a:endParaRPr lang="zh-CN" altLang="en-US" sz="2000" b="1" dirty="0">
              <a:solidFill>
                <a:schemeClr val="tx1">
                  <a:lumMod val="65000"/>
                  <a:lumOff val="35000"/>
                </a:schemeClr>
              </a:solidFill>
              <a:cs typeface="+mn-ea"/>
              <a:sym typeface="+mn-lt"/>
            </a:endParaRPr>
          </a:p>
        </p:txBody>
      </p:sp>
      <p:grpSp>
        <p:nvGrpSpPr>
          <p:cNvPr id="3" name="组合 2"/>
          <p:cNvGrpSpPr/>
          <p:nvPr/>
        </p:nvGrpSpPr>
        <p:grpSpPr>
          <a:xfrm>
            <a:off x="1059975" y="2316268"/>
            <a:ext cx="1588080" cy="1362180"/>
            <a:chOff x="1059975" y="2316268"/>
            <a:chExt cx="1588080" cy="1362180"/>
          </a:xfrm>
        </p:grpSpPr>
        <p:sp>
          <p:nvSpPr>
            <p:cNvPr id="31" name="MH_Other_1"/>
            <p:cNvSpPr/>
            <p:nvPr>
              <p:custDataLst>
                <p:tags r:id="rId4"/>
              </p:custDataLst>
            </p:nvPr>
          </p:nvSpPr>
          <p:spPr>
            <a:xfrm>
              <a:off x="1489037" y="2316268"/>
              <a:ext cx="1159018" cy="13621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sp>
          <p:nvSpPr>
            <p:cNvPr id="16" name="MH_Other_1"/>
            <p:cNvSpPr/>
            <p:nvPr>
              <p:custDataLst>
                <p:tags r:id="rId5"/>
              </p:custDataLst>
            </p:nvPr>
          </p:nvSpPr>
          <p:spPr>
            <a:xfrm>
              <a:off x="1059975" y="2316269"/>
              <a:ext cx="1159018" cy="1362179"/>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grpSp>
      <p:sp>
        <p:nvSpPr>
          <p:cNvPr id="19" name="MH_Other_3"/>
          <p:cNvSpPr/>
          <p:nvPr>
            <p:custDataLst>
              <p:tags r:id="rId6"/>
            </p:custDataLst>
          </p:nvPr>
        </p:nvSpPr>
        <p:spPr>
          <a:xfrm>
            <a:off x="1059975" y="1214376"/>
            <a:ext cx="7736784" cy="3565967"/>
          </a:xfrm>
          <a:prstGeom prst="rect">
            <a:avLst/>
          </a:prstGeom>
          <a:noFill/>
          <a:ln w="12700">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grpSp>
        <p:nvGrpSpPr>
          <p:cNvPr id="22" name="组合 21"/>
          <p:cNvGrpSpPr/>
          <p:nvPr/>
        </p:nvGrpSpPr>
        <p:grpSpPr>
          <a:xfrm>
            <a:off x="792203" y="1359861"/>
            <a:ext cx="1985645" cy="413385"/>
            <a:chOff x="4946709" y="1723682"/>
            <a:chExt cx="1985645" cy="413385"/>
          </a:xfrm>
        </p:grpSpPr>
        <p:sp>
          <p:nvSpPr>
            <p:cNvPr id="23" name="五边形 22"/>
            <p:cNvSpPr/>
            <p:nvPr/>
          </p:nvSpPr>
          <p:spPr>
            <a:xfrm flipH="1">
              <a:off x="4946709" y="1723682"/>
              <a:ext cx="1985645" cy="413385"/>
            </a:xfrm>
            <a:prstGeom prst="homePlate">
              <a:avLst>
                <a:gd name="adj" fmla="val 35992"/>
              </a:avLst>
            </a:prstGeom>
            <a:solidFill>
              <a:srgbClr val="1D4999"/>
            </a:solid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112271" y="1820293"/>
              <a:ext cx="219919" cy="219919"/>
            </a:xfrm>
            <a:prstGeom prst="ellipse">
              <a:avLst/>
            </a:prstGeom>
            <a:solidFill>
              <a:srgbClr val="F2F2F2"/>
            </a:solid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5430579" y="1794167"/>
              <a:ext cx="1371600" cy="306705"/>
            </a:xfrm>
            <a:prstGeom prst="rect">
              <a:avLst/>
            </a:prstGeom>
            <a:noFill/>
          </p:spPr>
          <p:txBody>
            <a:bodyPr wrap="square" rtlCol="0">
              <a:spAutoFit/>
            </a:bodyPr>
            <a:lstStyle/>
            <a:p>
              <a:r>
                <a:rPr lang="zh-CN" altLang="en-US" sz="1400" b="1" dirty="0">
                  <a:solidFill>
                    <a:schemeClr val="bg1"/>
                  </a:solidFill>
                  <a:cs typeface="+mn-ea"/>
                  <a:sym typeface="+mn-lt"/>
                </a:rPr>
                <a:t>问题与解决</a:t>
              </a:r>
              <a:endParaRPr lang="zh-CN" altLang="en-US" sz="1400" b="1" dirty="0">
                <a:solidFill>
                  <a:schemeClr val="bg1"/>
                </a:solidFill>
                <a:cs typeface="+mn-ea"/>
                <a:sym typeface="+mn-lt"/>
              </a:endParaRPr>
            </a:p>
          </p:txBody>
        </p:sp>
      </p:grpSp>
      <p:sp>
        <p:nvSpPr>
          <p:cNvPr id="30" name="Text Box 12"/>
          <p:cNvSpPr txBox="1">
            <a:spLocks noChangeArrowheads="1"/>
          </p:cNvSpPr>
          <p:nvPr/>
        </p:nvSpPr>
        <p:spPr bwMode="auto">
          <a:xfrm>
            <a:off x="3079750" y="1214120"/>
            <a:ext cx="5585460" cy="346138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150000"/>
              </a:lnSpc>
              <a:spcBef>
                <a:spcPts val="600"/>
              </a:spcBef>
              <a:spcAft>
                <a:spcPts val="600"/>
              </a:spcAft>
            </a:pPr>
            <a:r>
              <a:rPr lang="en-US" sz="1400" dirty="0">
                <a:solidFill>
                  <a:schemeClr val="tx1">
                    <a:lumMod val="65000"/>
                    <a:lumOff val="35000"/>
                  </a:schemeClr>
                </a:solidFill>
                <a:latin typeface="+mn-lt"/>
                <a:ea typeface="+mn-ea"/>
                <a:cs typeface="+mn-ea"/>
                <a:sym typeface="+mn-lt"/>
              </a:rPr>
              <a:t>Q1</a:t>
            </a:r>
            <a:r>
              <a:rPr lang="zh-CN" altLang="en-US" sz="1400" dirty="0">
                <a:solidFill>
                  <a:schemeClr val="tx1">
                    <a:lumMod val="65000"/>
                    <a:lumOff val="35000"/>
                  </a:schemeClr>
                </a:solidFill>
                <a:latin typeface="+mn-lt"/>
                <a:ea typeface="+mn-ea"/>
                <a:cs typeface="+mn-ea"/>
                <a:sym typeface="+mn-lt"/>
              </a:rPr>
              <a:t>：</a:t>
            </a:r>
            <a:r>
              <a:rPr sz="1400" dirty="0">
                <a:solidFill>
                  <a:schemeClr val="tx1">
                    <a:lumMod val="65000"/>
                    <a:lumOff val="35000"/>
                  </a:schemeClr>
                </a:solidFill>
                <a:latin typeface="+mn-lt"/>
                <a:ea typeface="+mn-ea"/>
                <a:cs typeface="+mn-ea"/>
                <a:sym typeface="+mn-lt"/>
              </a:rPr>
              <a:t>如何能比较方便快捷地在找到最短路径的同时保存搜索的序列并绘制搜索树？</a:t>
            </a:r>
            <a:endParaRPr sz="1400" dirty="0">
              <a:solidFill>
                <a:schemeClr val="tx1">
                  <a:lumMod val="65000"/>
                  <a:lumOff val="35000"/>
                </a:schemeClr>
              </a:solidFill>
              <a:latin typeface="+mn-lt"/>
              <a:ea typeface="+mn-ea"/>
              <a:cs typeface="+mn-ea"/>
              <a:sym typeface="+mn-lt"/>
            </a:endParaRPr>
          </a:p>
          <a:p>
            <a:pPr defTabSz="914400" eaLnBrk="1" hangingPunct="1">
              <a:lnSpc>
                <a:spcPct val="150000"/>
              </a:lnSpc>
              <a:spcBef>
                <a:spcPts val="600"/>
              </a:spcBef>
              <a:spcAft>
                <a:spcPts val="600"/>
              </a:spcAft>
            </a:pPr>
            <a:r>
              <a:rPr lang="en-US" sz="1200" dirty="0">
                <a:solidFill>
                  <a:schemeClr val="tx1">
                    <a:lumMod val="65000"/>
                    <a:lumOff val="35000"/>
                  </a:schemeClr>
                </a:solidFill>
                <a:latin typeface="+mn-lt"/>
                <a:ea typeface="+mn-ea"/>
                <a:cs typeface="+mn-ea"/>
                <a:sym typeface="+mn-lt"/>
              </a:rPr>
              <a:t>    </a:t>
            </a:r>
            <a:r>
              <a:rPr sz="1200" dirty="0">
                <a:solidFill>
                  <a:schemeClr val="tx1">
                    <a:lumMod val="65000"/>
                    <a:lumOff val="35000"/>
                  </a:schemeClr>
                </a:solidFill>
                <a:latin typeface="华文仿宋" panose="02010600040101010101" charset="-122"/>
                <a:ea typeface="华文仿宋" panose="02010600040101010101" charset="-122"/>
                <a:cs typeface="华文仿宋" panose="02010600040101010101" charset="-122"/>
                <a:sym typeface="+mn-lt"/>
              </a:rPr>
              <a:t>考虑利用Python语言里自带的库，比如matplotlib等，来直接绘制搜索生成的树。具体方法为在搜索过程中使用一个列表closelist，在寻找最短路径时按照先后顺序将遍历到的结点储存到closelist中。在成功找到最短路径之后，利用matplotlib和panda等库里的函数将closelist中的结点以树的形式绘制出来。</a:t>
            </a:r>
            <a:endParaRPr sz="1200" dirty="0">
              <a:solidFill>
                <a:schemeClr val="tx1">
                  <a:lumMod val="65000"/>
                  <a:lumOff val="35000"/>
                </a:schemeClr>
              </a:solidFill>
              <a:latin typeface="华文仿宋" panose="02010600040101010101" charset="-122"/>
              <a:ea typeface="华文仿宋" panose="02010600040101010101" charset="-122"/>
              <a:cs typeface="华文仿宋" panose="02010600040101010101" charset="-122"/>
              <a:sym typeface="+mn-lt"/>
            </a:endParaRPr>
          </a:p>
          <a:p>
            <a:pPr defTabSz="914400" eaLnBrk="1" hangingPunct="1">
              <a:lnSpc>
                <a:spcPct val="150000"/>
              </a:lnSpc>
              <a:spcBef>
                <a:spcPts val="600"/>
              </a:spcBef>
              <a:spcAft>
                <a:spcPts val="600"/>
              </a:spcAft>
            </a:pPr>
            <a:r>
              <a:rPr lang="en-US" sz="1400" dirty="0">
                <a:solidFill>
                  <a:schemeClr val="tx1">
                    <a:lumMod val="65000"/>
                    <a:lumOff val="35000"/>
                  </a:schemeClr>
                </a:solidFill>
                <a:latin typeface="+mn-lt"/>
                <a:ea typeface="+mn-ea"/>
                <a:cs typeface="+mn-ea"/>
                <a:sym typeface="+mn-lt"/>
              </a:rPr>
              <a:t>Q2</a:t>
            </a:r>
            <a:r>
              <a:rPr lang="zh-CN" altLang="en-US" sz="1400" dirty="0">
                <a:solidFill>
                  <a:schemeClr val="tx1">
                    <a:lumMod val="65000"/>
                    <a:lumOff val="35000"/>
                  </a:schemeClr>
                </a:solidFill>
                <a:latin typeface="+mn-lt"/>
                <a:ea typeface="+mn-ea"/>
                <a:cs typeface="+mn-ea"/>
                <a:sym typeface="+mn-lt"/>
              </a:rPr>
              <a:t>：</a:t>
            </a:r>
            <a:r>
              <a:rPr sz="1400" dirty="0">
                <a:solidFill>
                  <a:schemeClr val="tx1">
                    <a:lumMod val="65000"/>
                    <a:lumOff val="35000"/>
                  </a:schemeClr>
                </a:solidFill>
                <a:latin typeface="+mn-lt"/>
                <a:ea typeface="+mn-ea"/>
                <a:cs typeface="+mn-ea"/>
                <a:sym typeface="+mn-lt"/>
              </a:rPr>
              <a:t>如何设计不同的估价函数？</a:t>
            </a:r>
            <a:endParaRPr sz="1400" dirty="0">
              <a:solidFill>
                <a:schemeClr val="tx1">
                  <a:lumMod val="65000"/>
                  <a:lumOff val="35000"/>
                </a:schemeClr>
              </a:solidFill>
              <a:latin typeface="+mn-lt"/>
              <a:ea typeface="+mn-ea"/>
              <a:cs typeface="+mn-ea"/>
              <a:sym typeface="+mn-lt"/>
            </a:endParaRPr>
          </a:p>
          <a:p>
            <a:pPr defTabSz="914400" eaLnBrk="1" hangingPunct="1">
              <a:lnSpc>
                <a:spcPct val="150000"/>
              </a:lnSpc>
              <a:spcBef>
                <a:spcPts val="600"/>
              </a:spcBef>
              <a:spcAft>
                <a:spcPts val="600"/>
              </a:spcAft>
            </a:pPr>
            <a:r>
              <a:rPr lang="en-US" sz="1200" dirty="0">
                <a:solidFill>
                  <a:schemeClr val="tx1">
                    <a:lumMod val="65000"/>
                    <a:lumOff val="35000"/>
                  </a:schemeClr>
                </a:solidFill>
                <a:latin typeface="华文仿宋" panose="02010600040101010101" charset="-122"/>
                <a:ea typeface="华文仿宋" panose="02010600040101010101" charset="-122"/>
                <a:cs typeface="华文仿宋" panose="02010600040101010101" charset="-122"/>
                <a:sym typeface="+mn-lt"/>
              </a:rPr>
              <a:t>    </a:t>
            </a:r>
            <a:r>
              <a:rPr sz="1200" dirty="0">
                <a:solidFill>
                  <a:schemeClr val="tx1">
                    <a:lumMod val="65000"/>
                    <a:lumOff val="35000"/>
                  </a:schemeClr>
                </a:solidFill>
                <a:latin typeface="华文仿宋" panose="02010600040101010101" charset="-122"/>
                <a:ea typeface="华文仿宋" panose="02010600040101010101" charset="-122"/>
                <a:cs typeface="华文仿宋" panose="02010600040101010101" charset="-122"/>
                <a:sym typeface="+mn-lt"/>
              </a:rPr>
              <a:t>在经过查阅相关资料并进行讨论后，我们决定采用两种不同的估价函数，一种是统计不在目标位置的棋子数目；另外一种则比第一种要复杂一些，需要计算每一个不在目标位置的棋子相对其目标位置的曼哈顿距离，并求距离的总和。</a:t>
            </a:r>
            <a:endParaRPr sz="1200" dirty="0">
              <a:solidFill>
                <a:schemeClr val="tx1">
                  <a:lumMod val="65000"/>
                  <a:lumOff val="35000"/>
                </a:schemeClr>
              </a:solidFill>
              <a:latin typeface="华文仿宋" panose="02010600040101010101" charset="-122"/>
              <a:ea typeface="华文仿宋" panose="02010600040101010101" charset="-122"/>
              <a:cs typeface="华文仿宋"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s_2"/>
          <p:cNvSpPr/>
          <p:nvPr>
            <p:custDataLst>
              <p:tags r:id="rId1"/>
            </p:custDataLst>
          </p:nvPr>
        </p:nvSpPr>
        <p:spPr>
          <a:xfrm>
            <a:off x="1006418" y="1154264"/>
            <a:ext cx="2962366" cy="2962366"/>
          </a:xfrm>
          <a:prstGeom prst="ellipse">
            <a:avLst/>
          </a:prstGeom>
          <a:noFill/>
          <a:ln>
            <a:solidFill>
              <a:srgbClr val="1D4999"/>
            </a:solidFill>
            <a:prstDash val="dash"/>
          </a:ln>
          <a:effectLst>
            <a:glow rad="38100">
              <a:srgbClr val="B4C7E7">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ffectLst>
                <a:glow rad="63500">
                  <a:schemeClr val="accent1">
                    <a:satMod val="175000"/>
                    <a:alpha val="40000"/>
                  </a:schemeClr>
                </a:glow>
              </a:effectLst>
              <a:cs typeface="+mn-ea"/>
              <a:sym typeface="+mn-lt"/>
            </a:endParaRPr>
          </a:p>
        </p:txBody>
      </p:sp>
      <p:sp>
        <p:nvSpPr>
          <p:cNvPr id="5" name="MH_Number_1">
            <a:hlinkClick r:id="rId2" action="ppaction://hlinksldjump"/>
          </p:cNvPr>
          <p:cNvSpPr/>
          <p:nvPr>
            <p:custDataLst>
              <p:tags r:id="rId3"/>
            </p:custDataLst>
          </p:nvPr>
        </p:nvSpPr>
        <p:spPr>
          <a:xfrm>
            <a:off x="3043589" y="1097121"/>
            <a:ext cx="438737" cy="438737"/>
          </a:xfrm>
          <a:prstGeom prst="ellipse">
            <a:avLst/>
          </a:prstGeom>
          <a:solidFill>
            <a:srgbClr val="ED68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400" b="1">
                <a:solidFill>
                  <a:srgbClr val="FFFFFF"/>
                </a:solidFill>
                <a:cs typeface="+mn-ea"/>
                <a:sym typeface="+mn-lt"/>
              </a:rPr>
              <a:t>1</a:t>
            </a:r>
            <a:endParaRPr lang="zh-CN" altLang="en-US" sz="1400" b="1" dirty="0">
              <a:solidFill>
                <a:srgbClr val="FFFFFF"/>
              </a:solidFill>
              <a:cs typeface="+mn-ea"/>
              <a:sym typeface="+mn-lt"/>
            </a:endParaRPr>
          </a:p>
        </p:txBody>
      </p:sp>
      <p:sp>
        <p:nvSpPr>
          <p:cNvPr id="6" name="MH_Number_2"/>
          <p:cNvSpPr/>
          <p:nvPr>
            <p:custDataLst>
              <p:tags r:id="rId4"/>
            </p:custDataLst>
          </p:nvPr>
        </p:nvSpPr>
        <p:spPr>
          <a:xfrm>
            <a:off x="3701353" y="1896300"/>
            <a:ext cx="438737" cy="438737"/>
          </a:xfrm>
          <a:prstGeom prst="ellipse">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400" b="1">
                <a:solidFill>
                  <a:srgbClr val="FFFFFF"/>
                </a:solidFill>
                <a:cs typeface="+mn-ea"/>
                <a:sym typeface="+mn-lt"/>
              </a:rPr>
              <a:t>2</a:t>
            </a:r>
            <a:endParaRPr lang="zh-CN" altLang="en-US" sz="1400" b="1" dirty="0">
              <a:solidFill>
                <a:srgbClr val="FFFFFF"/>
              </a:solidFill>
              <a:cs typeface="+mn-ea"/>
              <a:sym typeface="+mn-lt"/>
            </a:endParaRPr>
          </a:p>
        </p:txBody>
      </p:sp>
      <p:sp>
        <p:nvSpPr>
          <p:cNvPr id="12" name="MH_Number_2"/>
          <p:cNvSpPr/>
          <p:nvPr>
            <p:custDataLst>
              <p:tags r:id="rId5"/>
            </p:custDataLst>
          </p:nvPr>
        </p:nvSpPr>
        <p:spPr>
          <a:xfrm>
            <a:off x="3701353" y="2846804"/>
            <a:ext cx="438737" cy="43873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400" b="1" dirty="0">
                <a:solidFill>
                  <a:srgbClr val="FFFFFF"/>
                </a:solidFill>
                <a:cs typeface="+mn-ea"/>
                <a:sym typeface="+mn-lt"/>
              </a:rPr>
              <a:t>3</a:t>
            </a:r>
            <a:endParaRPr lang="zh-CN" altLang="en-US" sz="1400" b="1" dirty="0">
              <a:solidFill>
                <a:srgbClr val="FFFFFF"/>
              </a:solidFill>
              <a:cs typeface="+mn-ea"/>
              <a:sym typeface="+mn-lt"/>
            </a:endParaRPr>
          </a:p>
        </p:txBody>
      </p:sp>
      <p:sp>
        <p:nvSpPr>
          <p:cNvPr id="13" name="MH_Number_2"/>
          <p:cNvSpPr/>
          <p:nvPr>
            <p:custDataLst>
              <p:tags r:id="rId6"/>
            </p:custDataLst>
          </p:nvPr>
        </p:nvSpPr>
        <p:spPr>
          <a:xfrm>
            <a:off x="3043589" y="3684933"/>
            <a:ext cx="438737" cy="438737"/>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altLang="zh-CN" sz="1400" b="1" dirty="0">
                <a:solidFill>
                  <a:srgbClr val="FFFFFF"/>
                </a:solidFill>
                <a:cs typeface="+mn-ea"/>
                <a:sym typeface="+mn-lt"/>
              </a:rPr>
              <a:t>4</a:t>
            </a:r>
            <a:endParaRPr lang="zh-CN" altLang="en-US" sz="1400" b="1" dirty="0">
              <a:solidFill>
                <a:srgbClr val="FFFFFF"/>
              </a:solidFill>
              <a:cs typeface="+mn-ea"/>
              <a:sym typeface="+mn-lt"/>
            </a:endParaRPr>
          </a:p>
        </p:txBody>
      </p:sp>
      <p:cxnSp>
        <p:nvCxnSpPr>
          <p:cNvPr id="14" name="直接连接符 13"/>
          <p:cNvCxnSpPr/>
          <p:nvPr/>
        </p:nvCxnSpPr>
        <p:spPr>
          <a:xfrm>
            <a:off x="3701353" y="1535858"/>
            <a:ext cx="4156288" cy="0"/>
          </a:xfrm>
          <a:prstGeom prst="line">
            <a:avLst/>
          </a:prstGeom>
          <a:noFill/>
          <a:ln w="3175">
            <a:solidFill>
              <a:schemeClr val="bg1">
                <a:lumMod val="85000"/>
              </a:schemeClr>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220956" y="2315723"/>
            <a:ext cx="3717552" cy="0"/>
          </a:xfrm>
          <a:prstGeom prst="line">
            <a:avLst/>
          </a:prstGeom>
          <a:noFill/>
          <a:ln w="3175">
            <a:solidFill>
              <a:schemeClr val="bg1">
                <a:lumMod val="85000"/>
              </a:schemeClr>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4220956" y="3250691"/>
            <a:ext cx="3717552" cy="0"/>
          </a:xfrm>
          <a:prstGeom prst="line">
            <a:avLst/>
          </a:prstGeom>
          <a:noFill/>
          <a:ln w="3175">
            <a:solidFill>
              <a:schemeClr val="bg1">
                <a:lumMod val="85000"/>
              </a:schemeClr>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3701353" y="4116630"/>
            <a:ext cx="4356119" cy="0"/>
          </a:xfrm>
          <a:prstGeom prst="line">
            <a:avLst/>
          </a:prstGeom>
          <a:noFill/>
          <a:ln w="3175">
            <a:solidFill>
              <a:schemeClr val="bg1">
                <a:lumMod val="85000"/>
              </a:schemeClr>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cxnSp>
      <p:sp>
        <p:nvSpPr>
          <p:cNvPr id="18" name="矩形 17"/>
          <p:cNvSpPr/>
          <p:nvPr/>
        </p:nvSpPr>
        <p:spPr>
          <a:xfrm>
            <a:off x="3636520" y="1111976"/>
            <a:ext cx="1728000" cy="32400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项目概述</a:t>
            </a:r>
            <a:endParaRPr lang="zh-CN" altLang="en-US" sz="2000" b="1" dirty="0">
              <a:solidFill>
                <a:schemeClr val="tx1">
                  <a:lumMod val="65000"/>
                  <a:lumOff val="35000"/>
                </a:schemeClr>
              </a:solidFill>
              <a:cs typeface="+mn-ea"/>
              <a:sym typeface="+mn-lt"/>
            </a:endParaRPr>
          </a:p>
        </p:txBody>
      </p:sp>
      <p:sp>
        <p:nvSpPr>
          <p:cNvPr id="19" name="矩形 18"/>
          <p:cNvSpPr/>
          <p:nvPr/>
        </p:nvSpPr>
        <p:spPr>
          <a:xfrm>
            <a:off x="4251392" y="1915613"/>
            <a:ext cx="1203960" cy="398780"/>
          </a:xfrm>
          <a:prstGeom prst="rect">
            <a:avLst/>
          </a:prstGeom>
        </p:spPr>
        <p:txBody>
          <a:bodyPr wrap="none">
            <a:spAutoFit/>
          </a:bodyPr>
          <a:lstStyle/>
          <a:p>
            <a:r>
              <a:rPr lang="zh-CN" altLang="en-US" sz="2000" b="1" dirty="0">
                <a:solidFill>
                  <a:schemeClr val="tx1">
                    <a:lumMod val="65000"/>
                    <a:lumOff val="35000"/>
                  </a:schemeClr>
                </a:solidFill>
                <a:cs typeface="+mn-ea"/>
                <a:sym typeface="+mn-lt"/>
              </a:rPr>
              <a:t>项目设计</a:t>
            </a:r>
            <a:endParaRPr lang="zh-CN" altLang="en-US" sz="2000" b="1" dirty="0">
              <a:solidFill>
                <a:schemeClr val="tx1">
                  <a:lumMod val="65000"/>
                  <a:lumOff val="35000"/>
                </a:schemeClr>
              </a:solidFill>
              <a:cs typeface="+mn-ea"/>
              <a:sym typeface="+mn-lt"/>
            </a:endParaRPr>
          </a:p>
        </p:txBody>
      </p:sp>
      <p:sp>
        <p:nvSpPr>
          <p:cNvPr id="20" name="矩形 19"/>
          <p:cNvSpPr/>
          <p:nvPr/>
        </p:nvSpPr>
        <p:spPr>
          <a:xfrm>
            <a:off x="4251392" y="2881359"/>
            <a:ext cx="1102360" cy="368300"/>
          </a:xfrm>
          <a:prstGeom prst="rect">
            <a:avLst/>
          </a:prstGeom>
        </p:spPr>
        <p:txBody>
          <a:bodyPr wrap="none">
            <a:spAutoFit/>
          </a:bodyPr>
          <a:lstStyle/>
          <a:p>
            <a:r>
              <a:rPr lang="zh-CN" altLang="en-US" sz="1800" b="1" dirty="0">
                <a:solidFill>
                  <a:schemeClr val="tx1">
                    <a:lumMod val="65000"/>
                    <a:lumOff val="35000"/>
                  </a:schemeClr>
                </a:solidFill>
                <a:cs typeface="+mn-ea"/>
                <a:sym typeface="+mn-lt"/>
              </a:rPr>
              <a:t>方案实施</a:t>
            </a:r>
            <a:endParaRPr lang="zh-CN" altLang="en-US" sz="1800" b="1" dirty="0">
              <a:solidFill>
                <a:schemeClr val="tx1">
                  <a:lumMod val="65000"/>
                  <a:lumOff val="35000"/>
                </a:schemeClr>
              </a:solidFill>
              <a:cs typeface="+mn-ea"/>
              <a:sym typeface="+mn-lt"/>
            </a:endParaRPr>
          </a:p>
        </p:txBody>
      </p:sp>
      <p:sp>
        <p:nvSpPr>
          <p:cNvPr id="21" name="矩形 20"/>
          <p:cNvSpPr/>
          <p:nvPr/>
        </p:nvSpPr>
        <p:spPr>
          <a:xfrm>
            <a:off x="3636520" y="3725025"/>
            <a:ext cx="1332230" cy="368300"/>
          </a:xfrm>
          <a:prstGeom prst="rect">
            <a:avLst/>
          </a:prstGeom>
        </p:spPr>
        <p:txBody>
          <a:bodyPr wrap="none">
            <a:spAutoFit/>
          </a:bodyPr>
          <a:lstStyle/>
          <a:p>
            <a:r>
              <a:rPr lang="zh-CN" altLang="en-US" sz="1800" b="1" dirty="0">
                <a:solidFill>
                  <a:schemeClr val="tx1">
                    <a:lumMod val="65000"/>
                    <a:lumOff val="35000"/>
                  </a:schemeClr>
                </a:solidFill>
                <a:cs typeface="+mn-ea"/>
                <a:sym typeface="+mn-lt"/>
              </a:rPr>
              <a:t>总结与</a:t>
            </a:r>
            <a:r>
              <a:rPr lang="zh-CN" altLang="en-US" sz="1800" b="1" dirty="0">
                <a:solidFill>
                  <a:schemeClr val="tx1">
                    <a:lumMod val="65000"/>
                    <a:lumOff val="35000"/>
                  </a:schemeClr>
                </a:solidFill>
                <a:cs typeface="+mn-ea"/>
                <a:sym typeface="+mn-lt"/>
              </a:rPr>
              <a:t>心得</a:t>
            </a:r>
            <a:endParaRPr lang="zh-CN" altLang="en-US" sz="18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2" presetClass="entr" presetSubtype="8" fill="hold" nodeType="with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25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22" presetClass="entr" presetSubtype="8" fill="hold" nodeType="withEffect">
                                  <p:stCondLst>
                                    <p:cond delay="25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22" presetClass="entr" presetSubtype="8" fill="hold" nodeType="withEffect">
                                  <p:stCondLst>
                                    <p:cond delay="25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22" presetClass="entr" presetSubtype="8" fill="hold"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grpId="0" nodeType="withEffect">
                                  <p:stCondLst>
                                    <p:cond delay="25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13" grpId="0" animBg="1"/>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4</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2180" y="371475"/>
            <a:ext cx="3496945"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总结</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后续改进方向</a:t>
            </a:r>
            <a:endParaRPr lang="zh-CN" altLang="en-US" sz="2000" b="1" dirty="0">
              <a:solidFill>
                <a:schemeClr val="tx1">
                  <a:lumMod val="65000"/>
                  <a:lumOff val="35000"/>
                </a:schemeClr>
              </a:solidFill>
              <a:cs typeface="+mn-ea"/>
              <a:sym typeface="+mn-lt"/>
            </a:endParaRPr>
          </a:p>
        </p:txBody>
      </p:sp>
      <p:grpSp>
        <p:nvGrpSpPr>
          <p:cNvPr id="3" name="组合 2"/>
          <p:cNvGrpSpPr/>
          <p:nvPr/>
        </p:nvGrpSpPr>
        <p:grpSpPr>
          <a:xfrm>
            <a:off x="1059975" y="2316268"/>
            <a:ext cx="1588080" cy="1362180"/>
            <a:chOff x="1059975" y="2316268"/>
            <a:chExt cx="1588080" cy="1362180"/>
          </a:xfrm>
        </p:grpSpPr>
        <p:sp>
          <p:nvSpPr>
            <p:cNvPr id="31" name="MH_Other_1"/>
            <p:cNvSpPr/>
            <p:nvPr>
              <p:custDataLst>
                <p:tags r:id="rId4"/>
              </p:custDataLst>
            </p:nvPr>
          </p:nvSpPr>
          <p:spPr>
            <a:xfrm>
              <a:off x="1489037" y="2316268"/>
              <a:ext cx="1159018" cy="13621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sp>
          <p:nvSpPr>
            <p:cNvPr id="16" name="MH_Other_1"/>
            <p:cNvSpPr/>
            <p:nvPr>
              <p:custDataLst>
                <p:tags r:id="rId5"/>
              </p:custDataLst>
            </p:nvPr>
          </p:nvSpPr>
          <p:spPr>
            <a:xfrm>
              <a:off x="1059975" y="2316269"/>
              <a:ext cx="1159018" cy="1362179"/>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grpSp>
      <p:sp>
        <p:nvSpPr>
          <p:cNvPr id="19" name="MH_Other_3"/>
          <p:cNvSpPr/>
          <p:nvPr>
            <p:custDataLst>
              <p:tags r:id="rId6"/>
            </p:custDataLst>
          </p:nvPr>
        </p:nvSpPr>
        <p:spPr>
          <a:xfrm>
            <a:off x="1059815" y="1214120"/>
            <a:ext cx="7861300" cy="3566160"/>
          </a:xfrm>
          <a:prstGeom prst="rect">
            <a:avLst/>
          </a:prstGeom>
          <a:noFill/>
          <a:ln w="12700">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015" dirty="0">
              <a:cs typeface="+mn-ea"/>
              <a:sym typeface="+mn-lt"/>
            </a:endParaRPr>
          </a:p>
        </p:txBody>
      </p:sp>
      <p:grpSp>
        <p:nvGrpSpPr>
          <p:cNvPr id="22" name="组合 21"/>
          <p:cNvGrpSpPr/>
          <p:nvPr/>
        </p:nvGrpSpPr>
        <p:grpSpPr>
          <a:xfrm>
            <a:off x="792203" y="1359861"/>
            <a:ext cx="1985645" cy="413385"/>
            <a:chOff x="4946709" y="1723682"/>
            <a:chExt cx="1985645" cy="413385"/>
          </a:xfrm>
        </p:grpSpPr>
        <p:sp>
          <p:nvSpPr>
            <p:cNvPr id="23" name="五边形 22"/>
            <p:cNvSpPr/>
            <p:nvPr/>
          </p:nvSpPr>
          <p:spPr>
            <a:xfrm flipH="1">
              <a:off x="4946709" y="1723682"/>
              <a:ext cx="1985645" cy="413385"/>
            </a:xfrm>
            <a:prstGeom prst="homePlate">
              <a:avLst>
                <a:gd name="adj" fmla="val 35992"/>
              </a:avLst>
            </a:prstGeom>
            <a:solidFill>
              <a:srgbClr val="1D4999"/>
            </a:solid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112271" y="1820293"/>
              <a:ext cx="219919" cy="219919"/>
            </a:xfrm>
            <a:prstGeom prst="ellipse">
              <a:avLst/>
            </a:prstGeom>
            <a:solidFill>
              <a:srgbClr val="F2F2F2"/>
            </a:solidFill>
            <a:ln w="2857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5430579" y="1794167"/>
              <a:ext cx="1371600" cy="306705"/>
            </a:xfrm>
            <a:prstGeom prst="rect">
              <a:avLst/>
            </a:prstGeom>
            <a:noFill/>
          </p:spPr>
          <p:txBody>
            <a:bodyPr wrap="square" rtlCol="0">
              <a:spAutoFit/>
            </a:bodyPr>
            <a:lstStyle/>
            <a:p>
              <a:r>
                <a:rPr lang="zh-CN" altLang="en-US" sz="1400" b="1" dirty="0">
                  <a:solidFill>
                    <a:schemeClr val="bg1"/>
                  </a:solidFill>
                  <a:cs typeface="+mn-ea"/>
                  <a:sym typeface="+mn-lt"/>
                </a:rPr>
                <a:t>后续</a:t>
              </a:r>
              <a:r>
                <a:rPr lang="zh-CN" altLang="en-US" sz="1400" b="1" dirty="0">
                  <a:solidFill>
                    <a:schemeClr val="bg1"/>
                  </a:solidFill>
                  <a:cs typeface="+mn-ea"/>
                  <a:sym typeface="+mn-lt"/>
                </a:rPr>
                <a:t>展望</a:t>
              </a:r>
              <a:endParaRPr lang="zh-CN" altLang="en-US" sz="1400" b="1" dirty="0">
                <a:solidFill>
                  <a:schemeClr val="bg1"/>
                </a:solidFill>
                <a:cs typeface="+mn-ea"/>
                <a:sym typeface="+mn-lt"/>
              </a:endParaRPr>
            </a:p>
          </p:txBody>
        </p:sp>
      </p:grpSp>
      <p:sp>
        <p:nvSpPr>
          <p:cNvPr id="30" name="Text Box 12"/>
          <p:cNvSpPr txBox="1">
            <a:spLocks noChangeArrowheads="1"/>
          </p:cNvSpPr>
          <p:nvPr/>
        </p:nvSpPr>
        <p:spPr bwMode="auto">
          <a:xfrm>
            <a:off x="2859405" y="1861820"/>
            <a:ext cx="6184900" cy="187642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150000"/>
              </a:lnSpc>
              <a:spcBef>
                <a:spcPts val="600"/>
              </a:spcBef>
              <a:spcAft>
                <a:spcPts val="600"/>
              </a:spcAft>
            </a:pPr>
            <a:r>
              <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 对于输出结果的形式以及界面等等可以进行进一步优化，使其更加直观</a:t>
            </a:r>
            <a:endPar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defTabSz="914400" eaLnBrk="1" hangingPunct="1">
              <a:lnSpc>
                <a:spcPct val="150000"/>
              </a:lnSpc>
              <a:spcBef>
                <a:spcPts val="600"/>
              </a:spcBef>
              <a:spcAft>
                <a:spcPts val="600"/>
              </a:spcAft>
            </a:pPr>
            <a:r>
              <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 对于估价函数的构造可以有其他尝试</a:t>
            </a:r>
            <a:endPar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defTabSz="914400" eaLnBrk="1" hangingPunct="1">
              <a:lnSpc>
                <a:spcPct val="150000"/>
              </a:lnSpc>
              <a:spcBef>
                <a:spcPts val="600"/>
              </a:spcBef>
              <a:spcAft>
                <a:spcPts val="600"/>
              </a:spcAft>
            </a:pPr>
            <a:r>
              <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 对于搜索生成树的绘制方法也可以尝试其他方式</a:t>
            </a:r>
            <a:endParaRPr sz="16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289" y="2978312"/>
            <a:ext cx="9144000" cy="899159"/>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cstate="email">
            <a:duotone>
              <a:schemeClr val="accent5">
                <a:shade val="45000"/>
                <a:satMod val="135000"/>
              </a:schemeClr>
              <a:prstClr val="white"/>
            </a:duotone>
            <a:lum bright="70000" contrast="-70000"/>
          </a:blip>
          <a:stretch>
            <a:fillRect/>
          </a:stretch>
        </p:blipFill>
        <p:spPr>
          <a:xfrm>
            <a:off x="4776470" y="220980"/>
            <a:ext cx="4036695" cy="3486785"/>
          </a:xfrm>
          <a:prstGeom prst="rect">
            <a:avLst/>
          </a:prstGeom>
          <a:effectLst>
            <a:glow rad="38100">
              <a:srgbClr val="1D4999">
                <a:alpha val="35000"/>
              </a:srgbClr>
            </a:glow>
          </a:effectLst>
        </p:spPr>
      </p:pic>
      <p:pic>
        <p:nvPicPr>
          <p:cNvPr id="9" name="图片 8"/>
          <p:cNvPicPr>
            <a:picLocks noChangeAspect="1"/>
          </p:cNvPicPr>
          <p:nvPr/>
        </p:nvPicPr>
        <p:blipFill>
          <a:blip r:embed="rId2" cstate="email">
            <a:clrChange>
              <a:clrFrom>
                <a:srgbClr val="FFFFFF"/>
              </a:clrFrom>
              <a:clrTo>
                <a:srgbClr val="FFFFFF">
                  <a:alpha val="0"/>
                </a:srgbClr>
              </a:clrTo>
            </a:clrChange>
          </a:blip>
          <a:stretch>
            <a:fillRect/>
          </a:stretch>
        </p:blipFill>
        <p:spPr>
          <a:xfrm>
            <a:off x="170071" y="2943636"/>
            <a:ext cx="925689" cy="908920"/>
          </a:xfrm>
          <a:prstGeom prst="rect">
            <a:avLst/>
          </a:prstGeom>
        </p:spPr>
      </p:pic>
      <p:sp>
        <p:nvSpPr>
          <p:cNvPr id="12" name="文本框 11"/>
          <p:cNvSpPr txBox="1"/>
          <p:nvPr/>
        </p:nvSpPr>
        <p:spPr>
          <a:xfrm>
            <a:off x="1277120" y="2791063"/>
            <a:ext cx="5394614" cy="1106805"/>
          </a:xfrm>
          <a:prstGeom prst="rect">
            <a:avLst/>
          </a:prstGeom>
          <a:noFill/>
        </p:spPr>
        <p:txBody>
          <a:bodyPr wrap="square" rtlCol="0" anchor="ctr">
            <a:spAutoFit/>
          </a:bodyPr>
          <a:lstStyle/>
          <a:p>
            <a:pPr>
              <a:lnSpc>
                <a:spcPct val="150000"/>
              </a:lnSpc>
            </a:pPr>
            <a:r>
              <a:rPr lang="en-US" altLang="zh-CN" sz="4400" b="1" dirty="0">
                <a:solidFill>
                  <a:schemeClr val="tx1">
                    <a:lumMod val="65000"/>
                    <a:lumOff val="35000"/>
                  </a:schemeClr>
                </a:solidFill>
                <a:cs typeface="+mn-ea"/>
                <a:sym typeface="+mn-lt"/>
              </a:rPr>
              <a:t>THANK YOU</a:t>
            </a:r>
            <a:endParaRPr lang="en-US" altLang="zh-CN" sz="44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10" presetClass="entr" presetSubtype="0" fill="hold"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21518" y="2052001"/>
            <a:ext cx="5333064" cy="0"/>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585230" y="1945586"/>
            <a:ext cx="4868611" cy="470133"/>
            <a:chOff x="2438400" y="1993736"/>
            <a:chExt cx="5356403" cy="517236"/>
          </a:xfrm>
        </p:grpSpPr>
        <p:cxnSp>
          <p:nvCxnSpPr>
            <p:cNvPr id="6" name="直接连接符 5"/>
            <p:cNvCxnSpPr/>
            <p:nvPr/>
          </p:nvCxnSpPr>
          <p:spPr>
            <a:xfrm>
              <a:off x="2876836" y="2000934"/>
              <a:ext cx="4917967" cy="0"/>
            </a:xfrm>
            <a:prstGeom prst="line">
              <a:avLst/>
            </a:prstGeom>
            <a:noFill/>
            <a:ln w="3175">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flipH="1">
              <a:off x="2438400" y="1993736"/>
              <a:ext cx="438436" cy="517236"/>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8" name="组合 7"/>
          <p:cNvGrpSpPr/>
          <p:nvPr/>
        </p:nvGrpSpPr>
        <p:grpSpPr>
          <a:xfrm>
            <a:off x="959032" y="1313220"/>
            <a:ext cx="1675679" cy="1583100"/>
            <a:chOff x="538917" y="1952660"/>
            <a:chExt cx="1604922" cy="1516253"/>
          </a:xfrm>
        </p:grpSpPr>
        <p:grpSp>
          <p:nvGrpSpPr>
            <p:cNvPr id="9" name="组合 8"/>
            <p:cNvGrpSpPr/>
            <p:nvPr/>
          </p:nvGrpSpPr>
          <p:grpSpPr>
            <a:xfrm>
              <a:off x="892131" y="2232510"/>
              <a:ext cx="956551" cy="956552"/>
              <a:chOff x="887424" y="2206808"/>
              <a:chExt cx="956551" cy="956552"/>
            </a:xfrm>
          </p:grpSpPr>
          <p:sp>
            <p:nvSpPr>
              <p:cNvPr id="12"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MH_Others_3"/>
              <p:cNvSpPr/>
              <p:nvPr>
                <p:custDataLst>
                  <p:tags r:id="rId2"/>
                </p:custDataLst>
              </p:nvPr>
            </p:nvSpPr>
            <p:spPr>
              <a:xfrm>
                <a:off x="1005509" y="2324894"/>
                <a:ext cx="720380" cy="720381"/>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2800" b="1" dirty="0">
                    <a:solidFill>
                      <a:srgbClr val="FFFFFF"/>
                    </a:solidFill>
                    <a:cs typeface="+mn-ea"/>
                    <a:sym typeface="+mn-lt"/>
                  </a:rPr>
                  <a:t>1</a:t>
                </a:r>
                <a:endParaRPr lang="zh-CN" altLang="en-US" sz="2800" b="1" dirty="0">
                  <a:solidFill>
                    <a:srgbClr val="FFFFFF"/>
                  </a:solidFill>
                  <a:cs typeface="+mn-ea"/>
                  <a:sym typeface="+mn-lt"/>
                </a:endParaRPr>
              </a:p>
            </p:txBody>
          </p:sp>
        </p:grpSp>
        <p:pic>
          <p:nvPicPr>
            <p:cNvPr id="10" name="图片 9"/>
            <p:cNvPicPr>
              <a:picLocks noChangeAspect="1"/>
            </p:cNvPicPr>
            <p:nvPr/>
          </p:nvPicPr>
          <p:blipFill>
            <a:blip r:embed="rId3" cstate="email"/>
            <a:stretch>
              <a:fillRect/>
            </a:stretch>
          </p:blipFill>
          <p:spPr>
            <a:xfrm>
              <a:off x="538917" y="1952660"/>
              <a:ext cx="1604922" cy="1516253"/>
            </a:xfrm>
            <a:prstGeom prst="rect">
              <a:avLst/>
            </a:prstGeom>
          </p:spPr>
        </p:pic>
        <p:sp>
          <p:nvSpPr>
            <p:cNvPr id="11" name="矩形 10"/>
            <p:cNvSpPr/>
            <p:nvPr/>
          </p:nvSpPr>
          <p:spPr>
            <a:xfrm>
              <a:off x="1731183" y="2626088"/>
              <a:ext cx="180582" cy="125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3925536" y="1423830"/>
            <a:ext cx="1210588" cy="400110"/>
          </a:xfrm>
          <a:prstGeom prst="rect">
            <a:avLst/>
          </a:prstGeom>
        </p:spPr>
        <p:txBody>
          <a:bodyPr wrap="none">
            <a:spAutoFit/>
          </a:bodyPr>
          <a:lstStyle/>
          <a:p>
            <a:r>
              <a:rPr lang="zh-CN" altLang="en-US" sz="2000" b="1" dirty="0">
                <a:solidFill>
                  <a:schemeClr val="tx1">
                    <a:lumMod val="65000"/>
                    <a:lumOff val="35000"/>
                  </a:schemeClr>
                </a:solidFill>
                <a:cs typeface="+mn-ea"/>
                <a:sym typeface="+mn-lt"/>
              </a:rPr>
              <a:t>项目概述</a:t>
            </a:r>
            <a:endParaRPr lang="zh-CN" altLang="en-US" sz="20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MH_SubTitle_1"/>
          <p:cNvSpPr>
            <a:spLocks noChangeArrowheads="1"/>
          </p:cNvSpPr>
          <p:nvPr>
            <p:custDataLst>
              <p:tags r:id="rId1"/>
            </p:custDataLst>
          </p:nvPr>
        </p:nvSpPr>
        <p:spPr bwMode="auto">
          <a:xfrm>
            <a:off x="5838190" y="530225"/>
            <a:ext cx="3305810" cy="806450"/>
          </a:xfrm>
          <a:prstGeom prst="rect">
            <a:avLst/>
          </a:prstGeom>
          <a:solidFill>
            <a:srgbClr val="1D4999"/>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30000"/>
              </a:lnSpc>
              <a:defRPr/>
            </a:pPr>
            <a:r>
              <a:rPr lang="zh-CN" altLang="da-DK" sz="2400" b="1" dirty="0">
                <a:solidFill>
                  <a:srgbClr val="FFFFFF"/>
                </a:solidFill>
                <a:latin typeface="+mn-lt"/>
                <a:ea typeface="+mn-ea"/>
                <a:cs typeface="+mn-ea"/>
                <a:sym typeface="+mn-lt"/>
              </a:rPr>
              <a:t>实验内容</a:t>
            </a:r>
            <a:endParaRPr lang="en-US" altLang="zh-CN" sz="2400" b="1" dirty="0">
              <a:solidFill>
                <a:srgbClr val="FFFFFF"/>
              </a:solidFill>
              <a:latin typeface="+mn-lt"/>
              <a:ea typeface="+mn-ea"/>
              <a:cs typeface="+mn-ea"/>
              <a:sym typeface="+mn-lt"/>
            </a:endParaRPr>
          </a:p>
        </p:txBody>
      </p:sp>
      <p:sp>
        <p:nvSpPr>
          <p:cNvPr id="38" name="MH_Other_3"/>
          <p:cNvSpPr>
            <a:spLocks noChangeArrowheads="1"/>
          </p:cNvSpPr>
          <p:nvPr>
            <p:custDataLst>
              <p:tags r:id="rId2"/>
            </p:custDataLst>
          </p:nvPr>
        </p:nvSpPr>
        <p:spPr bwMode="auto">
          <a:xfrm>
            <a:off x="47" y="4787465"/>
            <a:ext cx="1616869" cy="205979"/>
          </a:xfrm>
          <a:prstGeom prst="rect">
            <a:avLst/>
          </a:prstGeom>
          <a:solidFill>
            <a:srgbClr val="1D4999"/>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eaLnBrk="1" hangingPunct="1">
              <a:lnSpc>
                <a:spcPct val="130000"/>
              </a:lnSpc>
            </a:pPr>
            <a:endParaRPr lang="zh-CN" altLang="en-US" sz="1015">
              <a:solidFill>
                <a:srgbClr val="FFFFFF"/>
              </a:solidFill>
              <a:latin typeface="+mn-lt"/>
              <a:ea typeface="+mn-ea"/>
              <a:cs typeface="+mn-ea"/>
              <a:sym typeface="+mn-lt"/>
            </a:endParaRPr>
          </a:p>
        </p:txBody>
      </p:sp>
      <p:sp>
        <p:nvSpPr>
          <p:cNvPr id="41" name="矩形 40"/>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77092" y="137885"/>
            <a:ext cx="932996" cy="881449"/>
            <a:chOff x="77092" y="137885"/>
            <a:chExt cx="932996" cy="881449"/>
          </a:xfrm>
        </p:grpSpPr>
        <p:grpSp>
          <p:nvGrpSpPr>
            <p:cNvPr id="42" name="组合 41"/>
            <p:cNvGrpSpPr/>
            <p:nvPr/>
          </p:nvGrpSpPr>
          <p:grpSpPr>
            <a:xfrm>
              <a:off x="282427" y="300571"/>
              <a:ext cx="556076" cy="556076"/>
              <a:chOff x="887424" y="2206808"/>
              <a:chExt cx="956551" cy="956552"/>
            </a:xfrm>
          </p:grpSpPr>
          <p:sp>
            <p:nvSpPr>
              <p:cNvPr id="43" name="MH_Others_1"/>
              <p:cNvSpPr/>
              <p:nvPr>
                <p:custDataLst>
                  <p:tags r:id="rId3"/>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4" name="MH_Others_3"/>
              <p:cNvSpPr/>
              <p:nvPr>
                <p:custDataLst>
                  <p:tags r:id="rId4"/>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1</a:t>
                </a:r>
                <a:endParaRPr lang="zh-CN" altLang="en-US" sz="1600" b="1" dirty="0">
                  <a:solidFill>
                    <a:srgbClr val="FFFFFF"/>
                  </a:solidFill>
                  <a:cs typeface="+mn-ea"/>
                  <a:sym typeface="+mn-lt"/>
                </a:endParaRPr>
              </a:p>
            </p:txBody>
          </p:sp>
        </p:grpSp>
        <p:pic>
          <p:nvPicPr>
            <p:cNvPr id="45" name="图片 44"/>
            <p:cNvPicPr>
              <a:picLocks noChangeAspect="1"/>
            </p:cNvPicPr>
            <p:nvPr/>
          </p:nvPicPr>
          <p:blipFill>
            <a:blip r:embed="rId5" cstate="email"/>
            <a:stretch>
              <a:fillRect/>
            </a:stretch>
          </p:blipFill>
          <p:spPr>
            <a:xfrm rot="416867">
              <a:off x="77092" y="137885"/>
              <a:ext cx="932996" cy="881449"/>
            </a:xfrm>
            <a:prstGeom prst="rect">
              <a:avLst/>
            </a:prstGeom>
          </p:spPr>
        </p:pic>
      </p:grpSp>
      <p:sp>
        <p:nvSpPr>
          <p:cNvPr id="46" name="矩形 45"/>
          <p:cNvSpPr/>
          <p:nvPr/>
        </p:nvSpPr>
        <p:spPr>
          <a:xfrm>
            <a:off x="931864" y="371413"/>
            <a:ext cx="1989748" cy="40011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项目概述</a:t>
            </a:r>
            <a:endParaRPr lang="zh-CN" altLang="en-US" sz="2000" b="1" dirty="0">
              <a:solidFill>
                <a:schemeClr val="tx1">
                  <a:lumMod val="65000"/>
                  <a:lumOff val="35000"/>
                </a:schemeClr>
              </a:solidFill>
              <a:cs typeface="+mn-ea"/>
              <a:sym typeface="+mn-lt"/>
            </a:endParaRPr>
          </a:p>
        </p:txBody>
      </p:sp>
      <p:sp>
        <p:nvSpPr>
          <p:cNvPr id="3" name="Text Box 12"/>
          <p:cNvSpPr txBox="1">
            <a:spLocks noChangeArrowheads="1"/>
          </p:cNvSpPr>
          <p:nvPr/>
        </p:nvSpPr>
        <p:spPr bwMode="auto">
          <a:xfrm>
            <a:off x="90805" y="1495425"/>
            <a:ext cx="8155305" cy="279971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defTabSz="914400" eaLnBrk="1" fontAlgn="auto" hangingPunct="1">
              <a:lnSpc>
                <a:spcPct val="200000"/>
              </a:lnSpc>
              <a:buFont typeface="Arial" panose="020B0604020202020204" pitchFamily="34" charset="0"/>
              <a:buChar char="•"/>
            </a:pPr>
            <a:r>
              <a:rPr sz="1600" dirty="0">
                <a:solidFill>
                  <a:schemeClr val="tx1">
                    <a:lumMod val="65000"/>
                    <a:lumOff val="35000"/>
                  </a:schemeClr>
                </a:solidFill>
                <a:latin typeface="+mn-lt"/>
                <a:ea typeface="+mn-ea"/>
                <a:cs typeface="+mn-ea"/>
                <a:sym typeface="+mn-lt"/>
              </a:rPr>
              <a:t>以8数码问题为例实现A*算法的求解程序，要求设计两种不同的估价函数。</a:t>
            </a:r>
            <a:endParaRPr sz="1600" dirty="0">
              <a:solidFill>
                <a:schemeClr val="tx1">
                  <a:lumMod val="65000"/>
                  <a:lumOff val="35000"/>
                </a:schemeClr>
              </a:solidFill>
              <a:latin typeface="+mn-lt"/>
              <a:ea typeface="+mn-ea"/>
              <a:cs typeface="+mn-ea"/>
              <a:sym typeface="+mn-lt"/>
            </a:endParaRPr>
          </a:p>
          <a:p>
            <a:pPr marL="285750" indent="-285750" defTabSz="914400" eaLnBrk="1" hangingPunct="1">
              <a:lnSpc>
                <a:spcPct val="150000"/>
              </a:lnSpc>
              <a:buFont typeface="Arial" panose="020B0604020202020204" pitchFamily="34" charset="0"/>
              <a:buChar char="•"/>
            </a:pPr>
            <a:r>
              <a:rPr sz="1600" dirty="0">
                <a:solidFill>
                  <a:schemeClr val="tx1">
                    <a:lumMod val="65000"/>
                    <a:lumOff val="35000"/>
                  </a:schemeClr>
                </a:solidFill>
                <a:latin typeface="+mn-lt"/>
                <a:ea typeface="+mn-ea"/>
                <a:cs typeface="+mn-ea"/>
                <a:sym typeface="+mn-lt"/>
              </a:rPr>
              <a:t>设置相同初始状态和目标状态，针对不同的估价函数，求得问题的解，并比较它们对搜索算法性能的影响，包括扩展节点数、生成节点数和运行时间。画出不同启发函数h(n)求解8数码问题的结果比较表，进行性能分析。</a:t>
            </a:r>
            <a:endParaRPr sz="1600" dirty="0">
              <a:solidFill>
                <a:schemeClr val="tx1">
                  <a:lumMod val="65000"/>
                  <a:lumOff val="35000"/>
                </a:schemeClr>
              </a:solidFill>
              <a:latin typeface="+mn-lt"/>
              <a:ea typeface="+mn-ea"/>
              <a:cs typeface="+mn-ea"/>
              <a:sym typeface="+mn-lt"/>
            </a:endParaRPr>
          </a:p>
          <a:p>
            <a:pPr marL="285750" indent="-285750" defTabSz="914400" eaLnBrk="1" hangingPunct="1">
              <a:lnSpc>
                <a:spcPct val="150000"/>
              </a:lnSpc>
              <a:buFont typeface="Arial" panose="020B0604020202020204" pitchFamily="34" charset="0"/>
              <a:buChar char="•"/>
            </a:pPr>
            <a:r>
              <a:rPr sz="1600" dirty="0">
                <a:solidFill>
                  <a:schemeClr val="tx1">
                    <a:lumMod val="65000"/>
                    <a:lumOff val="35000"/>
                  </a:schemeClr>
                </a:solidFill>
                <a:latin typeface="+mn-lt"/>
                <a:ea typeface="+mn-ea"/>
                <a:cs typeface="+mn-ea"/>
                <a:sym typeface="+mn-lt"/>
              </a:rPr>
              <a:t>要求界面显示初始状态，目标状态和中间搜索步骤。</a:t>
            </a:r>
            <a:endParaRPr sz="1600" dirty="0">
              <a:solidFill>
                <a:schemeClr val="tx1">
                  <a:lumMod val="65000"/>
                  <a:lumOff val="35000"/>
                </a:schemeClr>
              </a:solidFill>
              <a:latin typeface="+mn-lt"/>
              <a:ea typeface="+mn-ea"/>
              <a:cs typeface="+mn-ea"/>
              <a:sym typeface="+mn-lt"/>
            </a:endParaRPr>
          </a:p>
          <a:p>
            <a:pPr marL="285750" indent="-285750" defTabSz="914400" eaLnBrk="1" hangingPunct="1">
              <a:lnSpc>
                <a:spcPct val="150000"/>
              </a:lnSpc>
              <a:buFont typeface="Arial" panose="020B0604020202020204" pitchFamily="34" charset="0"/>
              <a:buChar char="•"/>
            </a:pPr>
            <a:r>
              <a:rPr sz="1600" dirty="0">
                <a:solidFill>
                  <a:schemeClr val="tx1">
                    <a:lumMod val="65000"/>
                    <a:lumOff val="35000"/>
                  </a:schemeClr>
                </a:solidFill>
                <a:latin typeface="+mn-lt"/>
                <a:ea typeface="+mn-ea"/>
                <a:cs typeface="+mn-ea"/>
                <a:sym typeface="+mn-lt"/>
              </a:rPr>
              <a:t>画出图示所示的搜索生成的树，在每个节点显示对应节点的f*(n)值，以显示搜索过程，以红色标注出最终结果所选用的路线。</a:t>
            </a:r>
            <a:endParaRPr sz="16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8" grpId="0" bldLvl="0" animBg="1"/>
      <p:bldP spid="41" grpId="0" animBg="1"/>
      <p:bldP spid="46" grpId="0"/>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21518" y="2052001"/>
            <a:ext cx="5333064" cy="0"/>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585230" y="1945586"/>
            <a:ext cx="4868611" cy="470133"/>
            <a:chOff x="2438400" y="1993736"/>
            <a:chExt cx="5356403" cy="517236"/>
          </a:xfrm>
        </p:grpSpPr>
        <p:cxnSp>
          <p:nvCxnSpPr>
            <p:cNvPr id="6" name="直接连接符 5"/>
            <p:cNvCxnSpPr/>
            <p:nvPr/>
          </p:nvCxnSpPr>
          <p:spPr>
            <a:xfrm>
              <a:off x="2876836" y="2000934"/>
              <a:ext cx="4917967" cy="0"/>
            </a:xfrm>
            <a:prstGeom prst="line">
              <a:avLst/>
            </a:prstGeom>
            <a:noFill/>
            <a:ln w="3175">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flipH="1">
              <a:off x="2438400" y="1993736"/>
              <a:ext cx="438436" cy="517236"/>
            </a:xfrm>
            <a:prstGeom prst="line">
              <a:avLst/>
            </a:prstGeom>
            <a:noFill/>
            <a:ln w="3175">
              <a:solidFill>
                <a:schemeClr val="bg2">
                  <a:lumMod val="75000"/>
                </a:schemeClr>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8" name="组合 7"/>
          <p:cNvGrpSpPr/>
          <p:nvPr/>
        </p:nvGrpSpPr>
        <p:grpSpPr>
          <a:xfrm>
            <a:off x="959032" y="1313220"/>
            <a:ext cx="1675679" cy="1583100"/>
            <a:chOff x="538917" y="1952660"/>
            <a:chExt cx="1604922" cy="1516253"/>
          </a:xfrm>
        </p:grpSpPr>
        <p:grpSp>
          <p:nvGrpSpPr>
            <p:cNvPr id="9" name="组合 8"/>
            <p:cNvGrpSpPr/>
            <p:nvPr/>
          </p:nvGrpSpPr>
          <p:grpSpPr>
            <a:xfrm>
              <a:off x="892131" y="2232510"/>
              <a:ext cx="956551" cy="956552"/>
              <a:chOff x="887424" y="2206808"/>
              <a:chExt cx="956551" cy="956552"/>
            </a:xfrm>
          </p:grpSpPr>
          <p:sp>
            <p:nvSpPr>
              <p:cNvPr id="12"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MH_Others_3"/>
              <p:cNvSpPr/>
              <p:nvPr>
                <p:custDataLst>
                  <p:tags r:id="rId2"/>
                </p:custDataLst>
              </p:nvPr>
            </p:nvSpPr>
            <p:spPr>
              <a:xfrm>
                <a:off x="1005509" y="2324894"/>
                <a:ext cx="720380" cy="720381"/>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2800" b="1" dirty="0">
                    <a:solidFill>
                      <a:srgbClr val="FFFFFF"/>
                    </a:solidFill>
                    <a:cs typeface="+mn-ea"/>
                    <a:sym typeface="+mn-lt"/>
                  </a:rPr>
                  <a:t>2</a:t>
                </a:r>
                <a:endParaRPr lang="zh-CN" altLang="en-US" sz="2800" b="1" dirty="0">
                  <a:solidFill>
                    <a:srgbClr val="FFFFFF"/>
                  </a:solidFill>
                  <a:cs typeface="+mn-ea"/>
                  <a:sym typeface="+mn-lt"/>
                </a:endParaRPr>
              </a:p>
            </p:txBody>
          </p:sp>
        </p:grpSp>
        <p:pic>
          <p:nvPicPr>
            <p:cNvPr id="10" name="图片 9"/>
            <p:cNvPicPr>
              <a:picLocks noChangeAspect="1"/>
            </p:cNvPicPr>
            <p:nvPr/>
          </p:nvPicPr>
          <p:blipFill>
            <a:blip r:embed="rId3" cstate="email"/>
            <a:stretch>
              <a:fillRect/>
            </a:stretch>
          </p:blipFill>
          <p:spPr>
            <a:xfrm>
              <a:off x="538917" y="1952660"/>
              <a:ext cx="1604922" cy="1516253"/>
            </a:xfrm>
            <a:prstGeom prst="rect">
              <a:avLst/>
            </a:prstGeom>
          </p:spPr>
        </p:pic>
        <p:sp>
          <p:nvSpPr>
            <p:cNvPr id="11" name="矩形 10"/>
            <p:cNvSpPr/>
            <p:nvPr/>
          </p:nvSpPr>
          <p:spPr>
            <a:xfrm>
              <a:off x="1731183" y="2626088"/>
              <a:ext cx="180582" cy="125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p:cNvSpPr/>
          <p:nvPr/>
        </p:nvSpPr>
        <p:spPr>
          <a:xfrm>
            <a:off x="3925536" y="1423830"/>
            <a:ext cx="1203960" cy="398780"/>
          </a:xfrm>
          <a:prstGeom prst="rect">
            <a:avLst/>
          </a:prstGeom>
        </p:spPr>
        <p:txBody>
          <a:bodyPr wrap="none">
            <a:spAutoFit/>
          </a:bodyPr>
          <a:lstStyle/>
          <a:p>
            <a:r>
              <a:rPr lang="zh-CN" altLang="en-US" sz="2000" b="1" dirty="0">
                <a:solidFill>
                  <a:schemeClr val="tx1">
                    <a:lumMod val="65000"/>
                    <a:lumOff val="35000"/>
                  </a:schemeClr>
                </a:solidFill>
                <a:cs typeface="+mn-ea"/>
                <a:sym typeface="+mn-lt"/>
              </a:rPr>
              <a:t>项目设计</a:t>
            </a:r>
            <a:endParaRPr lang="zh-CN" altLang="en-US" sz="20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p:cNvGrpSpPr/>
          <p:nvPr/>
        </p:nvGrpSpPr>
        <p:grpSpPr>
          <a:xfrm>
            <a:off x="77092" y="137885"/>
            <a:ext cx="932996" cy="881449"/>
            <a:chOff x="77092" y="137885"/>
            <a:chExt cx="932996" cy="881449"/>
          </a:xfrm>
        </p:grpSpPr>
        <p:grpSp>
          <p:nvGrpSpPr>
            <p:cNvPr id="43" name="组合 42"/>
            <p:cNvGrpSpPr/>
            <p:nvPr/>
          </p:nvGrpSpPr>
          <p:grpSpPr>
            <a:xfrm>
              <a:off x="282427" y="300571"/>
              <a:ext cx="556076" cy="556076"/>
              <a:chOff x="887424" y="2206808"/>
              <a:chExt cx="956551" cy="956552"/>
            </a:xfrm>
          </p:grpSpPr>
          <p:sp>
            <p:nvSpPr>
              <p:cNvPr id="45"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6"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44" name="图片 43"/>
            <p:cNvPicPr>
              <a:picLocks noChangeAspect="1"/>
            </p:cNvPicPr>
            <p:nvPr/>
          </p:nvPicPr>
          <p:blipFill>
            <a:blip r:embed="rId3" cstate="email"/>
            <a:stretch>
              <a:fillRect/>
            </a:stretch>
          </p:blipFill>
          <p:spPr>
            <a:xfrm rot="416867">
              <a:off x="77092" y="137885"/>
              <a:ext cx="932996" cy="881449"/>
            </a:xfrm>
            <a:prstGeom prst="rect">
              <a:avLst/>
            </a:prstGeom>
          </p:spPr>
        </p:pic>
      </p:grpSp>
      <p:sp>
        <p:nvSpPr>
          <p:cNvPr id="47" name="矩形 46"/>
          <p:cNvSpPr/>
          <p:nvPr/>
        </p:nvSpPr>
        <p:spPr>
          <a:xfrm>
            <a:off x="932180" y="371475"/>
            <a:ext cx="3166745"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总体设计架构与流程</a:t>
            </a:r>
            <a:endParaRPr lang="zh-CN" altLang="en-US" sz="2000" b="1" dirty="0">
              <a:solidFill>
                <a:schemeClr val="tx1">
                  <a:lumMod val="65000"/>
                  <a:lumOff val="35000"/>
                </a:schemeClr>
              </a:solidFill>
              <a:cs typeface="+mn-ea"/>
              <a:sym typeface="+mn-lt"/>
            </a:endParaRPr>
          </a:p>
        </p:txBody>
      </p:sp>
      <p:pic>
        <p:nvPicPr>
          <p:cNvPr id="2" name="图片 1" descr="绘图1"/>
          <p:cNvPicPr>
            <a:picLocks noChangeAspect="1"/>
          </p:cNvPicPr>
          <p:nvPr/>
        </p:nvPicPr>
        <p:blipFill>
          <a:blip r:embed="rId4"/>
          <a:stretch>
            <a:fillRect/>
          </a:stretch>
        </p:blipFill>
        <p:spPr>
          <a:xfrm>
            <a:off x="148590" y="1169035"/>
            <a:ext cx="8832850" cy="3576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1864" y="371413"/>
            <a:ext cx="1989748"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基本原理</a:t>
            </a:r>
            <a:endParaRPr lang="zh-CN" altLang="en-US" sz="2000" b="1" dirty="0">
              <a:solidFill>
                <a:schemeClr val="tx1">
                  <a:lumMod val="65000"/>
                  <a:lumOff val="35000"/>
                </a:schemeClr>
              </a:solidFill>
              <a:cs typeface="+mn-ea"/>
              <a:sym typeface="+mn-lt"/>
            </a:endParaRPr>
          </a:p>
        </p:txBody>
      </p:sp>
      <p:cxnSp>
        <p:nvCxnSpPr>
          <p:cNvPr id="61" name="MH_Other_8"/>
          <p:cNvCxnSpPr/>
          <p:nvPr>
            <p:custDataLst>
              <p:tags r:id="rId4"/>
            </p:custDataLst>
          </p:nvPr>
        </p:nvCxnSpPr>
        <p:spPr>
          <a:xfrm flipH="1">
            <a:off x="3740372" y="937067"/>
            <a:ext cx="4932335" cy="0"/>
          </a:xfrm>
          <a:prstGeom prst="line">
            <a:avLst/>
          </a:prstGeom>
          <a:ln>
            <a:solidFill>
              <a:srgbClr val="1D4999"/>
            </a:solidFill>
            <a:prstDash val="sysDash"/>
            <a:headEnd type="oval"/>
            <a:tailEnd type="oval"/>
          </a:ln>
        </p:spPr>
        <p:style>
          <a:lnRef idx="1">
            <a:schemeClr val="accent5"/>
          </a:lnRef>
          <a:fillRef idx="0">
            <a:schemeClr val="accent5"/>
          </a:fillRef>
          <a:effectRef idx="0">
            <a:schemeClr val="accent5"/>
          </a:effectRef>
          <a:fontRef idx="minor">
            <a:schemeClr val="tx1"/>
          </a:fontRef>
        </p:style>
      </p:cxnSp>
      <p:cxnSp>
        <p:nvCxnSpPr>
          <p:cNvPr id="65" name="MH_Other_8"/>
          <p:cNvCxnSpPr/>
          <p:nvPr>
            <p:custDataLst>
              <p:tags r:id="rId5"/>
            </p:custDataLst>
          </p:nvPr>
        </p:nvCxnSpPr>
        <p:spPr>
          <a:xfrm flipH="1">
            <a:off x="6408174" y="4096212"/>
            <a:ext cx="2263878" cy="0"/>
          </a:xfrm>
          <a:prstGeom prst="line">
            <a:avLst/>
          </a:prstGeom>
          <a:ln>
            <a:solidFill>
              <a:srgbClr val="1D4999"/>
            </a:solidFill>
            <a:prstDash val="sysDash"/>
            <a:headEnd type="oval"/>
            <a:tailEnd type="oval"/>
          </a:ln>
        </p:spPr>
        <p:style>
          <a:lnRef idx="1">
            <a:schemeClr val="accent5"/>
          </a:lnRef>
          <a:fillRef idx="0">
            <a:schemeClr val="accent5"/>
          </a:fillRef>
          <a:effectRef idx="0">
            <a:schemeClr val="accent5"/>
          </a:effectRef>
          <a:fontRef idx="minor">
            <a:schemeClr val="tx1"/>
          </a:fontRef>
        </p:style>
      </p:cxnSp>
      <p:cxnSp>
        <p:nvCxnSpPr>
          <p:cNvPr id="66" name="MH_Other_8"/>
          <p:cNvCxnSpPr/>
          <p:nvPr>
            <p:custDataLst>
              <p:tags r:id="rId6"/>
            </p:custDataLst>
          </p:nvPr>
        </p:nvCxnSpPr>
        <p:spPr>
          <a:xfrm flipV="1">
            <a:off x="8672052" y="3473208"/>
            <a:ext cx="0" cy="492452"/>
          </a:xfrm>
          <a:prstGeom prst="line">
            <a:avLst/>
          </a:prstGeom>
          <a:ln>
            <a:solidFill>
              <a:srgbClr val="1D4999"/>
            </a:solidFill>
            <a:prstDash val="sysDash"/>
            <a:headEnd type="oval"/>
            <a:tailEnd type="oval"/>
          </a:ln>
        </p:spPr>
        <p:style>
          <a:lnRef idx="1">
            <a:schemeClr val="accent5"/>
          </a:lnRef>
          <a:fillRef idx="0">
            <a:schemeClr val="accent5"/>
          </a:fillRef>
          <a:effectRef idx="0">
            <a:schemeClr val="accent5"/>
          </a:effectRef>
          <a:fontRef idx="minor">
            <a:schemeClr val="tx1"/>
          </a:fontRef>
        </p:style>
      </p:cxnSp>
      <p:sp>
        <p:nvSpPr>
          <p:cNvPr id="2" name="MH_Title_1"/>
          <p:cNvSpPr>
            <a:spLocks noChangeArrowheads="1"/>
          </p:cNvSpPr>
          <p:nvPr>
            <p:custDataLst>
              <p:tags r:id="rId7"/>
            </p:custDataLst>
          </p:nvPr>
        </p:nvSpPr>
        <p:spPr bwMode="auto">
          <a:xfrm>
            <a:off x="701040" y="2294890"/>
            <a:ext cx="2703830" cy="947420"/>
          </a:xfrm>
          <a:prstGeom prst="roundRect">
            <a:avLst>
              <a:gd name="adj" fmla="val 10548"/>
            </a:avLst>
          </a:prstGeom>
          <a:solidFill>
            <a:srgbClr val="1D4999"/>
          </a:solidFill>
          <a:ln w="9525">
            <a:noFill/>
            <a:round/>
          </a:ln>
        </p:spPr>
        <p:txBody>
          <a:bodyPr lIns="0" tIns="0" rIns="0" bIns="0" anchor="ctr">
            <a:normAutofit/>
          </a:bodyPr>
          <a:p>
            <a:pPr algn="ctr">
              <a:defRPr/>
            </a:pPr>
            <a:r>
              <a:rPr lang="zh-CN" sz="1600" b="1" dirty="0">
                <a:solidFill>
                  <a:schemeClr val="bg1"/>
                </a:solidFill>
                <a:cs typeface="+mn-ea"/>
                <a:sym typeface="+mn-lt"/>
              </a:rPr>
              <a:t>如何选取估价函数</a:t>
            </a:r>
            <a:r>
              <a:rPr lang="en-US" altLang="zh-CN" sz="1600" b="1" dirty="0">
                <a:solidFill>
                  <a:schemeClr val="bg1"/>
                </a:solidFill>
                <a:cs typeface="+mn-ea"/>
                <a:sym typeface="+mn-lt"/>
              </a:rPr>
              <a:t>h(n)?</a:t>
            </a:r>
            <a:endParaRPr lang="en-US" altLang="zh-CN" sz="1600" b="1" dirty="0">
              <a:solidFill>
                <a:schemeClr val="bg1"/>
              </a:solidFill>
              <a:cs typeface="+mn-ea"/>
              <a:sym typeface="+mn-lt"/>
            </a:endParaRPr>
          </a:p>
        </p:txBody>
      </p:sp>
      <p:grpSp>
        <p:nvGrpSpPr>
          <p:cNvPr id="19" name="组合 18"/>
          <p:cNvGrpSpPr/>
          <p:nvPr/>
        </p:nvGrpSpPr>
        <p:grpSpPr>
          <a:xfrm>
            <a:off x="701040" y="1456690"/>
            <a:ext cx="1426210" cy="837565"/>
            <a:chOff x="1104" y="2294"/>
            <a:chExt cx="2246" cy="1319"/>
          </a:xfrm>
        </p:grpSpPr>
        <p:sp>
          <p:nvSpPr>
            <p:cNvPr id="59" name="MH_SubTitle_1"/>
            <p:cNvSpPr>
              <a:spLocks noChangeArrowheads="1"/>
            </p:cNvSpPr>
            <p:nvPr>
              <p:custDataLst>
                <p:tags r:id="rId8"/>
              </p:custDataLst>
            </p:nvPr>
          </p:nvSpPr>
          <p:spPr bwMode="auto">
            <a:xfrm>
              <a:off x="1104" y="2294"/>
              <a:ext cx="2246" cy="947"/>
            </a:xfrm>
            <a:prstGeom prst="roundRect">
              <a:avLst>
                <a:gd name="adj" fmla="val 10548"/>
              </a:avLst>
            </a:prstGeom>
            <a:solidFill>
              <a:srgbClr val="EE6972"/>
            </a:solidFill>
            <a:ln w="9525">
              <a:noFill/>
              <a:round/>
            </a:ln>
          </p:spPr>
          <p:txBody>
            <a:bodyPr lIns="0" tIns="0" rIns="0" bIns="0" anchor="ctr">
              <a:normAutofit/>
            </a:bodyPr>
            <a:lstStyle/>
            <a:p>
              <a:pPr algn="ctr">
                <a:defRPr/>
              </a:pPr>
              <a:r>
                <a:rPr lang="zh-CN" altLang="en-US" sz="1400" dirty="0">
                  <a:solidFill>
                    <a:srgbClr val="FFFFFF"/>
                  </a:solidFill>
                  <a:cs typeface="+mn-ea"/>
                  <a:sym typeface="+mn-lt"/>
                </a:rPr>
                <a:t>问题的关键</a:t>
              </a:r>
              <a:endParaRPr lang="zh-CN" altLang="en-US" sz="1400" dirty="0">
                <a:solidFill>
                  <a:srgbClr val="FFFFFF"/>
                </a:solidFill>
                <a:cs typeface="+mn-ea"/>
                <a:sym typeface="+mn-lt"/>
              </a:endParaRPr>
            </a:p>
          </p:txBody>
        </p:sp>
        <p:cxnSp>
          <p:nvCxnSpPr>
            <p:cNvPr id="3" name="直接连接符 2"/>
            <p:cNvCxnSpPr>
              <a:stCxn id="59" idx="2"/>
              <a:endCxn id="2" idx="0"/>
            </p:cNvCxnSpPr>
            <p:nvPr/>
          </p:nvCxnSpPr>
          <p:spPr>
            <a:xfrm>
              <a:off x="2217" y="3241"/>
              <a:ext cx="1006" cy="373"/>
            </a:xfrm>
            <a:prstGeom prst="line">
              <a:avLst/>
            </a:prstGeom>
            <a:ln w="28575" cmpd="sng">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 name="Text Box 12"/>
          <p:cNvSpPr txBox="1">
            <a:spLocks noChangeArrowheads="1"/>
          </p:cNvSpPr>
          <p:nvPr/>
        </p:nvSpPr>
        <p:spPr bwMode="auto">
          <a:xfrm>
            <a:off x="4007166" y="983020"/>
            <a:ext cx="4843843" cy="3446145"/>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150000"/>
              </a:lnSpc>
              <a:spcBef>
                <a:spcPts val="600"/>
              </a:spcBef>
              <a:spcAft>
                <a:spcPts val="600"/>
              </a:spcAft>
            </a:pPr>
            <a:r>
              <a:rPr lang="en-US" sz="1200" dirty="0">
                <a:solidFill>
                  <a:schemeClr val="tx1">
                    <a:lumMod val="65000"/>
                    <a:lumOff val="35000"/>
                  </a:schemeClr>
                </a:solidFill>
                <a:latin typeface="+mn-lt"/>
                <a:ea typeface="+mn-ea"/>
                <a:cs typeface="+mn-ea"/>
                <a:sym typeface="+mn-lt"/>
              </a:rPr>
              <a:t>  </a:t>
            </a:r>
            <a:r>
              <a:rPr lang="en-US" sz="1400" dirty="0">
                <a:solidFill>
                  <a:schemeClr val="tx1">
                    <a:lumMod val="65000"/>
                    <a:lumOff val="35000"/>
                  </a:schemeClr>
                </a:solidFill>
                <a:latin typeface="+mn-lt"/>
                <a:ea typeface="+mn-ea"/>
                <a:cs typeface="+mn-ea"/>
                <a:sym typeface="+mn-lt"/>
              </a:rPr>
              <a:t>  </a:t>
            </a:r>
            <a:r>
              <a:rPr sz="1400" dirty="0">
                <a:solidFill>
                  <a:schemeClr val="tx1">
                    <a:lumMod val="65000"/>
                    <a:lumOff val="35000"/>
                  </a:schemeClr>
                </a:solidFill>
                <a:latin typeface="+mn-lt"/>
                <a:ea typeface="+mn-ea"/>
                <a:cs typeface="+mn-ea"/>
                <a:sym typeface="+mn-lt"/>
              </a:rPr>
              <a:t>本次实验所用到的核心算法为A*算法</a:t>
            </a:r>
            <a:r>
              <a:rPr lang="en-US" sz="1400" dirty="0">
                <a:solidFill>
                  <a:schemeClr val="tx1">
                    <a:lumMod val="65000"/>
                    <a:lumOff val="35000"/>
                  </a:schemeClr>
                </a:solidFill>
                <a:latin typeface="+mn-lt"/>
                <a:ea typeface="+mn-ea"/>
                <a:cs typeface="+mn-ea"/>
                <a:sym typeface="+mn-lt"/>
              </a:rPr>
              <a:t>:</a:t>
            </a:r>
            <a:r>
              <a:rPr sz="1400" dirty="0">
                <a:solidFill>
                  <a:schemeClr val="tx1">
                    <a:lumMod val="65000"/>
                    <a:lumOff val="35000"/>
                  </a:schemeClr>
                </a:solidFill>
                <a:latin typeface="+mn-lt"/>
                <a:ea typeface="+mn-ea"/>
                <a:cs typeface="+mn-ea"/>
                <a:sym typeface="+mn-lt"/>
              </a:rPr>
              <a:t>A*算法是一种启发式搜索，是在静态路网中求解最短路径一种较为有效的直接搜索算法，</a:t>
            </a:r>
            <a:r>
              <a:rPr lang="zh-CN" sz="1400" dirty="0">
                <a:solidFill>
                  <a:schemeClr val="tx1">
                    <a:lumMod val="65000"/>
                    <a:lumOff val="35000"/>
                  </a:schemeClr>
                </a:solidFill>
                <a:latin typeface="+mn-lt"/>
                <a:ea typeface="+mn-ea"/>
                <a:cs typeface="+mn-ea"/>
                <a:sym typeface="+mn-lt"/>
              </a:rPr>
              <a:t>其中</a:t>
            </a:r>
            <a:r>
              <a:rPr lang="en-US" altLang="zh-CN" sz="1400" dirty="0">
                <a:solidFill>
                  <a:schemeClr val="tx1">
                    <a:lumMod val="65000"/>
                    <a:lumOff val="35000"/>
                  </a:schemeClr>
                </a:solidFill>
                <a:latin typeface="+mn-lt"/>
                <a:ea typeface="+mn-ea"/>
                <a:cs typeface="+mn-ea"/>
                <a:sym typeface="+mn-lt"/>
              </a:rPr>
              <a:t>,</a:t>
            </a:r>
            <a:r>
              <a:rPr sz="1400" dirty="0">
                <a:solidFill>
                  <a:schemeClr val="tx1">
                    <a:lumMod val="65000"/>
                    <a:lumOff val="35000"/>
                  </a:schemeClr>
                </a:solidFill>
                <a:latin typeface="+mn-lt"/>
                <a:ea typeface="+mn-ea"/>
                <a:cs typeface="+mn-ea"/>
                <a:sym typeface="+mn-lt"/>
              </a:rPr>
              <a:t>最为核心以及关键的一个公式可表示为：</a:t>
            </a:r>
            <a:endParaRPr sz="1400" dirty="0">
              <a:solidFill>
                <a:schemeClr val="tx1">
                  <a:lumMod val="65000"/>
                  <a:lumOff val="35000"/>
                </a:schemeClr>
              </a:solidFill>
              <a:latin typeface="+mn-lt"/>
              <a:ea typeface="+mn-ea"/>
              <a:cs typeface="+mn-ea"/>
              <a:sym typeface="+mn-lt"/>
            </a:endParaRPr>
          </a:p>
          <a:p>
            <a:pPr algn="ctr" defTabSz="914400" eaLnBrk="1" hangingPunct="1">
              <a:lnSpc>
                <a:spcPct val="150000"/>
              </a:lnSpc>
              <a:spcBef>
                <a:spcPts val="600"/>
              </a:spcBef>
              <a:spcAft>
                <a:spcPts val="600"/>
              </a:spcAft>
            </a:pPr>
            <a:r>
              <a:rPr lang="en-US" sz="1800" dirty="0">
                <a:solidFill>
                  <a:schemeClr val="tx1">
                    <a:lumMod val="65000"/>
                    <a:lumOff val="35000"/>
                  </a:schemeClr>
                </a:solidFill>
                <a:latin typeface="+mn-lt"/>
                <a:ea typeface="+mn-ea"/>
                <a:cs typeface="+mn-ea"/>
                <a:sym typeface="+mn-lt"/>
              </a:rPr>
              <a:t>f(n)=g(n)+h(n)</a:t>
            </a:r>
            <a:endParaRPr sz="1800" dirty="0">
              <a:solidFill>
                <a:schemeClr val="tx1">
                  <a:lumMod val="65000"/>
                  <a:lumOff val="35000"/>
                </a:schemeClr>
              </a:solidFill>
              <a:latin typeface="+mn-lt"/>
              <a:ea typeface="+mn-ea"/>
              <a:cs typeface="+mn-ea"/>
              <a:sym typeface="+mn-lt"/>
            </a:endParaRPr>
          </a:p>
          <a:p>
            <a:pPr defTabSz="914400" eaLnBrk="1" fontAlgn="auto" hangingPunct="1">
              <a:lnSpc>
                <a:spcPct val="100000"/>
              </a:lnSpc>
              <a:spcBef>
                <a:spcPts val="600"/>
              </a:spcBef>
              <a:spcAft>
                <a:spcPts val="600"/>
              </a:spcAft>
            </a:pPr>
            <a:r>
              <a:rPr lang="en-US" sz="1400" dirty="0">
                <a:solidFill>
                  <a:schemeClr val="tx1">
                    <a:lumMod val="65000"/>
                    <a:lumOff val="35000"/>
                  </a:schemeClr>
                </a:solidFill>
                <a:latin typeface="+mn-lt"/>
                <a:ea typeface="+mn-ea"/>
                <a:cs typeface="+mn-ea"/>
                <a:sym typeface="+mn-lt"/>
              </a:rPr>
              <a:t>f(n):</a:t>
            </a:r>
            <a:r>
              <a:rPr sz="1400" dirty="0">
                <a:solidFill>
                  <a:schemeClr val="tx1">
                    <a:lumMod val="65000"/>
                    <a:lumOff val="35000"/>
                  </a:schemeClr>
                </a:solidFill>
                <a:latin typeface="+mn-lt"/>
                <a:ea typeface="+mn-ea"/>
                <a:cs typeface="+mn-ea"/>
                <a:sym typeface="+mn-lt"/>
              </a:rPr>
              <a:t>从起始状态经过状态n到目标状态的总代价估计</a:t>
            </a:r>
            <a:endParaRPr sz="1400" dirty="0">
              <a:solidFill>
                <a:schemeClr val="tx1">
                  <a:lumMod val="65000"/>
                  <a:lumOff val="35000"/>
                </a:schemeClr>
              </a:solidFill>
              <a:latin typeface="+mn-lt"/>
              <a:ea typeface="+mn-ea"/>
              <a:cs typeface="+mn-ea"/>
              <a:sym typeface="+mn-lt"/>
            </a:endParaRPr>
          </a:p>
          <a:p>
            <a:pPr defTabSz="914400" eaLnBrk="1" fontAlgn="auto" hangingPunct="1">
              <a:lnSpc>
                <a:spcPct val="100000"/>
              </a:lnSpc>
              <a:spcBef>
                <a:spcPts val="600"/>
              </a:spcBef>
              <a:spcAft>
                <a:spcPts val="600"/>
              </a:spcAft>
            </a:pPr>
            <a:r>
              <a:rPr lang="en-US" sz="1400" dirty="0">
                <a:solidFill>
                  <a:schemeClr val="tx1">
                    <a:lumMod val="65000"/>
                    <a:lumOff val="35000"/>
                  </a:schemeClr>
                </a:solidFill>
                <a:latin typeface="+mn-lt"/>
                <a:ea typeface="+mn-ea"/>
                <a:cs typeface="+mn-ea"/>
                <a:sym typeface="+mn-lt"/>
              </a:rPr>
              <a:t>g(n):</a:t>
            </a:r>
            <a:r>
              <a:rPr sz="1400" dirty="0">
                <a:solidFill>
                  <a:schemeClr val="tx1">
                    <a:lumMod val="65000"/>
                    <a:lumOff val="35000"/>
                  </a:schemeClr>
                </a:solidFill>
                <a:latin typeface="+mn-lt"/>
                <a:ea typeface="+mn-ea"/>
                <a:cs typeface="+mn-ea"/>
                <a:sym typeface="+mn-lt"/>
              </a:rPr>
              <a:t>从起始状态到状态n之间的实际代价</a:t>
            </a:r>
            <a:endParaRPr sz="1400" dirty="0">
              <a:solidFill>
                <a:schemeClr val="tx1">
                  <a:lumMod val="65000"/>
                  <a:lumOff val="35000"/>
                </a:schemeClr>
              </a:solidFill>
              <a:latin typeface="+mn-lt"/>
              <a:ea typeface="+mn-ea"/>
              <a:cs typeface="+mn-ea"/>
              <a:sym typeface="+mn-lt"/>
            </a:endParaRPr>
          </a:p>
          <a:p>
            <a:pPr defTabSz="914400" eaLnBrk="1" fontAlgn="auto" hangingPunct="1">
              <a:lnSpc>
                <a:spcPct val="100000"/>
              </a:lnSpc>
              <a:spcBef>
                <a:spcPts val="600"/>
              </a:spcBef>
              <a:spcAft>
                <a:spcPts val="600"/>
              </a:spcAft>
            </a:pPr>
            <a:r>
              <a:rPr lang="en-US" sz="1400" dirty="0">
                <a:solidFill>
                  <a:schemeClr val="tx1">
                    <a:lumMod val="65000"/>
                    <a:lumOff val="35000"/>
                  </a:schemeClr>
                </a:solidFill>
                <a:latin typeface="+mn-lt"/>
                <a:ea typeface="+mn-ea"/>
                <a:cs typeface="+mn-ea"/>
                <a:sym typeface="+mn-lt"/>
              </a:rPr>
              <a:t>h(n):</a:t>
            </a:r>
            <a:r>
              <a:rPr lang="zh-CN" altLang="en-US" sz="1400" dirty="0">
                <a:solidFill>
                  <a:schemeClr val="tx1">
                    <a:lumMod val="65000"/>
                    <a:lumOff val="35000"/>
                  </a:schemeClr>
                </a:solidFill>
                <a:latin typeface="+mn-lt"/>
                <a:ea typeface="+mn-ea"/>
                <a:cs typeface="+mn-ea"/>
                <a:sym typeface="+mn-lt"/>
              </a:rPr>
              <a:t>从</a:t>
            </a:r>
            <a:r>
              <a:rPr sz="1400" dirty="0">
                <a:solidFill>
                  <a:schemeClr val="tx1">
                    <a:lumMod val="65000"/>
                    <a:lumOff val="35000"/>
                  </a:schemeClr>
                </a:solidFill>
                <a:latin typeface="+mn-lt"/>
                <a:ea typeface="+mn-ea"/>
                <a:cs typeface="+mn-ea"/>
                <a:sym typeface="+mn-lt"/>
              </a:rPr>
              <a:t>状态n到目标状态最佳路径的代价估计</a:t>
            </a:r>
            <a:endParaRPr sz="1400" dirty="0">
              <a:solidFill>
                <a:schemeClr val="tx1">
                  <a:lumMod val="65000"/>
                  <a:lumOff val="35000"/>
                </a:schemeClr>
              </a:solidFill>
              <a:latin typeface="+mn-lt"/>
              <a:ea typeface="+mn-ea"/>
              <a:cs typeface="+mn-ea"/>
              <a:sym typeface="+mn-lt"/>
            </a:endParaRPr>
          </a:p>
          <a:p>
            <a:pPr defTabSz="914400" eaLnBrk="1" fontAlgn="auto" hangingPunct="1">
              <a:lnSpc>
                <a:spcPct val="200000"/>
              </a:lnSpc>
              <a:spcBef>
                <a:spcPts val="600"/>
              </a:spcBef>
              <a:spcAft>
                <a:spcPts val="600"/>
              </a:spcAft>
            </a:pPr>
            <a:endParaRPr lang="en-US" altLang="zh-CN" sz="1800" dirty="0">
              <a:solidFill>
                <a:schemeClr val="tx1">
                  <a:lumMod val="65000"/>
                  <a:lumOff val="35000"/>
                </a:schemeClr>
              </a:solidFill>
              <a:latin typeface="+mn-lt"/>
              <a:ea typeface="+mn-ea"/>
              <a:cs typeface="+mn-ea"/>
              <a:sym typeface="+mn-lt"/>
            </a:endParaRPr>
          </a:p>
        </p:txBody>
      </p:sp>
      <p:grpSp>
        <p:nvGrpSpPr>
          <p:cNvPr id="18" name="组合 17"/>
          <p:cNvGrpSpPr/>
          <p:nvPr/>
        </p:nvGrpSpPr>
        <p:grpSpPr>
          <a:xfrm>
            <a:off x="282575" y="3242310"/>
            <a:ext cx="1769745" cy="1086485"/>
            <a:chOff x="445" y="5106"/>
            <a:chExt cx="2787" cy="1711"/>
          </a:xfrm>
        </p:grpSpPr>
        <p:sp>
          <p:nvSpPr>
            <p:cNvPr id="55" name="MH_SubTitle_5"/>
            <p:cNvSpPr>
              <a:spLocks noChangeArrowheads="1"/>
            </p:cNvSpPr>
            <p:nvPr>
              <p:custDataLst>
                <p:tags r:id="rId9"/>
              </p:custDataLst>
            </p:nvPr>
          </p:nvSpPr>
          <p:spPr bwMode="auto">
            <a:xfrm>
              <a:off x="445" y="5873"/>
              <a:ext cx="1905" cy="945"/>
            </a:xfrm>
            <a:prstGeom prst="roundRect">
              <a:avLst>
                <a:gd name="adj" fmla="val 10548"/>
              </a:avLst>
            </a:prstGeom>
            <a:solidFill>
              <a:srgbClr val="B4C7E7"/>
            </a:solidFill>
            <a:ln w="9525">
              <a:noFill/>
              <a:round/>
            </a:ln>
          </p:spPr>
          <p:txBody>
            <a:bodyPr lIns="0" tIns="0" rIns="0" bIns="0" anchor="ctr">
              <a:normAutofit/>
            </a:bodyPr>
            <a:lstStyle/>
            <a:p>
              <a:pPr algn="ctr">
                <a:defRPr/>
              </a:pPr>
              <a:r>
                <a:rPr lang="zh-CN" altLang="en-US" sz="1400" dirty="0">
                  <a:solidFill>
                    <a:srgbClr val="FFFFFF"/>
                  </a:solidFill>
                  <a:cs typeface="+mn-ea"/>
                  <a:sym typeface="+mn-lt"/>
                </a:rPr>
                <a:t>效率低</a:t>
              </a:r>
              <a:r>
                <a:rPr lang="en-US" altLang="zh-CN" sz="1400" dirty="0">
                  <a:solidFill>
                    <a:srgbClr val="FFFFFF"/>
                  </a:solidFill>
                  <a:cs typeface="+mn-ea"/>
                  <a:sym typeface="+mn-lt"/>
                </a:rPr>
                <a:t>!</a:t>
              </a:r>
              <a:endParaRPr lang="en-US" altLang="zh-CN" sz="1400" dirty="0">
                <a:solidFill>
                  <a:srgbClr val="FFFFFF"/>
                </a:solidFill>
                <a:cs typeface="+mn-ea"/>
                <a:sym typeface="+mn-lt"/>
              </a:endParaRPr>
            </a:p>
          </p:txBody>
        </p:sp>
        <p:cxnSp>
          <p:nvCxnSpPr>
            <p:cNvPr id="5" name="直接连接符 4"/>
            <p:cNvCxnSpPr>
              <a:stCxn id="2" idx="2"/>
              <a:endCxn id="55" idx="0"/>
            </p:cNvCxnSpPr>
            <p:nvPr/>
          </p:nvCxnSpPr>
          <p:spPr>
            <a:xfrm flipH="1">
              <a:off x="1398" y="5106"/>
              <a:ext cx="1835" cy="767"/>
            </a:xfrm>
            <a:prstGeom prst="line">
              <a:avLst/>
            </a:prstGeom>
            <a:ln w="28575" cmpd="sng">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8" y="5254"/>
              <a:ext cx="1368" cy="471"/>
            </a:xfrm>
            <a:prstGeom prst="rect">
              <a:avLst/>
            </a:prstGeom>
            <a:noFill/>
          </p:spPr>
          <p:txBody>
            <a:bodyPr wrap="none" rtlCol="0">
              <a:spAutoFit/>
            </a:bodyPr>
            <a:p>
              <a:r>
                <a:rPr lang="zh-CN" altLang="en-US">
                  <a:solidFill>
                    <a:schemeClr val="bg1">
                      <a:lumMod val="65000"/>
                    </a:schemeClr>
                  </a:solidFill>
                </a:rPr>
                <a:t>低于实际</a:t>
              </a:r>
              <a:endParaRPr lang="zh-CN" altLang="en-US">
                <a:solidFill>
                  <a:schemeClr val="bg1">
                    <a:lumMod val="65000"/>
                  </a:schemeClr>
                </a:solidFill>
              </a:endParaRPr>
            </a:p>
          </p:txBody>
        </p:sp>
      </p:grpSp>
      <p:grpSp>
        <p:nvGrpSpPr>
          <p:cNvPr id="16" name="组合 15"/>
          <p:cNvGrpSpPr/>
          <p:nvPr/>
        </p:nvGrpSpPr>
        <p:grpSpPr>
          <a:xfrm>
            <a:off x="2052955" y="3242310"/>
            <a:ext cx="1487170" cy="1086485"/>
            <a:chOff x="3233" y="5106"/>
            <a:chExt cx="2342" cy="1711"/>
          </a:xfrm>
        </p:grpSpPr>
        <p:sp>
          <p:nvSpPr>
            <p:cNvPr id="4" name="MH_SubTitle_5"/>
            <p:cNvSpPr>
              <a:spLocks noChangeArrowheads="1"/>
            </p:cNvSpPr>
            <p:nvPr>
              <p:custDataLst>
                <p:tags r:id="rId10"/>
              </p:custDataLst>
            </p:nvPr>
          </p:nvSpPr>
          <p:spPr bwMode="auto">
            <a:xfrm>
              <a:off x="3673" y="5873"/>
              <a:ext cx="1903" cy="945"/>
            </a:xfrm>
            <a:prstGeom prst="roundRect">
              <a:avLst>
                <a:gd name="adj" fmla="val 10548"/>
              </a:avLst>
            </a:prstGeom>
            <a:solidFill>
              <a:srgbClr val="B4C7E7"/>
            </a:solidFill>
            <a:ln w="9525">
              <a:noFill/>
              <a:round/>
            </a:ln>
          </p:spPr>
          <p:txBody>
            <a:bodyPr lIns="0" tIns="0" rIns="0" bIns="0" anchor="ctr">
              <a:normAutofit/>
            </a:bodyPr>
            <a:p>
              <a:pPr algn="ctr">
                <a:defRPr/>
              </a:pPr>
              <a:r>
                <a:rPr lang="zh-CN" altLang="en-US" sz="1400" dirty="0">
                  <a:solidFill>
                    <a:srgbClr val="FFFFFF"/>
                  </a:solidFill>
                  <a:cs typeface="+mn-ea"/>
                  <a:sym typeface="+mn-lt"/>
                </a:rPr>
                <a:t>不可靠</a:t>
              </a:r>
              <a:r>
                <a:rPr lang="en-US" altLang="zh-CN" sz="1400" dirty="0">
                  <a:solidFill>
                    <a:srgbClr val="FFFFFF"/>
                  </a:solidFill>
                  <a:cs typeface="+mn-ea"/>
                  <a:sym typeface="+mn-lt"/>
                </a:rPr>
                <a:t>!</a:t>
              </a:r>
              <a:endParaRPr lang="en-US" altLang="zh-CN" sz="1400" dirty="0">
                <a:solidFill>
                  <a:srgbClr val="FFFFFF"/>
                </a:solidFill>
                <a:cs typeface="+mn-ea"/>
                <a:sym typeface="+mn-lt"/>
              </a:endParaRPr>
            </a:p>
          </p:txBody>
        </p:sp>
        <p:cxnSp>
          <p:nvCxnSpPr>
            <p:cNvPr id="6" name="直接连接符 5"/>
            <p:cNvCxnSpPr>
              <a:stCxn id="2" idx="2"/>
              <a:endCxn id="4" idx="0"/>
            </p:cNvCxnSpPr>
            <p:nvPr/>
          </p:nvCxnSpPr>
          <p:spPr>
            <a:xfrm>
              <a:off x="3233" y="5106"/>
              <a:ext cx="1392" cy="767"/>
            </a:xfrm>
            <a:prstGeom prst="line">
              <a:avLst/>
            </a:prstGeom>
            <a:ln w="28575" cmpd="sng">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40" y="5254"/>
              <a:ext cx="1368" cy="471"/>
            </a:xfrm>
            <a:prstGeom prst="rect">
              <a:avLst/>
            </a:prstGeom>
            <a:noFill/>
          </p:spPr>
          <p:txBody>
            <a:bodyPr wrap="none" rtlCol="0">
              <a:spAutoFit/>
            </a:bodyPr>
            <a:p>
              <a:r>
                <a:rPr lang="zh-CN" altLang="en-US">
                  <a:solidFill>
                    <a:schemeClr val="bg1">
                      <a:lumMod val="65000"/>
                    </a:schemeClr>
                  </a:solidFill>
                </a:rPr>
                <a:t>高于实际</a:t>
              </a:r>
              <a:endParaRPr lang="zh-CN" altLang="en-US">
                <a:solidFill>
                  <a:schemeClr val="bg1">
                    <a:lumMod val="6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par>
                                <p:cTn id="8" presetID="22" presetClass="entr" presetSubtype="1" fill="hold" nodeType="withEffect">
                                  <p:stCondLst>
                                    <p:cond delay="500"/>
                                  </p:stCondLst>
                                  <p:childTnLst>
                                    <p:set>
                                      <p:cBhvr>
                                        <p:cTn id="9" dur="1" fill="hold">
                                          <p:stCondLst>
                                            <p:cond delay="0"/>
                                          </p:stCondLst>
                                        </p:cTn>
                                        <p:tgtEl>
                                          <p:spTgt spid="66"/>
                                        </p:tgtEl>
                                        <p:attrNameLst>
                                          <p:attrName>style.visibility</p:attrName>
                                        </p:attrNameLst>
                                      </p:cBhvr>
                                      <p:to>
                                        <p:strVal val="visible"/>
                                      </p:to>
                                    </p:set>
                                    <p:animEffect transition="in" filter="wipe(up)">
                                      <p:cBhvr>
                                        <p:cTn id="10" dur="500"/>
                                        <p:tgtEl>
                                          <p:spTgt spid="66"/>
                                        </p:tgtEl>
                                      </p:cBhvr>
                                    </p:animEffect>
                                  </p:childTnLst>
                                </p:cTn>
                              </p:par>
                              <p:par>
                                <p:cTn id="11" presetID="22" presetClass="entr" presetSubtype="2" fill="hold" nodeType="withEffect">
                                  <p:stCondLst>
                                    <p:cond delay="750"/>
                                  </p:stCondLst>
                                  <p:childTnLst>
                                    <p:set>
                                      <p:cBhvr>
                                        <p:cTn id="12" dur="1" fill="hold">
                                          <p:stCondLst>
                                            <p:cond delay="0"/>
                                          </p:stCondLst>
                                        </p:cTn>
                                        <p:tgtEl>
                                          <p:spTgt spid="65"/>
                                        </p:tgtEl>
                                        <p:attrNameLst>
                                          <p:attrName>style.visibility</p:attrName>
                                        </p:attrNameLst>
                                      </p:cBhvr>
                                      <p:to>
                                        <p:strVal val="visible"/>
                                      </p:to>
                                    </p:set>
                                    <p:animEffect transition="in" filter="wipe(right)">
                                      <p:cBhvr>
                                        <p:cTn id="13" dur="500"/>
                                        <p:tgtEl>
                                          <p:spTgt spid="6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1864" y="371413"/>
            <a:ext cx="1989748"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两种设计</a:t>
            </a:r>
            <a:endParaRPr lang="zh-CN" altLang="en-US" sz="2000" b="1" dirty="0">
              <a:solidFill>
                <a:schemeClr val="tx1">
                  <a:lumMod val="65000"/>
                  <a:lumOff val="35000"/>
                </a:schemeClr>
              </a:solidFill>
              <a:cs typeface="+mn-ea"/>
              <a:sym typeface="+mn-lt"/>
            </a:endParaRPr>
          </a:p>
        </p:txBody>
      </p:sp>
      <p:sp>
        <p:nvSpPr>
          <p:cNvPr id="18" name="í$1iḑé"/>
          <p:cNvSpPr/>
          <p:nvPr/>
        </p:nvSpPr>
        <p:spPr>
          <a:xfrm>
            <a:off x="4051300" y="1685925"/>
            <a:ext cx="1788160" cy="1764030"/>
          </a:xfrm>
          <a:prstGeom prst="arc">
            <a:avLst>
              <a:gd name="adj1" fmla="val 10828259"/>
              <a:gd name="adj2" fmla="val 21558603"/>
            </a:avLst>
          </a:prstGeom>
          <a:noFill/>
          <a:ln w="3175">
            <a:solidFill>
              <a:srgbClr val="B4C7E7"/>
            </a:solidFill>
            <a:round/>
            <a:headEnd type="oval" w="med" len="med"/>
            <a:tailEnd type="oval" w="med" len="med"/>
          </a:ln>
        </p:spPr>
        <p:txBody>
          <a:bodyPr wrap="square" lIns="91440" tIns="45720" rIns="91440" bIns="45720" anchor="ctr">
            <a:normAutofit/>
          </a:bodyPr>
          <a:lstStyle/>
          <a:p>
            <a:pPr algn="ctr"/>
            <a:endParaRPr>
              <a:cs typeface="+mn-ea"/>
              <a:sym typeface="+mn-lt"/>
            </a:endParaRPr>
          </a:p>
        </p:txBody>
      </p:sp>
      <p:sp>
        <p:nvSpPr>
          <p:cNvPr id="25" name="ïṥḷiḓè"/>
          <p:cNvSpPr/>
          <p:nvPr/>
        </p:nvSpPr>
        <p:spPr>
          <a:xfrm>
            <a:off x="5531485" y="1832610"/>
            <a:ext cx="1405890" cy="1386840"/>
          </a:xfrm>
          <a:prstGeom prst="donut">
            <a:avLst>
              <a:gd name="adj" fmla="val 8728"/>
            </a:avLst>
          </a:prstGeom>
          <a:solidFill>
            <a:srgbClr val="EE69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p>
            <a:pPr algn="ctr"/>
            <a:r>
              <a:rPr lang="en-US" altLang="zh-CN" sz="2000" b="1" dirty="0">
                <a:solidFill>
                  <a:schemeClr val="tx1">
                    <a:lumMod val="65000"/>
                    <a:lumOff val="35000"/>
                  </a:schemeClr>
                </a:solidFill>
                <a:cs typeface="+mn-ea"/>
                <a:sym typeface="+mn-lt"/>
              </a:rPr>
              <a:t>h2(n)</a:t>
            </a:r>
            <a:endParaRPr lang="en-US" altLang="zh-CN" sz="2000" b="1" dirty="0">
              <a:solidFill>
                <a:schemeClr val="tx1">
                  <a:lumMod val="65000"/>
                  <a:lumOff val="35000"/>
                </a:schemeClr>
              </a:solidFill>
              <a:cs typeface="+mn-ea"/>
              <a:sym typeface="+mn-lt"/>
            </a:endParaRPr>
          </a:p>
        </p:txBody>
      </p:sp>
      <p:sp>
        <p:nvSpPr>
          <p:cNvPr id="27" name="íṥľîdè"/>
          <p:cNvSpPr/>
          <p:nvPr/>
        </p:nvSpPr>
        <p:spPr>
          <a:xfrm flipV="1">
            <a:off x="2765425" y="1685290"/>
            <a:ext cx="1788160" cy="1764030"/>
          </a:xfrm>
          <a:prstGeom prst="arc">
            <a:avLst>
              <a:gd name="adj1" fmla="val 10828259"/>
              <a:gd name="adj2" fmla="val 21558603"/>
            </a:avLst>
          </a:prstGeom>
          <a:noFill/>
          <a:ln w="3175">
            <a:solidFill>
              <a:srgbClr val="B4C7E7"/>
            </a:solidFill>
            <a:round/>
            <a:headEnd type="oval" w="med" len="med"/>
            <a:tailEnd type="oval" w="med" len="med"/>
          </a:ln>
        </p:spPr>
        <p:txBody>
          <a:bodyPr wrap="square" lIns="91440" tIns="45720" rIns="91440" bIns="45720" anchor="ctr">
            <a:normAutofit/>
          </a:bodyPr>
          <a:lstStyle/>
          <a:p>
            <a:pPr algn="ctr"/>
            <a:endParaRPr>
              <a:cs typeface="+mn-ea"/>
              <a:sym typeface="+mn-lt"/>
            </a:endParaRPr>
          </a:p>
        </p:txBody>
      </p:sp>
      <p:sp>
        <p:nvSpPr>
          <p:cNvPr id="28" name="islîḍê"/>
          <p:cNvSpPr/>
          <p:nvPr/>
        </p:nvSpPr>
        <p:spPr>
          <a:xfrm>
            <a:off x="1668780" y="1821815"/>
            <a:ext cx="1405890" cy="1386840"/>
          </a:xfrm>
          <a:prstGeom prst="donut">
            <a:avLst>
              <a:gd name="adj" fmla="val 8728"/>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p>
            <a:pPr algn="ctr"/>
            <a:r>
              <a:rPr lang="en-US" altLang="zh-CN" sz="2000" b="1" dirty="0">
                <a:solidFill>
                  <a:schemeClr val="tx1">
                    <a:lumMod val="65000"/>
                    <a:lumOff val="35000"/>
                  </a:schemeClr>
                </a:solidFill>
                <a:cs typeface="+mn-ea"/>
                <a:sym typeface="+mn-lt"/>
              </a:rPr>
              <a:t>h1(n)</a:t>
            </a:r>
            <a:endParaRPr lang="en-US" altLang="zh-CN" sz="2000" b="1" dirty="0">
              <a:solidFill>
                <a:schemeClr val="tx1">
                  <a:lumMod val="65000"/>
                  <a:lumOff val="35000"/>
                </a:schemeClr>
              </a:solidFill>
              <a:cs typeface="+mn-ea"/>
              <a:sym typeface="+mn-lt"/>
            </a:endParaRPr>
          </a:p>
        </p:txBody>
      </p:sp>
      <p:grpSp>
        <p:nvGrpSpPr>
          <p:cNvPr id="2" name="组合 1"/>
          <p:cNvGrpSpPr/>
          <p:nvPr/>
        </p:nvGrpSpPr>
        <p:grpSpPr>
          <a:xfrm>
            <a:off x="1066165" y="3463289"/>
            <a:ext cx="2882900" cy="988696"/>
            <a:chOff x="703309" y="3414620"/>
            <a:chExt cx="1496584" cy="720758"/>
          </a:xfrm>
        </p:grpSpPr>
        <p:sp>
          <p:nvSpPr>
            <p:cNvPr id="36" name="îŝļiḓe"/>
            <p:cNvSpPr/>
            <p:nvPr/>
          </p:nvSpPr>
          <p:spPr bwMode="auto">
            <a:xfrm>
              <a:off x="703309" y="3689793"/>
              <a:ext cx="1496584" cy="4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1400" dirty="0">
                  <a:solidFill>
                    <a:schemeClr val="tx1">
                      <a:lumMod val="65000"/>
                      <a:lumOff val="35000"/>
                    </a:schemeClr>
                  </a:solidFill>
                  <a:cs typeface="+mn-ea"/>
                  <a:sym typeface="+mn-lt"/>
                </a:rPr>
                <a:t>当前状态下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所有不处于目标位置的棋子数</a:t>
              </a:r>
              <a:endParaRPr lang="zh-CN" altLang="en-US" sz="1400" dirty="0">
                <a:solidFill>
                  <a:schemeClr val="tx1">
                    <a:lumMod val="65000"/>
                    <a:lumOff val="35000"/>
                  </a:schemeClr>
                </a:solidFill>
                <a:cs typeface="+mn-ea"/>
                <a:sym typeface="+mn-lt"/>
              </a:endParaRPr>
            </a:p>
          </p:txBody>
        </p:sp>
        <p:sp>
          <p:nvSpPr>
            <p:cNvPr id="37" name="iSļiḑê"/>
            <p:cNvSpPr txBox="1"/>
            <p:nvPr/>
          </p:nvSpPr>
          <p:spPr bwMode="auto">
            <a:xfrm>
              <a:off x="831805" y="3414620"/>
              <a:ext cx="1239357" cy="27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65000"/>
                      <a:lumOff val="35000"/>
                    </a:schemeClr>
                  </a:solidFill>
                  <a:cs typeface="+mn-ea"/>
                  <a:sym typeface="+mn-lt"/>
                </a:rPr>
                <a:t>状态数</a:t>
              </a:r>
              <a:r>
                <a:rPr lang="en-US" altLang="zh-CN" sz="2000" b="1" dirty="0">
                  <a:solidFill>
                    <a:schemeClr val="tx1">
                      <a:lumMod val="65000"/>
                      <a:lumOff val="35000"/>
                    </a:schemeClr>
                  </a:solidFill>
                  <a:cs typeface="+mn-ea"/>
                  <a:sym typeface="+mn-lt"/>
                </a:rPr>
                <a:t>?</a:t>
              </a:r>
              <a:endParaRPr lang="en-US" altLang="zh-CN" sz="2000" b="1" dirty="0">
                <a:solidFill>
                  <a:schemeClr val="tx1">
                    <a:lumMod val="65000"/>
                    <a:lumOff val="35000"/>
                  </a:schemeClr>
                </a:solidFill>
                <a:cs typeface="+mn-ea"/>
                <a:sym typeface="+mn-lt"/>
              </a:endParaRPr>
            </a:p>
          </p:txBody>
        </p:sp>
      </p:grpSp>
      <p:grpSp>
        <p:nvGrpSpPr>
          <p:cNvPr id="13" name="组合 12"/>
          <p:cNvGrpSpPr/>
          <p:nvPr/>
        </p:nvGrpSpPr>
        <p:grpSpPr>
          <a:xfrm>
            <a:off x="5006975" y="3463289"/>
            <a:ext cx="2875280" cy="988696"/>
            <a:chOff x="707435" y="3414620"/>
            <a:chExt cx="1492458" cy="720758"/>
          </a:xfrm>
        </p:grpSpPr>
        <p:sp>
          <p:nvSpPr>
            <p:cNvPr id="16" name="îŝļiḓe"/>
            <p:cNvSpPr/>
            <p:nvPr/>
          </p:nvSpPr>
          <p:spPr bwMode="auto">
            <a:xfrm>
              <a:off x="707435" y="3689793"/>
              <a:ext cx="1492458" cy="4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fontAlgn="auto">
                <a:lnSpc>
                  <a:spcPct val="100000"/>
                </a:lnSpc>
                <a:spcBef>
                  <a:spcPct val="0"/>
                </a:spcBef>
              </a:pPr>
              <a:r>
                <a:rPr lang="zh-CN" altLang="en-US" sz="1400" dirty="0">
                  <a:solidFill>
                    <a:schemeClr val="tx1">
                      <a:lumMod val="65000"/>
                      <a:lumOff val="35000"/>
                    </a:schemeClr>
                  </a:solidFill>
                  <a:cs typeface="+mn-ea"/>
                  <a:sym typeface="+mn-lt"/>
                </a:rPr>
                <a:t>当前状态下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所有棋子到目标位置的距离之和</a:t>
              </a:r>
              <a:endParaRPr lang="zh-CN" altLang="en-US" sz="1400" dirty="0">
                <a:solidFill>
                  <a:schemeClr val="tx1">
                    <a:lumMod val="65000"/>
                    <a:lumOff val="35000"/>
                  </a:schemeClr>
                </a:solidFill>
                <a:cs typeface="+mn-ea"/>
                <a:sym typeface="+mn-lt"/>
              </a:endParaRPr>
            </a:p>
          </p:txBody>
        </p:sp>
        <p:sp>
          <p:nvSpPr>
            <p:cNvPr id="48" name="iSļiḑê"/>
            <p:cNvSpPr txBox="1"/>
            <p:nvPr/>
          </p:nvSpPr>
          <p:spPr bwMode="auto">
            <a:xfrm>
              <a:off x="834107" y="3414620"/>
              <a:ext cx="1239357" cy="27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65000"/>
                      <a:lumOff val="35000"/>
                    </a:schemeClr>
                  </a:solidFill>
                  <a:cs typeface="+mn-ea"/>
                  <a:sym typeface="+mn-lt"/>
                </a:rPr>
                <a:t>距离和</a:t>
              </a:r>
              <a:r>
                <a:rPr lang="en-US" altLang="zh-CN" sz="2000" b="1" dirty="0">
                  <a:solidFill>
                    <a:schemeClr val="tx1">
                      <a:lumMod val="65000"/>
                      <a:lumOff val="35000"/>
                    </a:schemeClr>
                  </a:solidFill>
                  <a:cs typeface="+mn-ea"/>
                  <a:sym typeface="+mn-lt"/>
                </a:rPr>
                <a:t>?</a:t>
              </a:r>
              <a:endParaRPr lang="en-US" altLang="zh-CN" sz="2000" b="1" dirty="0">
                <a:solidFill>
                  <a:schemeClr val="tx1">
                    <a:lumMod val="65000"/>
                    <a:lumOff val="3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500"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1250"/>
                            </p:stCondLst>
                            <p:childTnLst>
                              <p:par>
                                <p:cTn id="16" presetID="22" presetClass="entr" presetSubtype="8" fill="hold" grpId="0" nodeType="afterEffect">
                                  <p:stCondLst>
                                    <p:cond delay="0"/>
                                  </p:stCondLst>
                                  <p:childTnLst>
                                    <p:set>
                                      <p:cBhvr>
                                        <p:cTn id="17" dur="500"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7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5" grpId="0" bldLvl="0" animBg="1"/>
      <p:bldP spid="27" grpId="0" bldLvl="0" animBg="1"/>
      <p:bldP spid="2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36711"/>
            <a:ext cx="9144000" cy="512374"/>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82427" y="300571"/>
            <a:ext cx="556076" cy="556076"/>
            <a:chOff x="887424" y="2206808"/>
            <a:chExt cx="956551" cy="956552"/>
          </a:xfrm>
        </p:grpSpPr>
        <p:sp>
          <p:nvSpPr>
            <p:cNvPr id="14" name="MH_Others_1"/>
            <p:cNvSpPr/>
            <p:nvPr>
              <p:custDataLst>
                <p:tags r:id="rId1"/>
              </p:custDataLst>
            </p:nvPr>
          </p:nvSpPr>
          <p:spPr>
            <a:xfrm>
              <a:off x="887424" y="2206808"/>
              <a:ext cx="956551" cy="95655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2"/>
              </p:custDataLst>
            </p:nvPr>
          </p:nvSpPr>
          <p:spPr>
            <a:xfrm>
              <a:off x="1048022" y="2359046"/>
              <a:ext cx="657885" cy="657885"/>
            </a:xfrm>
            <a:prstGeom prst="ellipse">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1600" b="1" dirty="0">
                  <a:solidFill>
                    <a:srgbClr val="FFFFFF"/>
                  </a:solidFill>
                  <a:cs typeface="+mn-ea"/>
                  <a:sym typeface="+mn-lt"/>
                </a:rPr>
                <a:t>2</a:t>
              </a:r>
              <a:endParaRPr lang="zh-CN" altLang="en-US" sz="1600" b="1" dirty="0">
                <a:solidFill>
                  <a:srgbClr val="FFFFFF"/>
                </a:solidFill>
                <a:cs typeface="+mn-ea"/>
                <a:sym typeface="+mn-lt"/>
              </a:endParaRPr>
            </a:p>
          </p:txBody>
        </p:sp>
      </p:grpSp>
      <p:pic>
        <p:nvPicPr>
          <p:cNvPr id="12" name="图片 11"/>
          <p:cNvPicPr>
            <a:picLocks noChangeAspect="1"/>
          </p:cNvPicPr>
          <p:nvPr/>
        </p:nvPicPr>
        <p:blipFill>
          <a:blip r:embed="rId3" cstate="email"/>
          <a:stretch>
            <a:fillRect/>
          </a:stretch>
        </p:blipFill>
        <p:spPr>
          <a:xfrm rot="416867">
            <a:off x="77092" y="137885"/>
            <a:ext cx="932996" cy="881449"/>
          </a:xfrm>
          <a:prstGeom prst="rect">
            <a:avLst/>
          </a:prstGeom>
        </p:spPr>
      </p:pic>
      <p:sp>
        <p:nvSpPr>
          <p:cNvPr id="17" name="矩形 16"/>
          <p:cNvSpPr/>
          <p:nvPr/>
        </p:nvSpPr>
        <p:spPr>
          <a:xfrm>
            <a:off x="932180" y="371475"/>
            <a:ext cx="3048000" cy="398780"/>
          </a:xfrm>
          <a:prstGeom prst="rect">
            <a:avLst/>
          </a:prstGeom>
        </p:spPr>
        <p:txBody>
          <a:bodyPr wrap="square">
            <a:spAutoFit/>
          </a:bodyPr>
          <a:lstStyle/>
          <a:p>
            <a:r>
              <a:rPr lang="zh-CN" altLang="en-US" sz="2000" b="1" dirty="0">
                <a:solidFill>
                  <a:schemeClr val="tx1">
                    <a:lumMod val="65000"/>
                    <a:lumOff val="35000"/>
                  </a:schemeClr>
                </a:solidFill>
                <a:cs typeface="+mn-ea"/>
                <a:sym typeface="+mn-lt"/>
              </a:rPr>
              <a:t>模块设计</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启发函数</a:t>
            </a:r>
            <a:endParaRPr lang="zh-CN" altLang="en-US" sz="2000" b="1" dirty="0">
              <a:solidFill>
                <a:schemeClr val="tx1">
                  <a:lumMod val="65000"/>
                  <a:lumOff val="35000"/>
                </a:schemeClr>
              </a:solidFill>
              <a:cs typeface="+mn-ea"/>
              <a:sym typeface="+mn-lt"/>
            </a:endParaRPr>
          </a:p>
        </p:txBody>
      </p:sp>
      <p:sp>
        <p:nvSpPr>
          <p:cNvPr id="100" name="文本框 99"/>
          <p:cNvSpPr txBox="1"/>
          <p:nvPr/>
        </p:nvSpPr>
        <p:spPr>
          <a:xfrm>
            <a:off x="932180" y="1011555"/>
            <a:ext cx="5080000" cy="1491615"/>
          </a:xfrm>
          <a:prstGeom prst="rect">
            <a:avLst/>
          </a:prstGeom>
          <a:noFill/>
          <a:ln w="28575" cmpd="sng">
            <a:solidFill>
              <a:schemeClr val="bg1">
                <a:lumMod val="65000"/>
              </a:schemeClr>
            </a:solidFill>
            <a:prstDash val="sysDash"/>
          </a:ln>
        </p:spPr>
        <p:txBody>
          <a:bodyPr>
            <a:spAutoFit/>
          </a:bodyPr>
          <a:p>
            <a:pPr indent="0"/>
            <a:r>
              <a:rPr lang="en-US" sz="1300" b="1">
                <a:solidFill>
                  <a:srgbClr val="0000FF"/>
                </a:solidFill>
                <a:latin typeface="Consolas" panose="020B0609020204030204" charset="0"/>
                <a:ea typeface="宋体" panose="02010600030101010101" pitchFamily="2" charset="-122"/>
                <a:cs typeface="Consolas" panose="020B0609020204030204" charset="0"/>
              </a:rPr>
              <a:t>def</a:t>
            </a:r>
            <a:r>
              <a:rPr lang="en-US" sz="1300" b="0">
                <a:solidFill>
                  <a:srgbClr val="000000"/>
                </a:solidFill>
                <a:latin typeface="Consolas" panose="020B0609020204030204" charset="0"/>
                <a:cs typeface="Consolas" panose="020B0609020204030204" charset="0"/>
              </a:rPr>
              <a:t> </a:t>
            </a:r>
            <a:r>
              <a:rPr lang="en-US" sz="1300" b="0">
                <a:solidFill>
                  <a:srgbClr val="FF00FF"/>
                </a:solidFill>
                <a:latin typeface="Consolas" panose="020B0609020204030204" charset="0"/>
                <a:ea typeface="宋体" panose="02010600030101010101" pitchFamily="2" charset="-122"/>
                <a:cs typeface="Consolas" panose="020B0609020204030204" charset="0"/>
              </a:rPr>
              <a:t>h1</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0</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if</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goal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1</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return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endParaRPr lang="zh-CN" altLang="en-US" sz="1300">
              <a:latin typeface="Consolas" panose="020B0609020204030204" charset="0"/>
              <a:cs typeface="Consolas" panose="020B0609020204030204" charset="0"/>
            </a:endParaRPr>
          </a:p>
        </p:txBody>
      </p:sp>
      <p:sp>
        <p:nvSpPr>
          <p:cNvPr id="9" name="文本框 8"/>
          <p:cNvSpPr txBox="1"/>
          <p:nvPr/>
        </p:nvSpPr>
        <p:spPr>
          <a:xfrm>
            <a:off x="932180" y="2706052"/>
            <a:ext cx="5080000" cy="2091690"/>
          </a:xfrm>
          <a:prstGeom prst="rect">
            <a:avLst/>
          </a:prstGeom>
          <a:noFill/>
          <a:ln w="28575" cmpd="sng">
            <a:solidFill>
              <a:schemeClr val="bg1">
                <a:lumMod val="65000"/>
              </a:schemeClr>
            </a:solidFill>
            <a:prstDash val="sysDash"/>
          </a:ln>
        </p:spPr>
        <p:txBody>
          <a:bodyPr>
            <a:spAutoFit/>
          </a:bodyPr>
          <a:p>
            <a:pPr indent="0"/>
            <a:r>
              <a:rPr lang="en-US" sz="1300" b="1">
                <a:solidFill>
                  <a:srgbClr val="0000FF"/>
                </a:solidFill>
                <a:latin typeface="Consolas" panose="020B0609020204030204" charset="0"/>
                <a:ea typeface="宋体" panose="02010600030101010101" pitchFamily="2" charset="-122"/>
                <a:cs typeface="Consolas" panose="020B0609020204030204" charset="0"/>
              </a:rPr>
              <a:t>def</a:t>
            </a:r>
            <a:r>
              <a:rPr lang="en-US" sz="1300" b="0">
                <a:solidFill>
                  <a:srgbClr val="000000"/>
                </a:solidFill>
                <a:latin typeface="Consolas" panose="020B0609020204030204" charset="0"/>
                <a:cs typeface="Consolas" panose="020B0609020204030204" charset="0"/>
              </a:rPr>
              <a:t> </a:t>
            </a:r>
            <a:r>
              <a:rPr lang="en-US" sz="1300" b="0">
                <a:solidFill>
                  <a:srgbClr val="FF00FF"/>
                </a:solidFill>
                <a:latin typeface="Consolas" panose="020B0609020204030204" charset="0"/>
                <a:ea typeface="宋体" panose="02010600030101010101" pitchFamily="2" charset="-122"/>
                <a:cs typeface="Consolas" panose="020B0609020204030204" charset="0"/>
              </a:rPr>
              <a:t>h2</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FF0000"/>
                </a:solidFill>
                <a:latin typeface="Consolas" panose="020B0609020204030204" charset="0"/>
                <a:ea typeface="宋体" panose="02010600030101010101" pitchFamily="2" charset="-122"/>
                <a:cs typeface="Consolas" panose="020B0609020204030204" charset="0"/>
              </a:rPr>
              <a:t>0</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tmp</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goal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for</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n</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in</a:t>
            </a:r>
            <a:r>
              <a:rPr lang="en-US" sz="1300" b="0">
                <a:solidFill>
                  <a:srgbClr val="000000"/>
                </a:solidFill>
                <a:latin typeface="Consolas" panose="020B0609020204030204" charset="0"/>
                <a:cs typeface="Consolas" panose="020B0609020204030204" charset="0"/>
              </a:rPr>
              <a:t> </a:t>
            </a:r>
            <a:r>
              <a:rPr lang="en-US" sz="1300" b="1">
                <a:solidFill>
                  <a:srgbClr val="880088"/>
                </a:solidFill>
                <a:latin typeface="Consolas" panose="020B0609020204030204" charset="0"/>
                <a:ea typeface="宋体" panose="02010600030101010101" pitchFamily="2" charset="-122"/>
                <a:cs typeface="Consolas" panose="020B0609020204030204" charset="0"/>
              </a:rPr>
              <a:t>range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len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goal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if</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tmp</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goal</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node</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a</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abs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m</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i</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1">
                <a:solidFill>
                  <a:srgbClr val="880088"/>
                </a:solidFill>
                <a:latin typeface="Consolas" panose="020B0609020204030204" charset="0"/>
                <a:ea typeface="宋体" panose="02010600030101010101" pitchFamily="2" charset="-122"/>
                <a:cs typeface="Consolas" panose="020B0609020204030204" charset="0"/>
              </a:rPr>
              <a:t>abs</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n</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ea typeface="宋体" panose="02010600030101010101" pitchFamily="2" charset="-122"/>
                <a:cs typeface="Consolas" panose="020B0609020204030204" charset="0"/>
              </a:rPr>
              <a:t>j</a:t>
            </a:r>
            <a:r>
              <a:rPr lang="en-US" sz="1300" b="1">
                <a:solidFill>
                  <a:srgbClr val="000080"/>
                </a:solidFill>
                <a:latin typeface="Consolas" panose="020B0609020204030204" charset="0"/>
                <a:ea typeface="宋体" panose="02010600030101010101" pitchFamily="2" charset="-122"/>
                <a:cs typeface="Consolas" panose="020B0609020204030204" charset="0"/>
              </a:rPr>
              <a:t>)</a:t>
            </a:r>
            <a:r>
              <a:rPr lang="en-US" sz="1300" b="0">
                <a:solidFill>
                  <a:srgbClr val="000000"/>
                </a:solidFill>
                <a:latin typeface="Consolas" panose="020B0609020204030204" charset="0"/>
                <a:cs typeface="Consolas" panose="020B0609020204030204" charset="0"/>
              </a:rPr>
              <a:t>    </a:t>
            </a:r>
            <a:r>
              <a:rPr lang="en-US" sz="1300" b="1">
                <a:solidFill>
                  <a:srgbClr val="0000FF"/>
                </a:solidFill>
                <a:latin typeface="Consolas" panose="020B0609020204030204" charset="0"/>
                <a:ea typeface="宋体" panose="02010600030101010101" pitchFamily="2" charset="-122"/>
                <a:cs typeface="Consolas" panose="020B0609020204030204" charset="0"/>
              </a:rPr>
              <a:t>return</a:t>
            </a:r>
            <a:r>
              <a:rPr lang="en-US" sz="1300" b="0">
                <a:solidFill>
                  <a:srgbClr val="000000"/>
                </a:solidFill>
                <a:latin typeface="Consolas" panose="020B0609020204030204" charset="0"/>
                <a:cs typeface="Consolas" panose="020B0609020204030204" charset="0"/>
              </a:rPr>
              <a:t> </a:t>
            </a:r>
            <a:r>
              <a:rPr lang="en-US" sz="1300" b="0">
                <a:solidFill>
                  <a:srgbClr val="000000"/>
                </a:solidFill>
                <a:latin typeface="Consolas" panose="020B0609020204030204" charset="0"/>
                <a:ea typeface="宋体" panose="02010600030101010101" pitchFamily="2" charset="-122"/>
                <a:cs typeface="Consolas" panose="020B0609020204030204" charset="0"/>
              </a:rPr>
              <a:t>a</a:t>
            </a:r>
            <a:endParaRPr lang="zh-CN" altLang="en-US" sz="1300">
              <a:latin typeface="Consolas" panose="020B0609020204030204" charset="0"/>
              <a:cs typeface="Consolas" panose="020B0609020204030204" charset="0"/>
            </a:endParaRPr>
          </a:p>
        </p:txBody>
      </p:sp>
      <p:sp>
        <p:nvSpPr>
          <p:cNvPr id="13" name="Text Box 12"/>
          <p:cNvSpPr txBox="1">
            <a:spLocks noChangeArrowheads="1"/>
          </p:cNvSpPr>
          <p:nvPr/>
        </p:nvSpPr>
        <p:spPr bwMode="auto">
          <a:xfrm>
            <a:off x="6161405" y="1313180"/>
            <a:ext cx="2831465" cy="392303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defTabSz="914400" eaLnBrk="1" hangingPunct="1">
              <a:lnSpc>
                <a:spcPct val="150000"/>
              </a:lnSpc>
              <a:spcBef>
                <a:spcPts val="600"/>
              </a:spcBef>
              <a:spcAft>
                <a:spcPts val="600"/>
              </a:spcAft>
              <a:buFont typeface="Arial" panose="020B0604020202020204" pitchFamily="34" charset="0"/>
              <a:buChar char="•"/>
            </a:pPr>
            <a:r>
              <a:rPr 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h1(s):</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计算</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当前状态下</a:t>
            </a: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所有不处于目标位置的棋子数目</a:t>
            </a:r>
            <a:endPar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buFont typeface="Arial" panose="020B0604020202020204" pitchFamily="34" charset="0"/>
              <a:buChar char="•"/>
            </a:pPr>
            <a:endPar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buFont typeface="Arial" panose="020B0604020202020204" pitchFamily="34" charset="0"/>
              <a:buChar char="•"/>
            </a:pPr>
            <a:endPar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buFont typeface="Arial" panose="020B0604020202020204" pitchFamily="34" charset="0"/>
              <a:buChar char="•"/>
            </a:pPr>
            <a:endPar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buFont typeface="Arial" panose="020B0604020202020204" pitchFamily="34" charset="0"/>
              <a:buChar char="•"/>
            </a:pP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h2(s)</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当前状态下</a:t>
            </a:r>
            <a:r>
              <a:rPr lang="en-US" altLang="zh-CN"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a:t>
            </a:r>
            <a:r>
              <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rPr>
              <a:t>所有棋子到目标位置的距离之和</a:t>
            </a:r>
            <a:endParaRPr lang="zh-CN" altLang="en-US" sz="1400" dirty="0">
              <a:solidFill>
                <a:schemeClr val="tx1">
                  <a:lumMod val="65000"/>
                  <a:lumOff val="35000"/>
                </a:schemeClr>
              </a:solidFill>
              <a:latin typeface="黑体" panose="02010609060101010101" charset="-122"/>
              <a:ea typeface="黑体" panose="02010609060101010101" charset="-122"/>
              <a:cs typeface="黑体" panose="02010609060101010101" charset="-122"/>
              <a:sym typeface="+mn-lt"/>
            </a:endParaRPr>
          </a:p>
          <a:p>
            <a:pPr marL="285750" indent="-285750" defTabSz="914400" eaLnBrk="1" hangingPunct="1">
              <a:lnSpc>
                <a:spcPct val="150000"/>
              </a:lnSpc>
              <a:spcBef>
                <a:spcPts val="600"/>
              </a:spcBef>
              <a:spcAft>
                <a:spcPts val="600"/>
              </a:spcAft>
              <a:buFont typeface="Arial" panose="020B0604020202020204" pitchFamily="34" charset="0"/>
              <a:buChar char="•"/>
            </a:pPr>
            <a:endParaRPr lang="zh-CN" altLang="en-US" sz="1400" dirty="0">
              <a:solidFill>
                <a:schemeClr val="tx1">
                  <a:lumMod val="65000"/>
                  <a:lumOff val="35000"/>
                </a:schemeClr>
              </a:solidFill>
              <a:cs typeface="+mn-ea"/>
              <a:sym typeface="+mn-lt"/>
            </a:endParaRPr>
          </a:p>
          <a:p>
            <a:pPr marL="285750" indent="-285750" defTabSz="914400" eaLnBrk="1" hangingPunct="1">
              <a:lnSpc>
                <a:spcPct val="150000"/>
              </a:lnSpc>
              <a:spcBef>
                <a:spcPts val="600"/>
              </a:spcBef>
              <a:spcAft>
                <a:spcPts val="600"/>
              </a:spcAft>
            </a:pPr>
            <a:endParaRPr lang="zh-CN" altLang="en-US" sz="1400"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tags/tag1.xml><?xml version="1.0" encoding="utf-8"?>
<p:tagLst xmlns:p="http://schemas.openxmlformats.org/presentationml/2006/main">
  <p:tag name="MH" val="20170804102517"/>
  <p:tag name="MH_LIBRARY" val="CONTENTS"/>
  <p:tag name="MH_TYPE" val="OTHERS"/>
  <p:tag name="ID" val="626778"/>
</p:tagLst>
</file>

<file path=ppt/tags/tag10.xml><?xml version="1.0" encoding="utf-8"?>
<p:tagLst xmlns:p="http://schemas.openxmlformats.org/presentationml/2006/main">
  <p:tag name="MH" val="20170804102517"/>
  <p:tag name="MH_LIBRARY" val="CONTENTS"/>
  <p:tag name="MH_TYPE" val="OTHERS"/>
  <p:tag name="ID" val="626778"/>
</p:tagLst>
</file>

<file path=ppt/tags/tag11.xml><?xml version="1.0" encoding="utf-8"?>
<p:tagLst xmlns:p="http://schemas.openxmlformats.org/presentationml/2006/main">
  <p:tag name="MH" val="20170804102517"/>
  <p:tag name="MH_LIBRARY" val="CONTENTS"/>
  <p:tag name="MH_TYPE" val="OTHERS"/>
  <p:tag name="ID" val="626778"/>
</p:tagLst>
</file>

<file path=ppt/tags/tag12.xml><?xml version="1.0" encoding="utf-8"?>
<p:tagLst xmlns:p="http://schemas.openxmlformats.org/presentationml/2006/main">
  <p:tag name="MH" val="20170804102517"/>
  <p:tag name="MH_LIBRARY" val="CONTENTS"/>
  <p:tag name="MH_TYPE" val="OTHERS"/>
  <p:tag name="ID" val="626778"/>
</p:tagLst>
</file>

<file path=ppt/tags/tag13.xml><?xml version="1.0" encoding="utf-8"?>
<p:tagLst xmlns:p="http://schemas.openxmlformats.org/presentationml/2006/main">
  <p:tag name="MH" val="20170804102517"/>
  <p:tag name="MH_LIBRARY" val="CONTENTS"/>
  <p:tag name="MH_TYPE" val="OTHERS"/>
  <p:tag name="ID" val="626778"/>
</p:tagLst>
</file>

<file path=ppt/tags/tag14.xml><?xml version="1.0" encoding="utf-8"?>
<p:tagLst xmlns:p="http://schemas.openxmlformats.org/presentationml/2006/main">
  <p:tag name="MH" val="20170804102517"/>
  <p:tag name="MH_LIBRARY" val="CONTENTS"/>
  <p:tag name="MH_TYPE" val="OTHERS"/>
  <p:tag name="ID" val="626778"/>
</p:tagLst>
</file>

<file path=ppt/tags/tag15.xml><?xml version="1.0" encoding="utf-8"?>
<p:tagLst xmlns:p="http://schemas.openxmlformats.org/presentationml/2006/main">
  <p:tag name="MH" val="20170804102517"/>
  <p:tag name="MH_LIBRARY" val="CONTENTS"/>
  <p:tag name="MH_TYPE" val="OTHERS"/>
  <p:tag name="ID" val="626778"/>
</p:tagLst>
</file>

<file path=ppt/tags/tag16.xml><?xml version="1.0" encoding="utf-8"?>
<p:tagLst xmlns:p="http://schemas.openxmlformats.org/presentationml/2006/main">
  <p:tag name="MH" val="20170804102517"/>
  <p:tag name="MH_LIBRARY" val="CONTENTS"/>
  <p:tag name="MH_TYPE" val="OTHERS"/>
  <p:tag name="ID" val="626778"/>
</p:tagLst>
</file>

<file path=ppt/tags/tag17.xml><?xml version="1.0" encoding="utf-8"?>
<p:tagLst xmlns:p="http://schemas.openxmlformats.org/presentationml/2006/main">
  <p:tag name="MH" val="20170804102517"/>
  <p:tag name="MH_LIBRARY" val="CONTENTS"/>
  <p:tag name="MH_TYPE" val="OTHERS"/>
  <p:tag name="ID" val="626778"/>
</p:tagLst>
</file>

<file path=ppt/tags/tag18.xml><?xml version="1.0" encoding="utf-8"?>
<p:tagLst xmlns:p="http://schemas.openxmlformats.org/presentationml/2006/main">
  <p:tag name="MH" val="20180730012300"/>
  <p:tag name="MH_LIBRARY" val="GRAPHIC"/>
  <p:tag name="MH_TYPE" val="Other"/>
  <p:tag name="MH_ORDER" val="8"/>
</p:tagLst>
</file>

<file path=ppt/tags/tag19.xml><?xml version="1.0" encoding="utf-8"?>
<p:tagLst xmlns:p="http://schemas.openxmlformats.org/presentationml/2006/main">
  <p:tag name="MH" val="20180730012300"/>
  <p:tag name="MH_LIBRARY" val="GRAPHIC"/>
  <p:tag name="MH_TYPE" val="Other"/>
  <p:tag name="MH_ORDER" val="8"/>
</p:tagLst>
</file>

<file path=ppt/tags/tag2.xml><?xml version="1.0" encoding="utf-8"?>
<p:tagLst xmlns:p="http://schemas.openxmlformats.org/presentationml/2006/main">
  <p:tag name="MH" val="20170804102517"/>
  <p:tag name="MH_LIBRARY" val="CONTENTS"/>
  <p:tag name="MH_TYPE" val="NUMBER"/>
  <p:tag name="ID" val="626778"/>
  <p:tag name="MH_ORDER" val="1"/>
</p:tagLst>
</file>

<file path=ppt/tags/tag20.xml><?xml version="1.0" encoding="utf-8"?>
<p:tagLst xmlns:p="http://schemas.openxmlformats.org/presentationml/2006/main">
  <p:tag name="MH" val="20180730012300"/>
  <p:tag name="MH_LIBRARY" val="GRAPHIC"/>
  <p:tag name="MH_TYPE" val="Other"/>
  <p:tag name="MH_ORDER" val="8"/>
</p:tagLst>
</file>

<file path=ppt/tags/tag21.xml><?xml version="1.0" encoding="utf-8"?>
<p:tagLst xmlns:p="http://schemas.openxmlformats.org/presentationml/2006/main">
  <p:tag name="MH" val="20180730012300"/>
  <p:tag name="MH_LIBRARY" val="GRAPHIC"/>
  <p:tag name="MH_TYPE" val="Title"/>
  <p:tag name="MH_ORDER" val="1"/>
</p:tagLst>
</file>

<file path=ppt/tags/tag22.xml><?xml version="1.0" encoding="utf-8"?>
<p:tagLst xmlns:p="http://schemas.openxmlformats.org/presentationml/2006/main">
  <p:tag name="MH" val="20180730012300"/>
  <p:tag name="MH_LIBRARY" val="GRAPHIC"/>
  <p:tag name="MH_TYPE" val="SubTitle"/>
  <p:tag name="MH_ORDER" val="1"/>
</p:tagLst>
</file>

<file path=ppt/tags/tag23.xml><?xml version="1.0" encoding="utf-8"?>
<p:tagLst xmlns:p="http://schemas.openxmlformats.org/presentationml/2006/main">
  <p:tag name="MH" val="20180730012300"/>
  <p:tag name="MH_LIBRARY" val="GRAPHIC"/>
  <p:tag name="MH_TYPE" val="SubTitle"/>
  <p:tag name="MH_ORDER" val="5"/>
</p:tagLst>
</file>

<file path=ppt/tags/tag24.xml><?xml version="1.0" encoding="utf-8"?>
<p:tagLst xmlns:p="http://schemas.openxmlformats.org/presentationml/2006/main">
  <p:tag name="MH" val="20180730012300"/>
  <p:tag name="MH_LIBRARY" val="GRAPHIC"/>
  <p:tag name="MH_TYPE" val="SubTitle"/>
  <p:tag name="MH_ORDER" val="5"/>
</p:tagLst>
</file>

<file path=ppt/tags/tag25.xml><?xml version="1.0" encoding="utf-8"?>
<p:tagLst xmlns:p="http://schemas.openxmlformats.org/presentationml/2006/main">
  <p:tag name="MH" val="20170804102517"/>
  <p:tag name="MH_LIBRARY" val="CONTENTS"/>
  <p:tag name="MH_TYPE" val="OTHERS"/>
  <p:tag name="ID" val="626778"/>
</p:tagLst>
</file>

<file path=ppt/tags/tag26.xml><?xml version="1.0" encoding="utf-8"?>
<p:tagLst xmlns:p="http://schemas.openxmlformats.org/presentationml/2006/main">
  <p:tag name="MH" val="20170804102517"/>
  <p:tag name="MH_LIBRARY" val="CONTENTS"/>
  <p:tag name="MH_TYPE" val="OTHERS"/>
  <p:tag name="ID" val="626778"/>
</p:tagLst>
</file>

<file path=ppt/tags/tag27.xml><?xml version="1.0" encoding="utf-8"?>
<p:tagLst xmlns:p="http://schemas.openxmlformats.org/presentationml/2006/main">
  <p:tag name="MH" val="20170804102517"/>
  <p:tag name="MH_LIBRARY" val="CONTENTS"/>
  <p:tag name="MH_TYPE" val="OTHERS"/>
  <p:tag name="ID" val="626778"/>
</p:tagLst>
</file>

<file path=ppt/tags/tag28.xml><?xml version="1.0" encoding="utf-8"?>
<p:tagLst xmlns:p="http://schemas.openxmlformats.org/presentationml/2006/main">
  <p:tag name="MH" val="20170804102517"/>
  <p:tag name="MH_LIBRARY" val="CONTENTS"/>
  <p:tag name="MH_TYPE" val="OTHERS"/>
  <p:tag name="ID" val="626778"/>
</p:tagLst>
</file>

<file path=ppt/tags/tag29.xml><?xml version="1.0" encoding="utf-8"?>
<p:tagLst xmlns:p="http://schemas.openxmlformats.org/presentationml/2006/main">
  <p:tag name="MH" val="20170804102517"/>
  <p:tag name="MH_LIBRARY" val="CONTENTS"/>
  <p:tag name="MH_TYPE" val="OTHERS"/>
  <p:tag name="ID" val="626778"/>
</p:tagLst>
</file>

<file path=ppt/tags/tag3.xml><?xml version="1.0" encoding="utf-8"?>
<p:tagLst xmlns:p="http://schemas.openxmlformats.org/presentationml/2006/main">
  <p:tag name="MH" val="20170804102517"/>
  <p:tag name="MH_LIBRARY" val="CONTENTS"/>
  <p:tag name="MH_TYPE" val="NUMBER"/>
  <p:tag name="ID" val="626778"/>
  <p:tag name="MH_ORDER" val="2"/>
</p:tagLst>
</file>

<file path=ppt/tags/tag30.xml><?xml version="1.0" encoding="utf-8"?>
<p:tagLst xmlns:p="http://schemas.openxmlformats.org/presentationml/2006/main">
  <p:tag name="MH" val="20170804102517"/>
  <p:tag name="MH_LIBRARY" val="CONTENTS"/>
  <p:tag name="MH_TYPE" val="OTHERS"/>
  <p:tag name="ID" val="626778"/>
</p:tagLst>
</file>

<file path=ppt/tags/tag31.xml><?xml version="1.0" encoding="utf-8"?>
<p:tagLst xmlns:p="http://schemas.openxmlformats.org/presentationml/2006/main">
  <p:tag name="MH" val="20170804102517"/>
  <p:tag name="MH_LIBRARY" val="CONTENTS"/>
  <p:tag name="MH_TYPE" val="OTHERS"/>
  <p:tag name="ID" val="626778"/>
</p:tagLst>
</file>

<file path=ppt/tags/tag32.xml><?xml version="1.0" encoding="utf-8"?>
<p:tagLst xmlns:p="http://schemas.openxmlformats.org/presentationml/2006/main">
  <p:tag name="MH" val="20170804102517"/>
  <p:tag name="MH_LIBRARY" val="CONTENTS"/>
  <p:tag name="MH_TYPE" val="OTHERS"/>
  <p:tag name="ID" val="626778"/>
</p:tagLst>
</file>

<file path=ppt/tags/tag33.xml><?xml version="1.0" encoding="utf-8"?>
<p:tagLst xmlns:p="http://schemas.openxmlformats.org/presentationml/2006/main">
  <p:tag name="MH" val="20170804102517"/>
  <p:tag name="MH_LIBRARY" val="CONTENTS"/>
  <p:tag name="MH_TYPE" val="OTHERS"/>
  <p:tag name="ID" val="626778"/>
</p:tagLst>
</file>

<file path=ppt/tags/tag34.xml><?xml version="1.0" encoding="utf-8"?>
<p:tagLst xmlns:p="http://schemas.openxmlformats.org/presentationml/2006/main">
  <p:tag name="MH" val="20170804102517"/>
  <p:tag name="MH_LIBRARY" val="CONTENTS"/>
  <p:tag name="MH_TYPE" val="OTHERS"/>
  <p:tag name="ID" val="626778"/>
</p:tagLst>
</file>

<file path=ppt/tags/tag35.xml><?xml version="1.0" encoding="utf-8"?>
<p:tagLst xmlns:p="http://schemas.openxmlformats.org/presentationml/2006/main">
  <p:tag name="MH" val="20170804102517"/>
  <p:tag name="MH_LIBRARY" val="CONTENTS"/>
  <p:tag name="MH_TYPE" val="OTHERS"/>
  <p:tag name="ID" val="626778"/>
</p:tagLst>
</file>

<file path=ppt/tags/tag36.xml><?xml version="1.0" encoding="utf-8"?>
<p:tagLst xmlns:p="http://schemas.openxmlformats.org/presentationml/2006/main">
  <p:tag name="MH" val="20170804102517"/>
  <p:tag name="MH_LIBRARY" val="CONTENTS"/>
  <p:tag name="MH_TYPE" val="OTHERS"/>
  <p:tag name="ID" val="626778"/>
</p:tagLst>
</file>

<file path=ppt/tags/tag37.xml><?xml version="1.0" encoding="utf-8"?>
<p:tagLst xmlns:p="http://schemas.openxmlformats.org/presentationml/2006/main">
  <p:tag name="MH" val="20170804102517"/>
  <p:tag name="MH_LIBRARY" val="CONTENTS"/>
  <p:tag name="MH_TYPE" val="OTHERS"/>
  <p:tag name="ID" val="626778"/>
</p:tagLst>
</file>

<file path=ppt/tags/tag38.xml><?xml version="1.0" encoding="utf-8"?>
<p:tagLst xmlns:p="http://schemas.openxmlformats.org/presentationml/2006/main">
  <p:tag name="MH" val="20170804102517"/>
  <p:tag name="MH_LIBRARY" val="CONTENTS"/>
  <p:tag name="MH_TYPE" val="OTHERS"/>
  <p:tag name="ID" val="626778"/>
</p:tagLst>
</file>

<file path=ppt/tags/tag39.xml><?xml version="1.0" encoding="utf-8"?>
<p:tagLst xmlns:p="http://schemas.openxmlformats.org/presentationml/2006/main">
  <p:tag name="MH" val="20170804102517"/>
  <p:tag name="MH_LIBRARY" val="CONTENTS"/>
  <p:tag name="MH_TYPE" val="OTHERS"/>
  <p:tag name="ID" val="626778"/>
</p:tagLst>
</file>

<file path=ppt/tags/tag4.xml><?xml version="1.0" encoding="utf-8"?>
<p:tagLst xmlns:p="http://schemas.openxmlformats.org/presentationml/2006/main">
  <p:tag name="MH" val="20170804102517"/>
  <p:tag name="MH_LIBRARY" val="CONTENTS"/>
  <p:tag name="MH_TYPE" val="NUMBER"/>
  <p:tag name="ID" val="626778"/>
  <p:tag name="MH_ORDER" val="2"/>
</p:tagLst>
</file>

<file path=ppt/tags/tag40.xml><?xml version="1.0" encoding="utf-8"?>
<p:tagLst xmlns:p="http://schemas.openxmlformats.org/presentationml/2006/main">
  <p:tag name="MH" val="20170804102517"/>
  <p:tag name="MH_LIBRARY" val="CONTENTS"/>
  <p:tag name="MH_TYPE" val="OTHERS"/>
  <p:tag name="ID" val="626778"/>
</p:tagLst>
</file>

<file path=ppt/tags/tag41.xml><?xml version="1.0" encoding="utf-8"?>
<p:tagLst xmlns:p="http://schemas.openxmlformats.org/presentationml/2006/main">
  <p:tag name="MH" val="20170804102517"/>
  <p:tag name="MH_LIBRARY" val="CONTENTS"/>
  <p:tag name="MH_TYPE" val="OTHERS"/>
  <p:tag name="ID" val="626778"/>
</p:tagLst>
</file>

<file path=ppt/tags/tag42.xml><?xml version="1.0" encoding="utf-8"?>
<p:tagLst xmlns:p="http://schemas.openxmlformats.org/presentationml/2006/main">
  <p:tag name="MH" val="20170804102517"/>
  <p:tag name="MH_LIBRARY" val="CONTENTS"/>
  <p:tag name="MH_TYPE" val="OTHERS"/>
  <p:tag name="ID" val="626778"/>
</p:tagLst>
</file>

<file path=ppt/tags/tag43.xml><?xml version="1.0" encoding="utf-8"?>
<p:tagLst xmlns:p="http://schemas.openxmlformats.org/presentationml/2006/main">
  <p:tag name="MH" val="20170804102517"/>
  <p:tag name="MH_LIBRARY" val="CONTENTS"/>
  <p:tag name="MH_TYPE" val="OTHERS"/>
  <p:tag name="ID" val="626778"/>
</p:tagLst>
</file>

<file path=ppt/tags/tag44.xml><?xml version="1.0" encoding="utf-8"?>
<p:tagLst xmlns:p="http://schemas.openxmlformats.org/presentationml/2006/main">
  <p:tag name="MH" val="20170804102517"/>
  <p:tag name="MH_LIBRARY" val="CONTENTS"/>
  <p:tag name="MH_TYPE" val="OTHERS"/>
  <p:tag name="ID" val="626778"/>
</p:tagLst>
</file>

<file path=ppt/tags/tag45.xml><?xml version="1.0" encoding="utf-8"?>
<p:tagLst xmlns:p="http://schemas.openxmlformats.org/presentationml/2006/main">
  <p:tag name="MH" val="20170804102517"/>
  <p:tag name="MH_LIBRARY" val="CONTENTS"/>
  <p:tag name="MH_TYPE" val="OTHERS"/>
  <p:tag name="ID" val="626778"/>
</p:tagLst>
</file>

<file path=ppt/tags/tag46.xml><?xml version="1.0" encoding="utf-8"?>
<p:tagLst xmlns:p="http://schemas.openxmlformats.org/presentationml/2006/main">
  <p:tag name="MH" val="20170804102517"/>
  <p:tag name="MH_LIBRARY" val="CONTENTS"/>
  <p:tag name="MH_TYPE" val="OTHERS"/>
  <p:tag name="ID" val="626778"/>
</p:tagLst>
</file>

<file path=ppt/tags/tag47.xml><?xml version="1.0" encoding="utf-8"?>
<p:tagLst xmlns:p="http://schemas.openxmlformats.org/presentationml/2006/main">
  <p:tag name="MH" val="20170804102517"/>
  <p:tag name="MH_LIBRARY" val="CONTENTS"/>
  <p:tag name="MH_TYPE" val="OTHERS"/>
  <p:tag name="ID" val="626778"/>
</p:tagLst>
</file>

<file path=ppt/tags/tag48.xml><?xml version="1.0" encoding="utf-8"?>
<p:tagLst xmlns:p="http://schemas.openxmlformats.org/presentationml/2006/main">
  <p:tag name="MH" val="20170804102517"/>
  <p:tag name="MH_LIBRARY" val="CONTENTS"/>
  <p:tag name="MH_TYPE" val="OTHERS"/>
  <p:tag name="ID" val="626778"/>
</p:tagLst>
</file>

<file path=ppt/tags/tag49.xml><?xml version="1.0" encoding="utf-8"?>
<p:tagLst xmlns:p="http://schemas.openxmlformats.org/presentationml/2006/main">
  <p:tag name="MH" val="20180731150613"/>
  <p:tag name="MH_LIBRARY" val="GRAPHIC"/>
  <p:tag name="MH_TYPE" val="Other"/>
  <p:tag name="MH_ORDER" val="1"/>
</p:tagLst>
</file>

<file path=ppt/tags/tag5.xml><?xml version="1.0" encoding="utf-8"?>
<p:tagLst xmlns:p="http://schemas.openxmlformats.org/presentationml/2006/main">
  <p:tag name="MH" val="20170804102517"/>
  <p:tag name="MH_LIBRARY" val="CONTENTS"/>
  <p:tag name="MH_TYPE" val="NUMBER"/>
  <p:tag name="ID" val="626778"/>
  <p:tag name="MH_ORDER" val="2"/>
</p:tagLst>
</file>

<file path=ppt/tags/tag50.xml><?xml version="1.0" encoding="utf-8"?>
<p:tagLst xmlns:p="http://schemas.openxmlformats.org/presentationml/2006/main">
  <p:tag name="MH" val="20180731150613"/>
  <p:tag name="MH_LIBRARY" val="GRAPHIC"/>
  <p:tag name="MH_TYPE" val="Other"/>
  <p:tag name="MH_ORDER" val="1"/>
</p:tagLst>
</file>

<file path=ppt/tags/tag51.xml><?xml version="1.0" encoding="utf-8"?>
<p:tagLst xmlns:p="http://schemas.openxmlformats.org/presentationml/2006/main">
  <p:tag name="MH" val="20180731150613"/>
  <p:tag name="MH_LIBRARY" val="GRAPHIC"/>
  <p:tag name="MH_TYPE" val="Other"/>
  <p:tag name="MH_ORDER" val="3"/>
</p:tagLst>
</file>

<file path=ppt/tags/tag52.xml><?xml version="1.0" encoding="utf-8"?>
<p:tagLst xmlns:p="http://schemas.openxmlformats.org/presentationml/2006/main">
  <p:tag name="MH" val="20170804102517"/>
  <p:tag name="MH_LIBRARY" val="CONTENTS"/>
  <p:tag name="MH_TYPE" val="OTHERS"/>
  <p:tag name="ID" val="626778"/>
</p:tagLst>
</file>

<file path=ppt/tags/tag53.xml><?xml version="1.0" encoding="utf-8"?>
<p:tagLst xmlns:p="http://schemas.openxmlformats.org/presentationml/2006/main">
  <p:tag name="MH" val="20170804102517"/>
  <p:tag name="MH_LIBRARY" val="CONTENTS"/>
  <p:tag name="MH_TYPE" val="OTHERS"/>
  <p:tag name="ID" val="626778"/>
</p:tagLst>
</file>

<file path=ppt/tags/tag54.xml><?xml version="1.0" encoding="utf-8"?>
<p:tagLst xmlns:p="http://schemas.openxmlformats.org/presentationml/2006/main">
  <p:tag name="MH" val="20180731150613"/>
  <p:tag name="MH_LIBRARY" val="GRAPHIC"/>
  <p:tag name="MH_TYPE" val="Other"/>
  <p:tag name="MH_ORDER" val="1"/>
</p:tagLst>
</file>

<file path=ppt/tags/tag55.xml><?xml version="1.0" encoding="utf-8"?>
<p:tagLst xmlns:p="http://schemas.openxmlformats.org/presentationml/2006/main">
  <p:tag name="MH" val="20180731150613"/>
  <p:tag name="MH_LIBRARY" val="GRAPHIC"/>
  <p:tag name="MH_TYPE" val="Other"/>
  <p:tag name="MH_ORDER" val="1"/>
</p:tagLst>
</file>

<file path=ppt/tags/tag56.xml><?xml version="1.0" encoding="utf-8"?>
<p:tagLst xmlns:p="http://schemas.openxmlformats.org/presentationml/2006/main">
  <p:tag name="MH" val="20180731150613"/>
  <p:tag name="MH_LIBRARY" val="GRAPHIC"/>
  <p:tag name="MH_TYPE" val="Other"/>
  <p:tag name="MH_ORDER" val="3"/>
</p:tagLst>
</file>

<file path=ppt/tags/tag57.xml><?xml version="1.0" encoding="utf-8"?>
<p:tagLst xmlns:p="http://schemas.openxmlformats.org/presentationml/2006/main">
  <p:tag name="ISPRING_FIRST_PUBLISH" val="1"/>
  <p:tag name="ISPRING_PRESENTATION_TITLE" val="简约AI科技工作汇报PPT模板"/>
</p:tagLst>
</file>

<file path=ppt/tags/tag6.xml><?xml version="1.0" encoding="utf-8"?>
<p:tagLst xmlns:p="http://schemas.openxmlformats.org/presentationml/2006/main">
  <p:tag name="MH" val="20170804102517"/>
  <p:tag name="MH_LIBRARY" val="CONTENTS"/>
  <p:tag name="MH_TYPE" val="OTHERS"/>
  <p:tag name="ID" val="626778"/>
</p:tagLst>
</file>

<file path=ppt/tags/tag7.xml><?xml version="1.0" encoding="utf-8"?>
<p:tagLst xmlns:p="http://schemas.openxmlformats.org/presentationml/2006/main">
  <p:tag name="MH" val="20170804102517"/>
  <p:tag name="MH_LIBRARY" val="CONTENTS"/>
  <p:tag name="MH_TYPE" val="OTHERS"/>
  <p:tag name="ID" val="626778"/>
</p:tagLst>
</file>

<file path=ppt/tags/tag8.xml><?xml version="1.0" encoding="utf-8"?>
<p:tagLst xmlns:p="http://schemas.openxmlformats.org/presentationml/2006/main">
  <p:tag name="MH" val="20180729202632"/>
  <p:tag name="MH_LIBRARY" val="GRAPHIC"/>
  <p:tag name="MH_TYPE" val="SubTitle"/>
  <p:tag name="MH_ORDER" val="1"/>
</p:tagLst>
</file>

<file path=ppt/tags/tag9.xml><?xml version="1.0" encoding="utf-8"?>
<p:tagLst xmlns:p="http://schemas.openxmlformats.org/presentationml/2006/main">
  <p:tag name="MH" val="20180729202632"/>
  <p:tag name="MH_LIBRARY" val="GRAPHIC"/>
  <p:tag name="MH_TYPE" val="Other"/>
  <p:tag name="MH_ORDER" val="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udzckio">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4024</Words>
  <Application>WPS 演示</Application>
  <PresentationFormat>全屏显示(16:9)</PresentationFormat>
  <Paragraphs>288</Paragraphs>
  <Slides>21</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等线</vt:lpstr>
      <vt:lpstr>Consolas</vt:lpstr>
      <vt:lpstr>黑体</vt:lpstr>
      <vt:lpstr>微软雅黑</vt:lpstr>
      <vt:lpstr>Arial Unicode MS</vt:lpstr>
      <vt:lpstr>华文仿宋</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简约AI科技工作汇报PPT模板</dc:title>
  <dc:creator>Liu,Qingchuan</dc:creator>
  <cp:lastModifiedBy>Carlos</cp:lastModifiedBy>
  <cp:revision>179</cp:revision>
  <dcterms:created xsi:type="dcterms:W3CDTF">2018-07-09T05:24:00Z</dcterms:created>
  <dcterms:modified xsi:type="dcterms:W3CDTF">2021-04-13T12:11:06Z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B8F6320C1549410983BADECADDC71288</vt:lpwstr>
  </property>
</Properties>
</file>