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Economica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Economica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Economica-italic.fntdata"/><Relationship Id="rId10" Type="http://schemas.openxmlformats.org/officeDocument/2006/relationships/slide" Target="slides/slide4.xml"/><Relationship Id="rId32" Type="http://schemas.openxmlformats.org/officeDocument/2006/relationships/font" Target="fonts/Economica-bold.fntdata"/><Relationship Id="rId13" Type="http://schemas.openxmlformats.org/officeDocument/2006/relationships/slide" Target="slides/slide7.xml"/><Relationship Id="rId35" Type="http://schemas.openxmlformats.org/officeDocument/2006/relationships/font" Target="fonts/OpenSans-regular.fntdata"/><Relationship Id="rId12" Type="http://schemas.openxmlformats.org/officeDocument/2006/relationships/slide" Target="slides/slide6.xml"/><Relationship Id="rId34" Type="http://schemas.openxmlformats.org/officeDocument/2006/relationships/font" Target="fonts/Economica-boldItalic.fntdata"/><Relationship Id="rId15" Type="http://schemas.openxmlformats.org/officeDocument/2006/relationships/slide" Target="slides/slide9.xml"/><Relationship Id="rId37" Type="http://schemas.openxmlformats.org/officeDocument/2006/relationships/font" Target="fonts/OpenSans-italic.fntdata"/><Relationship Id="rId14" Type="http://schemas.openxmlformats.org/officeDocument/2006/relationships/slide" Target="slides/slide8.xml"/><Relationship Id="rId36" Type="http://schemas.openxmlformats.org/officeDocument/2006/relationships/font" Target="fonts/OpenSans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dc08b6a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dc08b6a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dc08b6a1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dc08b6a1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dc08b6a1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dc08b6a1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dc08b6a1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dc08b6a1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dc08b6a1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dc08b6a1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dc08b6a1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dc08b6a1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dc08b6a1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dc08b6a1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dc08b6a1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dc08b6a1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dc08b6a1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dc08b6a1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dc08b6a1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dc08b6a1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dc08b6a1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dc08b6a1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dc08b6a1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dc08b6a1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dc08b6a1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dc08b6a1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dc08b6a1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dc08b6a1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dc08b6a1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dc08b6a1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dc08b6a1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dc08b6a1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dc08b6a1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dc08b6a1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dc08b6a1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dc08b6a1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dc08b6a1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dc08b6a1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dc08b6a1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dc08b6a1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dc08b6a1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dc08b6a1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dc08b6a1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dc08b6a1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dc08b6a1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dc08b6a1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dc08b6a1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dc08b6a1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6" name="Google Shape;56;p14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2" name="Google Shape;62;p15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Relationship Id="rId4" Type="http://schemas.openxmlformats.org/officeDocument/2006/relationships/image" Target="../media/image13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colorado.edu/education/DMP/activities/graph/ddgact03.html" TargetMode="External"/><Relationship Id="rId4" Type="http://schemas.openxmlformats.org/officeDocument/2006/relationships/hyperlink" Target="https://www.colorado.edu/education/DMP/activities/graph/ddghnd03.html" TargetMode="External"/><Relationship Id="rId5" Type="http://schemas.openxmlformats.org/officeDocument/2006/relationships/image" Target="../media/image17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colorado.edu/education/DMP/activities/graph/ddgact04.html" TargetMode="External"/><Relationship Id="rId4" Type="http://schemas.openxmlformats.org/officeDocument/2006/relationships/hyperlink" Target="https://www.colorado.edu/education/DMP/activities/graph/ddghnd04.html" TargetMode="External"/><Relationship Id="rId5" Type="http://schemas.openxmlformats.org/officeDocument/2006/relationships/image" Target="../media/image2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jpg"/><Relationship Id="rId4" Type="http://schemas.openxmlformats.org/officeDocument/2006/relationships/image" Target="../media/image3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youtube.com/watch?v=McXPZz4c0FY" TargetMode="External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nrich.maths.org/2325" TargetMode="External"/><Relationship Id="rId4" Type="http://schemas.openxmlformats.org/officeDocument/2006/relationships/image" Target="../media/image26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youtube.com/watch?v=82zlRaRUsaY" TargetMode="External"/><Relationship Id="rId4" Type="http://schemas.openxmlformats.org/officeDocument/2006/relationships/hyperlink" Target="https://www.youtube.com/watch?v=2iViaEAytxw" TargetMode="External"/><Relationship Id="rId5" Type="http://schemas.openxmlformats.org/officeDocument/2006/relationships/image" Target="../media/image34.png"/><Relationship Id="rId6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mathsisfun.com/activity/seven-bridges-konigsberg.html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gif"/><Relationship Id="rId4" Type="http://schemas.openxmlformats.org/officeDocument/2006/relationships/image" Target="../media/image8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Graph Theory</a:t>
            </a:r>
            <a:endParaRPr b="1"/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AI Inspire</a:t>
            </a:r>
            <a:endParaRPr b="1"/>
          </a:p>
        </p:txBody>
      </p:sp>
      <p:pic>
        <p:nvPicPr>
          <p:cNvPr descr="Image result for graph theory" id="109" name="Google Shape;1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8252" y="187925"/>
            <a:ext cx="2484801" cy="238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raph theory transparent image" id="110" name="Google Shape;11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375" y="2636758"/>
            <a:ext cx="2484800" cy="2199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Terms &amp; Definitions</a:t>
            </a:r>
            <a:endParaRPr b="1"/>
          </a:p>
        </p:txBody>
      </p:sp>
      <p:sp>
        <p:nvSpPr>
          <p:cNvPr id="173" name="Google Shape;173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Connected graph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Path exists between every pair of vertices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Tree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Simple connected graph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b="1" lang="en"/>
              <a:t>NO CYCLES!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Complete graph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Simple graph where every pair of vertices is connected by an edge</a:t>
            </a:r>
            <a:endParaRPr/>
          </a:p>
        </p:txBody>
      </p:sp>
      <p:pic>
        <p:nvPicPr>
          <p:cNvPr descr="Image result for tree computer science" id="174" name="Google Shape;1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602" y="315925"/>
            <a:ext cx="4126674" cy="21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Graphs</a:t>
            </a:r>
            <a:endParaRPr/>
          </a:p>
        </p:txBody>
      </p:sp>
      <p:sp>
        <p:nvSpPr>
          <p:cNvPr id="180" name="Google Shape;180;p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Bipartite graph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2 disjoint sets (no elements in common &amp; no vertices between 2 sets are adj.)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Bigraph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Directed graph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All edges are directed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Particular direction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Undirected graph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DAG (Directed Acyclic Graph)</a:t>
            </a:r>
            <a:endParaRPr/>
          </a:p>
        </p:txBody>
      </p:sp>
      <p:pic>
        <p:nvPicPr>
          <p:cNvPr descr="Image result for directed graph" id="181" name="Google Shape;1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9825" y="3021200"/>
            <a:ext cx="2144501" cy="19311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undirected graph" id="182" name="Google Shape;18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0499" y="3021200"/>
            <a:ext cx="2329326" cy="193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Graphs</a:t>
            </a:r>
            <a:endParaRPr/>
          </a:p>
        </p:txBody>
      </p:sp>
      <p:pic>
        <p:nvPicPr>
          <p:cNvPr descr="Image result for types of graphs graph theory" id="188" name="Google Shape;1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48175"/>
            <a:ext cx="3926800" cy="27375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igraph" id="189" name="Google Shape;18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8825" y="154700"/>
            <a:ext cx="2715350" cy="2715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weighted graph" id="190" name="Google Shape;19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1900" y="2948550"/>
            <a:ext cx="3926800" cy="20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Representing Graphs </a:t>
            </a:r>
            <a:endParaRPr b="1"/>
          </a:p>
        </p:txBody>
      </p:sp>
      <p:sp>
        <p:nvSpPr>
          <p:cNvPr id="196" name="Google Shape;196;p3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Adjacency matrix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Square n  * n matrix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Each number indicates whether vertices are adjacent or not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Diagonal : has 0s : vertice can’t be adjacent to itself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2D array in Java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Adjacency list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Represents graph with </a:t>
            </a:r>
            <a:r>
              <a:rPr lang="en" u="sng"/>
              <a:t>list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Represents if vertices are adjacent to each other in graph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Represents length if directed graph between adjacent vertices</a:t>
            </a:r>
            <a:endParaRPr/>
          </a:p>
        </p:txBody>
      </p:sp>
      <p:pic>
        <p:nvPicPr>
          <p:cNvPr descr="Image result for graph theory" id="197" name="Google Shape;19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0525" y="2571750"/>
            <a:ext cx="2533475" cy="246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Adjacency Matrix</a:t>
            </a:r>
            <a:endParaRPr b="1"/>
          </a:p>
        </p:txBody>
      </p:sp>
      <p:pic>
        <p:nvPicPr>
          <p:cNvPr descr="Image result for adjacency matrix" id="203" name="Google Shape;20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050" y="1147225"/>
            <a:ext cx="5695900" cy="374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Adjacency List</a:t>
            </a:r>
            <a:endParaRPr b="1"/>
          </a:p>
        </p:txBody>
      </p:sp>
      <p:pic>
        <p:nvPicPr>
          <p:cNvPr descr="Image result for adjacency list" id="209" name="Google Shape;20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825" y="1147225"/>
            <a:ext cx="7498351" cy="36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Algorithms &amp; Activities</a:t>
            </a:r>
            <a:endParaRPr b="1"/>
          </a:p>
        </p:txBody>
      </p:sp>
      <p:pic>
        <p:nvPicPr>
          <p:cNvPr descr="Image result for activity" id="215" name="Google Shape;2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263" y="362025"/>
            <a:ext cx="4148650" cy="1897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lgorithms" id="216" name="Google Shape;21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4537" y="2917975"/>
            <a:ext cx="3606125" cy="202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Activity 1 : How Many Colors?</a:t>
            </a:r>
            <a:endParaRPr b="1"/>
          </a:p>
        </p:txBody>
      </p:sp>
      <p:sp>
        <p:nvSpPr>
          <p:cNvPr id="222" name="Google Shape;222;p4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https://www.colorado.edu/education/DMP/activities/graph/ddgact03.html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https://www.colorado.edu/education/DMP/activities/graph/ddghnd03.html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four color theorem" id="223" name="Google Shape;223;p41"/>
          <p:cNvPicPr preferRelativeResize="0"/>
          <p:nvPr/>
        </p:nvPicPr>
        <p:blipFill rotWithShape="1">
          <a:blip r:embed="rId5">
            <a:alphaModFix/>
          </a:blip>
          <a:srcRect b="0" l="0" r="52834" t="0"/>
          <a:stretch/>
        </p:blipFill>
        <p:spPr>
          <a:xfrm>
            <a:off x="3220925" y="2222650"/>
            <a:ext cx="2471874" cy="27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 COLOR THEOREM</a:t>
            </a:r>
            <a:endParaRPr b="1"/>
          </a:p>
        </p:txBody>
      </p:sp>
      <p:sp>
        <p:nvSpPr>
          <p:cNvPr id="229" name="Google Shape;229;p4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 No more than 4 colors are needed to color regions of map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No 2 adjacent regions have same color</a:t>
            </a:r>
            <a:endParaRPr/>
          </a:p>
        </p:txBody>
      </p:sp>
      <p:pic>
        <p:nvPicPr>
          <p:cNvPr descr="Image result for four color theorem" id="230" name="Google Shape;230;p42" title="https://en.wikipedia.org/wiki/Four_color_theore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461" y="1699175"/>
            <a:ext cx="2494539" cy="33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four color theorem" id="231" name="Google Shape;23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129847"/>
            <a:ext cx="6633974" cy="28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Activity 2 : Shortest Route Problem</a:t>
            </a:r>
            <a:endParaRPr b="1"/>
          </a:p>
        </p:txBody>
      </p:sp>
      <p:sp>
        <p:nvSpPr>
          <p:cNvPr id="237" name="Google Shape;237;p4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https://www.colorado.edu/education/DMP/activities/graph/ddgact04.html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https://www.colorado.edu/education/DMP/activities/graph/ddghnd04.html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shortest path" id="238" name="Google Shape;23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3888" y="2222200"/>
            <a:ext cx="4736225" cy="26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Basics </a:t>
            </a:r>
            <a:endParaRPr b="1"/>
          </a:p>
        </p:txBody>
      </p:sp>
      <p:pic>
        <p:nvPicPr>
          <p:cNvPr descr="Image result for fundamentals" id="116" name="Google Shape;1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450" y="-76200"/>
            <a:ext cx="4346550" cy="28917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where is graph theory used" id="117" name="Google Shape;11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7450" y="2702250"/>
            <a:ext cx="4346549" cy="233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Breadth First Search</a:t>
            </a:r>
            <a:endParaRPr b="1"/>
          </a:p>
        </p:txBody>
      </p:sp>
      <p:sp>
        <p:nvSpPr>
          <p:cNvPr id="244" name="Google Shape;244;p44"/>
          <p:cNvSpPr txBox="1"/>
          <p:nvPr>
            <p:ph idx="1" type="body"/>
          </p:nvPr>
        </p:nvSpPr>
        <p:spPr>
          <a:xfrm>
            <a:off x="311700" y="1260900"/>
            <a:ext cx="4057800" cy="3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Algorithm traversing/searching through graph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Broad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Visits siblings/neighbor nodes over children nodes</a:t>
            </a:r>
            <a:endParaRPr/>
          </a:p>
        </p:txBody>
      </p:sp>
      <p:pic>
        <p:nvPicPr>
          <p:cNvPr descr="Image result for breadth first search" id="245" name="Google Shape;245;p44"/>
          <p:cNvPicPr preferRelativeResize="0"/>
          <p:nvPr/>
        </p:nvPicPr>
        <p:blipFill rotWithShape="1">
          <a:blip r:embed="rId3">
            <a:alphaModFix/>
          </a:blip>
          <a:srcRect b="0" l="48008" r="0" t="0"/>
          <a:stretch/>
        </p:blipFill>
        <p:spPr>
          <a:xfrm>
            <a:off x="4943749" y="330200"/>
            <a:ext cx="3501699" cy="44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Depth First Search</a:t>
            </a:r>
            <a:endParaRPr b="1"/>
          </a:p>
        </p:txBody>
      </p:sp>
      <p:sp>
        <p:nvSpPr>
          <p:cNvPr id="251" name="Google Shape;251;p45"/>
          <p:cNvSpPr txBox="1"/>
          <p:nvPr>
            <p:ph idx="1" type="body"/>
          </p:nvPr>
        </p:nvSpPr>
        <p:spPr>
          <a:xfrm>
            <a:off x="311700" y="1147225"/>
            <a:ext cx="4260300" cy="3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Algorithm traversing/searching through graph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Deep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Visits children nodes over sibling nodes</a:t>
            </a:r>
            <a:endParaRPr/>
          </a:p>
        </p:txBody>
      </p:sp>
      <p:pic>
        <p:nvPicPr>
          <p:cNvPr descr="Image result for breadth first search" id="252" name="Google Shape;252;p45"/>
          <p:cNvPicPr preferRelativeResize="0"/>
          <p:nvPr/>
        </p:nvPicPr>
        <p:blipFill rotWithShape="1">
          <a:blip r:embed="rId3">
            <a:alphaModFix/>
          </a:blip>
          <a:srcRect b="0" l="0" r="50137" t="0"/>
          <a:stretch/>
        </p:blipFill>
        <p:spPr>
          <a:xfrm>
            <a:off x="5180950" y="330200"/>
            <a:ext cx="3358276" cy="44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Dijkstra's Shortest Path Algorithm</a:t>
            </a:r>
            <a:endParaRPr b="1"/>
          </a:p>
        </p:txBody>
      </p:sp>
      <p:sp>
        <p:nvSpPr>
          <p:cNvPr id="258" name="Google Shape;258;p4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Shortest path between nodes in a graph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Ex : road networks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Used by GPS and other systems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https://www.youtube.com/watch?v=McXPZz4c0FY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shortest path" id="259" name="Google Shape;25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7173" y="2571750"/>
            <a:ext cx="3306828" cy="24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Bonus Activity 3 : Travelling Salesman Problem</a:t>
            </a:r>
            <a:endParaRPr b="1"/>
          </a:p>
        </p:txBody>
      </p:sp>
      <p:sp>
        <p:nvSpPr>
          <p:cNvPr id="265" name="Google Shape;265;p4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https://nrich.maths.org/2325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Visit all cities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Optimal path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Shortest distance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Min travel time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two diagrams of nodes with lines joining them" id="266" name="Google Shape;266;p47"/>
          <p:cNvPicPr preferRelativeResize="0"/>
          <p:nvPr/>
        </p:nvPicPr>
        <p:blipFill rotWithShape="1">
          <a:blip r:embed="rId4">
            <a:alphaModFix/>
          </a:blip>
          <a:srcRect b="0" l="0" r="0" t="54902"/>
          <a:stretch/>
        </p:blipFill>
        <p:spPr>
          <a:xfrm>
            <a:off x="3358275" y="1835175"/>
            <a:ext cx="5637575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Quick Review of Concepts Learned</a:t>
            </a:r>
            <a:endParaRPr b="1"/>
          </a:p>
        </p:txBody>
      </p:sp>
      <p:sp>
        <p:nvSpPr>
          <p:cNvPr id="272" name="Google Shape;272;p4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https://www.youtube.com/watch?v=82zlRaRUsaY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https://www.youtube.com/watch?v=2iViaEAytxw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concepts" id="273" name="Google Shape;273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5300" y="174775"/>
            <a:ext cx="2726759" cy="4483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raph theory" id="274" name="Google Shape;274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5975" y="2124650"/>
            <a:ext cx="2961050" cy="293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Graph Theory?</a:t>
            </a:r>
            <a:endParaRPr b="1"/>
          </a:p>
        </p:txBody>
      </p:sp>
      <p:sp>
        <p:nvSpPr>
          <p:cNvPr id="123" name="Google Shape;123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Mathematical study/theory of graphs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Properties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Applications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Graph is composed of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Vertices/Nodes/Points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Connected by Edges/Arcs/Lines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Study of </a:t>
            </a:r>
            <a:r>
              <a:rPr b="1" lang="en"/>
              <a:t>relationships</a:t>
            </a:r>
            <a:endParaRPr b="1"/>
          </a:p>
        </p:txBody>
      </p:sp>
      <p:pic>
        <p:nvPicPr>
          <p:cNvPr descr="Image result for what is graph theory"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4225" y="621125"/>
            <a:ext cx="415290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Importance/Impact</a:t>
            </a:r>
            <a:endParaRPr b="1"/>
          </a:p>
        </p:txBody>
      </p:sp>
      <p:sp>
        <p:nvSpPr>
          <p:cNvPr id="130" name="Google Shape;130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Used in a multitude of diff. Comp. apps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Use algorithms to tackle diff. Problems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Ex. : Shortest path problem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Simpler to express data in graph vs. table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See relationships between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Better understanding of data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446" y="2017421"/>
            <a:ext cx="4371550" cy="295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Where is it used?</a:t>
            </a:r>
            <a:endParaRPr b="1"/>
          </a:p>
        </p:txBody>
      </p:sp>
      <p:sp>
        <p:nvSpPr>
          <p:cNvPr id="137" name="Google Shape;137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Social media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Social networks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Facebook 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Instagram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Snapchat, etc.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Connect Platforms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Connecting students or prof. With each other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Shortest Route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GPS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facebook graph theory" id="138" name="Google Shape;1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3325" y="848925"/>
            <a:ext cx="3295825" cy="32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History</a:t>
            </a:r>
            <a:endParaRPr b="1"/>
          </a:p>
        </p:txBody>
      </p:sp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Leonhard Euler - 1736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Greatest mathematician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Founder of Graph Theory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7 Bridges of Konigsberg Bridge Problem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Activity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https://www.mathsisfun.com/activity/seven-bridges-konigsberg.html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history of graph theory" id="145" name="Google Shape;14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5100" y="315925"/>
            <a:ext cx="3164050" cy="24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Definitions</a:t>
            </a:r>
            <a:endParaRPr b="1"/>
          </a:p>
        </p:txBody>
      </p:sp>
      <p:pic>
        <p:nvPicPr>
          <p:cNvPr descr="Image result for vocabulary" id="151" name="Google Shape;1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4400" y="2471875"/>
            <a:ext cx="2210975" cy="2210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vocabulary" id="152" name="Google Shape;15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800" y="362050"/>
            <a:ext cx="1872650" cy="187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Simple Vocab</a:t>
            </a:r>
            <a:endParaRPr b="1"/>
          </a:p>
        </p:txBody>
      </p:sp>
      <p:sp>
        <p:nvSpPr>
          <p:cNvPr id="158" name="Google Shape;158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Graph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Set of vertices/nodes connected with a set of edges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Loop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Edge with same vertex at each end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Degree of vertex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Number of edges which have that vertex as an endpoint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Simple Graph	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Graph with no loops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No more than one edge connecting a pair of vertices </a:t>
            </a:r>
            <a:endParaRPr/>
          </a:p>
        </p:txBody>
      </p:sp>
      <p:pic>
        <p:nvPicPr>
          <p:cNvPr descr="Image result for graph theory nodes and edges" id="159" name="Google Shape;1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1600" y="0"/>
            <a:ext cx="2692400" cy="2108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imple graph" id="160" name="Google Shape;16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6050" y="3761950"/>
            <a:ext cx="3913100" cy="13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Simple Vocab (cont.)</a:t>
            </a:r>
            <a:endParaRPr b="1"/>
          </a:p>
        </p:txBody>
      </p:sp>
      <p:sp>
        <p:nvSpPr>
          <p:cNvPr id="166" name="Google Shape;166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Walk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Sequence of edges where each edge is the beginning of the consecutively next edge (except last)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Trail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No edge is repeated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Path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No vertex is repeated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Cycle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Closed path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Hamiltonian cycle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Cycle which visits every vertex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vertex is only visited once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Cycle is a path</a:t>
            </a:r>
            <a:endParaRPr/>
          </a:p>
        </p:txBody>
      </p:sp>
      <p:pic>
        <p:nvPicPr>
          <p:cNvPr descr="Image result for hamiltonian cycle" id="167" name="Google Shape;1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7250" y="2153525"/>
            <a:ext cx="2540000" cy="24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