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7748127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7748127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7748127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7748127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7748127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7748127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774812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774812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76db5c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76db5c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76db5c8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76db5c8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76db5c8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76db5c8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76db5c8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76db5c8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76db5c8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76db5c8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76db5c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76db5c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774812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774812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76db5c8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76db5c8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76db5c8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d76db5c8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774812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774812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774812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774812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774812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774812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d774812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d774812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774812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774812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774812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774812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774812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774812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774812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774812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774812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774812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7748127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7748127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774812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774812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774812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774812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7748127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7748127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7748127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7748127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7748127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7748127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774812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774812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Part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Inspire Workshop @ PRC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Data Visually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Frequency 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into different intervals and measure relative frequency of each interval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Dot plot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Relationship between 1 variable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Scatter plot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Relationship between more than one variable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variables</a:t>
            </a:r>
            <a:endParaRPr/>
          </a:p>
        </p:txBody>
      </p:sp>
      <p:pic>
        <p:nvPicPr>
          <p:cNvPr descr="Image result for represent data"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24" y="2732450"/>
            <a:ext cx="3238025" cy="215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Measures of Central Tendency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Mean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/ number of elements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Strongly </a:t>
            </a:r>
            <a:r>
              <a:rPr lang="en"/>
              <a:t>affected</a:t>
            </a:r>
            <a:r>
              <a:rPr lang="en"/>
              <a:t> by outliers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 measure of central tendency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Median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Middle number in ordered 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affected by outliers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Resistant/Robust measure</a:t>
            </a:r>
            <a:endParaRPr/>
          </a:p>
        </p:txBody>
      </p:sp>
      <p:pic>
        <p:nvPicPr>
          <p:cNvPr descr="Image result for central tendency"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-5529"/>
          <a:stretch/>
        </p:blipFill>
        <p:spPr>
          <a:xfrm>
            <a:off x="5014350" y="1633225"/>
            <a:ext cx="3994375" cy="27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Measures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Quartiles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 into 4 = sized groups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IQ = Q3 - Q1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Q2 = Median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Box and whisker plot</a:t>
            </a:r>
            <a:endParaRPr/>
          </a:p>
        </p:txBody>
      </p:sp>
      <p:pic>
        <p:nvPicPr>
          <p:cNvPr descr="Image result for box whisker plot diagram"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100" y="2994500"/>
            <a:ext cx="5615899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Dispersion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Spread/variability of values in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Range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- min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IQR measures dispersion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MAD (Mean Absolute Deviation)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Variance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Standard Deviation</a:t>
            </a:r>
            <a:endParaRPr/>
          </a:p>
        </p:txBody>
      </p:sp>
      <p:pic>
        <p:nvPicPr>
          <p:cNvPr descr="Image result for standard deviation"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02" y="364025"/>
            <a:ext cx="4118172" cy="2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ML algorithm?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Y = f(X), maps input  variable X to output variable Y </a:t>
            </a:r>
            <a:endParaRPr sz="2000"/>
          </a:p>
        </p:txBody>
      </p:sp>
      <p:pic>
        <p:nvPicPr>
          <p:cNvPr descr="Image result for input output"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587" y="2097675"/>
            <a:ext cx="3602825" cy="24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Algos</a:t>
            </a:r>
            <a:endParaRPr/>
          </a:p>
        </p:txBody>
      </p:sp>
      <p:pic>
        <p:nvPicPr>
          <p:cNvPr descr="Image result for regression"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80" y="3060700"/>
            <a:ext cx="2680450" cy="2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Predictive modeling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Minimize error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accurate prediction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Line which fits relationship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(X) with Output (Y)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Residuals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between predicted fit of line and actual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75" y="458025"/>
            <a:ext cx="4572726" cy="24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Find total of squares of errors as small as possible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Least squares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Straight line ⇒</a:t>
            </a:r>
            <a:r>
              <a:rPr lang="en"/>
              <a:t> </a:t>
            </a:r>
            <a:r>
              <a:rPr lang="en"/>
              <a:t> min. Sum of squared errors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00" y="2483000"/>
            <a:ext cx="23622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pic>
        <p:nvPicPr>
          <p:cNvPr descr="Image result for clustering"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800" y="2571750"/>
            <a:ext cx="2837525" cy="25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Partition n observations into k clusters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Choose which cluster each observation goes to based on nearest mean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k  means algorithm"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827" y="2345925"/>
            <a:ext cx="2745825" cy="2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Concepts</a:t>
            </a:r>
            <a:endParaRPr/>
          </a:p>
        </p:txBody>
      </p:sp>
      <p:pic>
        <p:nvPicPr>
          <p:cNvPr descr="Image result for concepts" id="70" name="Google Shape;70;p14"/>
          <p:cNvPicPr preferRelativeResize="0"/>
          <p:nvPr/>
        </p:nvPicPr>
        <p:blipFill rotWithShape="1">
          <a:blip r:embed="rId3">
            <a:alphaModFix/>
          </a:blip>
          <a:srcRect b="18507" l="0" r="0" t="0"/>
          <a:stretch/>
        </p:blipFill>
        <p:spPr>
          <a:xfrm>
            <a:off x="3847150" y="2672450"/>
            <a:ext cx="1747650" cy="23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K-Medians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Partition n observations into k clusters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Choose which cluster each observation goes to based on nearest mean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Less sensitive to outliers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k medians"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25" y="2341450"/>
            <a:ext cx="3199825" cy="2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Maximization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Generates best </a:t>
            </a:r>
            <a:r>
              <a:rPr lang="en"/>
              <a:t>hypothesis</a:t>
            </a:r>
            <a:r>
              <a:rPr lang="en"/>
              <a:t> for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Max. prob. Of data that comes from k distributions, with particular mean and variance</a:t>
            </a:r>
            <a:endParaRPr/>
          </a:p>
        </p:txBody>
      </p:sp>
      <p:pic>
        <p:nvPicPr>
          <p:cNvPr descr="Image result for Expectation Maximization"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650" y="2185800"/>
            <a:ext cx="4486499" cy="28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Clustering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Build </a:t>
            </a:r>
            <a:r>
              <a:rPr lang="en"/>
              <a:t>hierarchy</a:t>
            </a:r>
            <a:r>
              <a:rPr lang="en"/>
              <a:t> of clusters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2 most similar clusters are combined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Produces a tree</a:t>
            </a:r>
            <a:endParaRPr/>
          </a:p>
        </p:txBody>
      </p:sp>
      <p:pic>
        <p:nvPicPr>
          <p:cNvPr descr="Image result for what is hierarchical clustering"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475" y="2684675"/>
            <a:ext cx="3920700" cy="2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Algorithms</a:t>
            </a:r>
            <a:endParaRPr/>
          </a:p>
        </p:txBody>
      </p:sp>
      <p:pic>
        <p:nvPicPr>
          <p:cNvPr descr="Image result for association"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50" y="2672450"/>
            <a:ext cx="4125350" cy="22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</a:t>
            </a:r>
            <a:r>
              <a:rPr lang="en"/>
              <a:t> Algorithm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Data mining algorithms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relationships and associations in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Identify frequent individual items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Operate on databases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Uses breadth-first search </a:t>
            </a:r>
            <a:endParaRPr/>
          </a:p>
        </p:txBody>
      </p:sp>
      <p:pic>
        <p:nvPicPr>
          <p:cNvPr descr="Image result for Apriori algorithm"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50" y="2425425"/>
            <a:ext cx="4963451" cy="2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Algorithms</a:t>
            </a:r>
            <a:endParaRPr/>
          </a:p>
        </p:txBody>
      </p:sp>
      <p:pic>
        <p:nvPicPr>
          <p:cNvPr descr="Image result for decision tree"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075" y="2672450"/>
            <a:ext cx="2963975" cy="2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Tree (CART)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Uses set of rules and decisions to decide outcome of event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Regression model fitted to each node/vertice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predicted values of Y</a:t>
            </a:r>
            <a:endParaRPr/>
          </a:p>
        </p:txBody>
      </p:sp>
      <p:pic>
        <p:nvPicPr>
          <p:cNvPr descr="Image result for Classification and Regression Tree (CART)"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025" y="2269975"/>
            <a:ext cx="3403799" cy="27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</a:t>
            </a:r>
            <a:r>
              <a:rPr lang="en"/>
              <a:t>Dichotomiser</a:t>
            </a:r>
            <a:r>
              <a:rPr lang="en"/>
              <a:t> 3 (ID3)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Ross Quinlan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Generate decision tree from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Selects best attribute for each iteration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Can overfit data, not always optimal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iterative dichotomiser 3 (id3)"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075" y="2148975"/>
            <a:ext cx="3923500" cy="28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Algorithms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Algorithm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Classification technique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Centered around probability</a:t>
            </a:r>
            <a:endParaRPr/>
          </a:p>
        </p:txBody>
      </p:sp>
      <p:pic>
        <p:nvPicPr>
          <p:cNvPr descr="Image result for bayesian algorithms"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650" y="1785588"/>
            <a:ext cx="4338450" cy="24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Populations and Samples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Choose sample representative of population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Census : interview entire population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Unethical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much 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practical</a:t>
            </a:r>
            <a:endParaRPr/>
          </a:p>
        </p:txBody>
      </p:sp>
      <p:pic>
        <p:nvPicPr>
          <p:cNvPr descr="Image result for populations and samples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0" y="2254700"/>
            <a:ext cx="38481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Main Types of Statistics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Statistics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Collect, present + describe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Inferential Statistics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Draw conclusions + make decisions based on sample data</a:t>
            </a:r>
            <a:endParaRPr/>
          </a:p>
        </p:txBody>
      </p:sp>
      <p:pic>
        <p:nvPicPr>
          <p:cNvPr descr="Image result for descriptive stats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0" y="2743276"/>
            <a:ext cx="4375699" cy="229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ferential stats"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77" y="2743275"/>
            <a:ext cx="3505648" cy="23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Observational Studies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</a:t>
            </a:r>
            <a:r>
              <a:rPr lang="en"/>
              <a:t>ross sectional study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Collected at one particular instant of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Retrospective study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Collected from past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Prospective study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Collected from future</a:t>
            </a:r>
            <a:endParaRPr/>
          </a:p>
        </p:txBody>
      </p:sp>
      <p:pic>
        <p:nvPicPr>
          <p:cNvPr descr="Image result for observational study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650" y="2307198"/>
            <a:ext cx="5346450" cy="24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Experimental Studies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Lurking variables can be controlled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Randomized controlled experimental studies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Blind studies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</a:t>
            </a:r>
            <a:r>
              <a:rPr lang="en"/>
              <a:t> not aware of which group they are place in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Double blind studies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participants and researchers are unaware of groups</a:t>
            </a:r>
            <a:endParaRPr/>
          </a:p>
        </p:txBody>
      </p:sp>
      <p:pic>
        <p:nvPicPr>
          <p:cNvPr descr="Image result for experimental study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825" y="3417250"/>
            <a:ext cx="3071049" cy="17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Random Sampling (SRS)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Most commonly used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All subjects are = likely to be selected in sample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RULE : If sample is representative of the population, data collected from sample can be used to make inferences of population</a:t>
            </a:r>
            <a:endParaRPr/>
          </a:p>
        </p:txBody>
      </p:sp>
      <p:pic>
        <p:nvPicPr>
          <p:cNvPr descr="Image result for simple random sampling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00" y="2783125"/>
            <a:ext cx="4145701" cy="23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Bias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Sampling Bias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 in sample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Selection bias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asking particular group of people to be in sample, instead of randomly sampling (selection bias)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Voluntary response bias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people with strong opinions will voice opinion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Amazon reviews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Wording </a:t>
            </a:r>
            <a:r>
              <a:rPr lang="en"/>
              <a:t>deliberate</a:t>
            </a:r>
            <a:r>
              <a:rPr lang="en"/>
              <a:t> bias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Framing question, confusing questions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Wording unintentional bias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knowing, unsure of bias in questions</a:t>
            </a:r>
            <a:endParaRPr/>
          </a:p>
        </p:txBody>
      </p:sp>
      <p:pic>
        <p:nvPicPr>
          <p:cNvPr descr="Image result for bias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09" y="305325"/>
            <a:ext cx="3839392" cy="2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vs. Numerical Data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Categorical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numbers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Nouns, words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Categories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Numerical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based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ata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700" y="1545613"/>
            <a:ext cx="3651075" cy="2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