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Amatic SC"/>
      <p:regular r:id="rId39"/>
      <p:bold r:id="rId40"/>
    </p:embeddedFont>
    <p:embeddedFont>
      <p:font typeface="Source Code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bold.fntdata"/><Relationship Id="rId20" Type="http://schemas.openxmlformats.org/officeDocument/2006/relationships/slide" Target="slides/slide15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maticSC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d3ae87d0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d3ae87d0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d3ae87d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d3ae87d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d3667169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d3667169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d3667169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d3667169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d3ae87d0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d3ae87d0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3ae87d0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3ae87d0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d3ae87d0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d3ae87d0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d3ae87d09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d3ae87d0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3ae87d09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d3ae87d0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d3667169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d3667169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5294446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d5294446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d3ae87d09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d3ae87d09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3ae87d09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d3ae87d09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d3ae87d09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d3ae87d09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3ae87d09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3ae87d09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3ae87d09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3ae87d09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3ae87d09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3ae87d09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d3667169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d3667169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d3667169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d3667169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d5294446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d5294446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d5294446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d5294446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d3667169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d3667169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d3667169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d3667169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d5294446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d5294446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d5294446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d5294446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3667169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3667169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d3667169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d3667169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d3667169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d3667169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d3667169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d3667169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3667169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3667169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d3667169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d3667169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d3667169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d3667169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edium.com/@ageitgey/machine-learning-is-fun-part-4-modern-face-recognition-with-deep-learning-c3cffc121d7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edium.com/@ageitgey/machine-learning-is-fun-part-5-language-translation-with-deep-learning-and-the-magic-of-sequences-2ace0acca0aa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medium.com/@ageitgey/machine-learning-is-fun-part-6-how-to-do-speech-recognition-with-deep-learning-28293c162f7a" TargetMode="External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youtube.com/watch?v=HcqpanDadyQ" TargetMode="External"/><Relationship Id="rId4" Type="http://schemas.openxmlformats.org/officeDocument/2006/relationships/hyperlink" Target="https://www.youtube.com/watch?v=nKW8Ndu7Mj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eachermagazine.com.au/articles/ai-classroom-activity-machine-learning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PART 1</a:t>
            </a:r>
            <a:endParaRPr/>
          </a:p>
        </p:txBody>
      </p:sp>
      <p:pic>
        <p:nvPicPr>
          <p:cNvPr descr="Image result for machine learning"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300" y="2722300"/>
            <a:ext cx="4307400" cy="24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algorithm"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00" y="330200"/>
            <a:ext cx="7975600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: Comparing 3 Strategies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Randomly pick number, between 1-100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consider previous attempts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Systematic guessing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1, 2, 3,...,100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Use feedback to restrict range for next iteration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 : if robot guesses 60, human will state it it too large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Restrict range for next iteration</a:t>
            </a:r>
            <a:endParaRPr/>
          </a:p>
        </p:txBody>
      </p:sp>
      <p:pic>
        <p:nvPicPr>
          <p:cNvPr descr="Image result for comparing"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850" y="3296600"/>
            <a:ext cx="3762150" cy="18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2 : Facial Recognition</a:t>
            </a:r>
            <a:endParaRPr/>
          </a:p>
        </p:txBody>
      </p:sp>
      <p:pic>
        <p:nvPicPr>
          <p:cNvPr descr="Image result for facial recognition"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725" y="1147875"/>
            <a:ext cx="4275599" cy="2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Recognize friends in Facebook pics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Tagging through magic : 98% accuracy of recognizing face -- as good as a human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Objective : identify person of pic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https://medium.com/@ageitgey/machine-learning-is-fun-part-4-modern-face-recognition-with-deep-learning-c3cffc121d78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algorithm"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38" y="330200"/>
            <a:ext cx="7580317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: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Algo :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picture and find faces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 pic by changing direction of face, bad lighting, etc. and understand how it’s the same face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</a:t>
            </a:r>
            <a:r>
              <a:rPr lang="en" u="sng"/>
              <a:t>unique</a:t>
            </a:r>
            <a:r>
              <a:rPr lang="en"/>
              <a:t> features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Eyes, ears, etc.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</a:t>
            </a:r>
            <a:r>
              <a:rPr lang="en" u="sng"/>
              <a:t>unique</a:t>
            </a:r>
            <a:r>
              <a:rPr lang="en"/>
              <a:t> features with all faces to identify person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(cont.)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For face detection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find faces : look at pixels surrounding a single pixel and compare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In this pic, color of eye is darker (when comparing in relation to a single pixel in middle of eye)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 same process for every pixel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pixel : arrow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Arrow = gradient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Light to dark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600" y="3149750"/>
            <a:ext cx="5473400" cy="19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of Oriented Gradients (HOG)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2161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Use gradient over analyzing individual pixels to understand change in brightness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Direction of change in brightness ⇒ pattern of image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Histogram of Oriented Gradients (HOG) image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700" y="2811698"/>
            <a:ext cx="3395600" cy="22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87848"/>
            <a:ext cx="5171375" cy="24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4 : Machine Translation</a:t>
            </a:r>
            <a:endParaRPr/>
          </a:p>
        </p:txBody>
      </p:sp>
      <p:pic>
        <p:nvPicPr>
          <p:cNvPr descr="Image result for machine translation"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350" y="1346362"/>
            <a:ext cx="3270025" cy="24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Google Translate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translation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Sequence-to-sequence learning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Objective : machine should be able to translate human language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https://medium.com/@ageitgey/machine-learning-is-fun-part-5-language-translation-with-deep-learning-and-the-magic-of-sequences-2ace0acca0aa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overview" id="178" name="Google Shape;1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2600" y="0"/>
            <a:ext cx="3722299" cy="18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Type of AI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Subfield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Use </a:t>
            </a:r>
            <a:r>
              <a:rPr lang="en"/>
              <a:t>statistical</a:t>
            </a:r>
            <a:r>
              <a:rPr lang="en"/>
              <a:t> techniques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Computers learn with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hard core programming</a:t>
            </a:r>
            <a:endParaRPr/>
          </a:p>
        </p:txBody>
      </p:sp>
      <p:pic>
        <p:nvPicPr>
          <p:cNvPr descr="Image result for machine learning"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850" y="1103300"/>
            <a:ext cx="3210149" cy="293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algorithm"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38" y="330200"/>
            <a:ext cx="7580317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: 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1 (Not Used Today, Only Before) 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Translate Spanish to English word-to-word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Ignores grammar + syntax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Need to swap words around to make more sense</a:t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3592100"/>
            <a:ext cx="76200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43250"/>
            <a:ext cx="7620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: 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Solution/algo centered around stats rather than grammar rules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churn training data (ML)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translated text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Same composition/text is translated in 2 langs : </a:t>
            </a:r>
            <a:r>
              <a:rPr i="1" lang="en"/>
              <a:t>parallel corpora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Generate a gazillion diff. </a:t>
            </a:r>
            <a:r>
              <a:rPr lang="en"/>
              <a:t>p</a:t>
            </a:r>
            <a:r>
              <a:rPr lang="en"/>
              <a:t>oss. translations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Rank translations in terms of correctness</a:t>
            </a:r>
            <a:endParaRPr/>
          </a:p>
        </p:txBody>
      </p:sp>
      <p:pic>
        <p:nvPicPr>
          <p:cNvPr descr="Image result for data"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500" y="3311900"/>
            <a:ext cx="3258499" cy="18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(Cont). : 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Break sentence into individual words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</a:t>
            </a:r>
            <a:r>
              <a:rPr lang="en" u="sng"/>
              <a:t>all</a:t>
            </a:r>
            <a:r>
              <a:rPr lang="en"/>
              <a:t> poss. </a:t>
            </a:r>
            <a:r>
              <a:rPr lang="en"/>
              <a:t>t</a:t>
            </a:r>
            <a:r>
              <a:rPr lang="en"/>
              <a:t>ranslations of each word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Different types of grammar, syntax, &amp; context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most likely sentence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Find all variations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Assign weights to each phrase (most commonly used → most human)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Works better than grammar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325" y="3104550"/>
            <a:ext cx="4326676" cy="20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RNNs (Recurrent Neural Nets)</a:t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Input : list of numbers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: result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Recurrent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calc depends on prev calc.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Patterns in data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 to store prev. </a:t>
            </a:r>
            <a:r>
              <a:rPr lang="en"/>
              <a:t>c</a:t>
            </a:r>
            <a:r>
              <a:rPr lang="en"/>
              <a:t>alcs.</a:t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525" y="1270214"/>
            <a:ext cx="4027974" cy="260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4 : Speech Recognition </a:t>
            </a:r>
            <a:r>
              <a:rPr lang="en"/>
              <a:t>With</a:t>
            </a:r>
            <a:r>
              <a:rPr lang="en"/>
              <a:t>  Deep Learning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speech recognition"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675" y="2684675"/>
            <a:ext cx="37973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Feed sound waves into machine and get output as plain English text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Hello vs. Helllooooo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https://medium.com/@ageitgey/machine-learning-is-fun-part-6-how-to-do-speech-recognition-with-deep-learning-28293c162f7a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613" y="3054050"/>
            <a:ext cx="6650774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algorithm"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38" y="330200"/>
            <a:ext cx="7580317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Feed sound waves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Turn sound into bits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Turn sound wave into numbers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 u="sng"/>
              <a:t>Sampling </a:t>
            </a:r>
            <a:r>
              <a:rPr lang="en"/>
              <a:t>: Record height (amp.) of wave at equally spaced points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Preprocess data instead of directly feeding in neural net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Plot numbers on number line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Fourier Transform method to break apart complex sound waves into simpler waves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Translating to characters from sound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recurrent neural net!!!!</a:t>
            </a:r>
            <a:endParaRPr/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875" y="71377"/>
            <a:ext cx="4728125" cy="18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Make machine smart by learning from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Objective : make most accurate model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Churn datasets for prediction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1600"/>
              </a:spcAft>
              <a:buSzPts val="1800"/>
              <a:buChar char="★"/>
            </a:pPr>
            <a:r>
              <a:rPr lang="en"/>
              <a:t>P</a:t>
            </a:r>
            <a:r>
              <a:rPr lang="en"/>
              <a:t>rediction → </a:t>
            </a:r>
            <a:r>
              <a:rPr lang="en" sz="1800"/>
              <a:t>Number of factors &amp; int</a:t>
            </a:r>
            <a:r>
              <a:rPr lang="en"/>
              <a:t>ensity + randomness of outcome</a:t>
            </a:r>
            <a:endParaRPr/>
          </a:p>
        </p:txBody>
      </p:sp>
      <p:pic>
        <p:nvPicPr>
          <p:cNvPr descr="Image result for machine learning" id="71" name="Google Shape;71;p15"/>
          <p:cNvPicPr preferRelativeResize="0"/>
          <p:nvPr/>
        </p:nvPicPr>
        <p:blipFill rotWithShape="1">
          <a:blip r:embed="rId3">
            <a:alphaModFix/>
          </a:blip>
          <a:srcRect b="18159" l="14046" r="2243" t="22497"/>
          <a:stretch/>
        </p:blipFill>
        <p:spPr>
          <a:xfrm>
            <a:off x="2476963" y="2985750"/>
            <a:ext cx="4190076" cy="19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5 : Make A Chatbot!!!! (IBM Chatbots For Good)</a:t>
            </a:r>
            <a:endParaRPr/>
          </a:p>
        </p:txBody>
      </p:sp>
      <p:pic>
        <p:nvPicPr>
          <p:cNvPr descr="Image result for chatbot"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325" y="3086100"/>
            <a:ext cx="3722324" cy="18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: Scenario Map</a:t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➢"/>
            </a:pPr>
            <a:r>
              <a:rPr lang="en">
                <a:solidFill>
                  <a:srgbClr val="424242"/>
                </a:solidFill>
              </a:rPr>
              <a:t>Draw 4 rows</a:t>
            </a:r>
            <a:endParaRPr>
              <a:solidFill>
                <a:srgbClr val="42424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➢"/>
            </a:pPr>
            <a:r>
              <a:rPr lang="en">
                <a:solidFill>
                  <a:srgbClr val="424242"/>
                </a:solidFill>
              </a:rPr>
              <a:t>Phases row</a:t>
            </a:r>
            <a:endParaRPr>
              <a:solidFill>
                <a:srgbClr val="42424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</a:pPr>
            <a:r>
              <a:rPr lang="en">
                <a:solidFill>
                  <a:srgbClr val="424242"/>
                </a:solidFill>
              </a:rPr>
              <a:t>Write down actions/phases</a:t>
            </a:r>
            <a:endParaRPr>
              <a:solidFill>
                <a:srgbClr val="42424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</a:pPr>
            <a:r>
              <a:rPr lang="en">
                <a:solidFill>
                  <a:srgbClr val="424242"/>
                </a:solidFill>
              </a:rPr>
              <a:t>Ex : new student at school</a:t>
            </a:r>
            <a:endParaRPr>
              <a:solidFill>
                <a:srgbClr val="424242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</a:pPr>
            <a:r>
              <a:rPr lang="en">
                <a:solidFill>
                  <a:srgbClr val="424242"/>
                </a:solidFill>
              </a:rPr>
              <a:t>Prepares for school, etc.</a:t>
            </a:r>
            <a:endParaRPr>
              <a:solidFill>
                <a:srgbClr val="42424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</a:pPr>
            <a:r>
              <a:rPr lang="en">
                <a:solidFill>
                  <a:srgbClr val="424242"/>
                </a:solidFill>
              </a:rPr>
              <a:t>4-6 phases</a:t>
            </a:r>
            <a:endParaRPr>
              <a:solidFill>
                <a:srgbClr val="42424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➢"/>
            </a:pPr>
            <a:r>
              <a:rPr lang="en">
                <a:solidFill>
                  <a:srgbClr val="424242"/>
                </a:solidFill>
              </a:rPr>
              <a:t>Doing row</a:t>
            </a:r>
            <a:endParaRPr>
              <a:solidFill>
                <a:srgbClr val="42424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</a:pPr>
            <a:r>
              <a:rPr lang="en">
                <a:solidFill>
                  <a:srgbClr val="424242"/>
                </a:solidFill>
              </a:rPr>
              <a:t>Actions person is performing</a:t>
            </a:r>
            <a:endParaRPr>
              <a:solidFill>
                <a:srgbClr val="42424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➢"/>
            </a:pPr>
            <a:r>
              <a:rPr lang="en">
                <a:solidFill>
                  <a:srgbClr val="424242"/>
                </a:solidFill>
              </a:rPr>
              <a:t>Thinking row</a:t>
            </a:r>
            <a:endParaRPr>
              <a:solidFill>
                <a:srgbClr val="42424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</a:pPr>
            <a:r>
              <a:rPr lang="en">
                <a:solidFill>
                  <a:srgbClr val="424242"/>
                </a:solidFill>
              </a:rPr>
              <a:t>Person’s internal thoughts</a:t>
            </a:r>
            <a:endParaRPr>
              <a:solidFill>
                <a:srgbClr val="42424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➢"/>
            </a:pPr>
            <a:r>
              <a:rPr lang="en">
                <a:solidFill>
                  <a:srgbClr val="424242"/>
                </a:solidFill>
              </a:rPr>
              <a:t>Feelings row</a:t>
            </a:r>
            <a:endParaRPr>
              <a:solidFill>
                <a:srgbClr val="42424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➢"/>
            </a:pPr>
            <a:r>
              <a:rPr lang="en">
                <a:solidFill>
                  <a:srgbClr val="424242"/>
                </a:solidFill>
              </a:rPr>
              <a:t>Use marker to circle most intense moments (terrified, nervous)</a:t>
            </a:r>
            <a:endParaRPr>
              <a:solidFill>
                <a:srgbClr val="42424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Design thinking scenario map"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000" y="305525"/>
            <a:ext cx="4639000" cy="4263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: Creating Solutions</a:t>
            </a:r>
            <a:endParaRPr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➢"/>
            </a:pPr>
            <a:r>
              <a:rPr lang="en">
                <a:solidFill>
                  <a:srgbClr val="424242"/>
                </a:solidFill>
              </a:rPr>
              <a:t>Choose one of the circled items</a:t>
            </a:r>
            <a:endParaRPr>
              <a:solidFill>
                <a:srgbClr val="42424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➢"/>
            </a:pPr>
            <a:r>
              <a:rPr lang="en">
                <a:solidFill>
                  <a:srgbClr val="424242"/>
                </a:solidFill>
              </a:rPr>
              <a:t>Brainstorm possible solution ideas</a:t>
            </a:r>
            <a:endParaRPr>
              <a:solidFill>
                <a:srgbClr val="424242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</a:pPr>
            <a:r>
              <a:rPr lang="en">
                <a:solidFill>
                  <a:srgbClr val="424242"/>
                </a:solidFill>
              </a:rPr>
              <a:t>Different POVs</a:t>
            </a:r>
            <a:endParaRPr>
              <a:solidFill>
                <a:srgbClr val="424242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</a:pPr>
            <a:r>
              <a:rPr lang="en">
                <a:solidFill>
                  <a:srgbClr val="424242"/>
                </a:solidFill>
              </a:rPr>
              <a:t>Ex : As a teacher, I can guide a  new student through the school.</a:t>
            </a:r>
            <a:endParaRPr>
              <a:solidFill>
                <a:srgbClr val="424242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</a:pPr>
            <a:r>
              <a:rPr lang="en">
                <a:solidFill>
                  <a:srgbClr val="424242"/>
                </a:solidFill>
              </a:rPr>
              <a:t>Ex : As a student, I can help the new student by...</a:t>
            </a:r>
            <a:endParaRPr>
              <a:solidFill>
                <a:srgbClr val="42424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creating solutions"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975" y="2979675"/>
            <a:ext cx="3260051" cy="21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fun with ml!</a:t>
            </a:r>
            <a:endParaRPr/>
          </a:p>
        </p:txBody>
      </p:sp>
      <p:sp>
        <p:nvSpPr>
          <p:cNvPr id="269" name="Google Shape;269;p45"/>
          <p:cNvSpPr txBox="1"/>
          <p:nvPr/>
        </p:nvSpPr>
        <p:spPr>
          <a:xfrm>
            <a:off x="790350" y="3575350"/>
            <a:ext cx="77655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https://www.youtube.com/watch?v=HcqpanDadyQ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https://www.youtube.com/watch?v=nKW8Ndu7Mjw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Snapchat filters &amp; Facebook friend tagging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recognitions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Health monitoring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Personal data is fed → machines better understand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Price changes when buying things online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 patterns of prices in certain products and predict new price</a:t>
            </a:r>
            <a:endParaRPr/>
          </a:p>
        </p:txBody>
      </p:sp>
      <p:pic>
        <p:nvPicPr>
          <p:cNvPr descr="Image result for health monitoring"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112" y="3056300"/>
            <a:ext cx="3267775" cy="19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(Cont.)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Siri + Cortana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Neural nets to understand human interaction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Google Maps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Faster routes → less travel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Google search recommendations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Netflix movie recommendations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Spotify’s music recommendations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spotify"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862" y="528300"/>
            <a:ext cx="2043450" cy="2043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etflix" id="86" name="Google Shape;86;p17"/>
          <p:cNvPicPr preferRelativeResize="0"/>
          <p:nvPr/>
        </p:nvPicPr>
        <p:blipFill rotWithShape="1">
          <a:blip r:embed="rId4">
            <a:alphaModFix/>
          </a:blip>
          <a:srcRect b="0" l="23271" r="0" t="25116"/>
          <a:stretch/>
        </p:blipFill>
        <p:spPr>
          <a:xfrm>
            <a:off x="7213425" y="2923025"/>
            <a:ext cx="2275175" cy="22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Supervised learning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Maps inputs to outputs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set of input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Unsupervised learning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target outcome/output variable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clustering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Reinforced learning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to make </a:t>
            </a:r>
            <a:r>
              <a:rPr lang="en"/>
              <a:t>specific</a:t>
            </a:r>
            <a:r>
              <a:rPr lang="en"/>
              <a:t> decisions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Trial and error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1600"/>
              </a:spcAft>
              <a:buSzPts val="1800"/>
              <a:buChar char="★"/>
            </a:pPr>
            <a:r>
              <a:rPr lang="en"/>
              <a:t>ML algos applied for diff. </a:t>
            </a:r>
            <a:r>
              <a:rPr lang="en"/>
              <a:t>t</a:t>
            </a:r>
            <a:r>
              <a:rPr lang="en"/>
              <a:t>ypes of ML</a:t>
            </a:r>
            <a:endParaRPr/>
          </a:p>
        </p:txBody>
      </p:sp>
      <p:pic>
        <p:nvPicPr>
          <p:cNvPr descr="Image result for unsupervised learning"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200" y="455925"/>
            <a:ext cx="4649801" cy="18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machine Learning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input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rain model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data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 on improving model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steps till model reaches best potential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3112302"/>
            <a:ext cx="4572001" cy="21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r>
              <a:rPr lang="en"/>
              <a:t> 1 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Guessing Game</a:t>
            </a:r>
            <a:endParaRPr/>
          </a:p>
        </p:txBody>
      </p:sp>
      <p:pic>
        <p:nvPicPr>
          <p:cNvPr descr="Image result for number"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875" y="250375"/>
            <a:ext cx="3718925" cy="21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Program where human chooses random number and robot tries to guess number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chosen is between 1-100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https://www.teachermagazine.com.au/articles/ai-classroom-activity-machine-learning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overview"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5825" y="3181975"/>
            <a:ext cx="3722299" cy="18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