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19"/>
  </p:notesMasterIdLst>
  <p:handoutMasterIdLst>
    <p:handoutMasterId r:id="rId20"/>
  </p:handoutMasterIdLst>
  <p:sldIdLst>
    <p:sldId id="603" r:id="rId6"/>
    <p:sldId id="2618" r:id="rId7"/>
    <p:sldId id="2147483483" r:id="rId8"/>
    <p:sldId id="2500" r:id="rId9"/>
    <p:sldId id="2147483499" r:id="rId10"/>
    <p:sldId id="2147483502" r:id="rId11"/>
    <p:sldId id="2147483500" r:id="rId12"/>
    <p:sldId id="2147483503" r:id="rId13"/>
    <p:sldId id="2147483501" r:id="rId14"/>
    <p:sldId id="2516" r:id="rId15"/>
    <p:sldId id="2515" r:id="rId16"/>
    <p:sldId id="582" r:id="rId17"/>
    <p:sldId id="2419" r:id="rId18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4153"/>
    <a:srgbClr val="66BA36"/>
    <a:srgbClr val="221815"/>
    <a:srgbClr val="FFFF00"/>
    <a:srgbClr val="1D1D1A"/>
    <a:srgbClr val="595757"/>
    <a:srgbClr val="91A2BF"/>
    <a:srgbClr val="E4EBEA"/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7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092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878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zomi12/AIInfra" TargetMode="External"/><Relationship Id="rId2" Type="http://schemas.openxmlformats.org/officeDocument/2006/relationships/hyperlink" Target="https://zhuanlan.zhihu.com/p/68367151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zhida.zhihu.com/search?content_id=390521776&amp;content_type=Answer&amp;match_order=1&amp;q=%E6%9B%99%E5%85%89&amp;zhida_source=entity" TargetMode="External"/><Relationship Id="rId3" Type="http://schemas.openxmlformats.org/officeDocument/2006/relationships/hyperlink" Target="https://zhida.zhihu.com/search?content_id=390521776&amp;content_type=Answer&amp;match_order=1&amp;q=RoCE&amp;zhida_source=entity" TargetMode="External"/><Relationship Id="rId7" Type="http://schemas.openxmlformats.org/officeDocument/2006/relationships/hyperlink" Target="https://zhida.zhihu.com/search?content_id=390521776&amp;content_type=Answer&amp;match_order=1&amp;q=%E7%94%B3%E5%A8%81%E5%A4%84%E7%90%86%E5%99%A8&amp;zhida_source=entity" TargetMode="External"/><Relationship Id="rId2" Type="http://schemas.openxmlformats.org/officeDocument/2006/relationships/hyperlink" Target="https://zhida.zhihu.com/search?content_id=390521776&amp;content_type=Answer&amp;match_order=1&amp;q=Infiniband&amp;zhida_source=ent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ida.zhihu.com/search?content_id=390521776&amp;content_type=Answer&amp;match_order=1&amp;q=NV&amp;zhida_source=entity" TargetMode="External"/><Relationship Id="rId5" Type="http://schemas.openxmlformats.org/officeDocument/2006/relationships/hyperlink" Target="https://zhida.zhihu.com/search?content_id=390521776&amp;content_type=Answer&amp;match_order=1&amp;q=Intel&amp;zhida_source=entity" TargetMode="External"/><Relationship Id="rId4" Type="http://schemas.openxmlformats.org/officeDocument/2006/relationships/hyperlink" Target="https://zhida.zhihu.com/search?content_id=390521776&amp;content_type=Answer&amp;match_order=1&amp;q=AMD&amp;zhida_source=entity" TargetMode="External"/><Relationship Id="rId9" Type="http://schemas.openxmlformats.org/officeDocument/2006/relationships/hyperlink" Target="https://zhida.zhihu.com/search?content_id=390521776&amp;content_type=Answer&amp;match_order=1&amp;q=PUE&amp;zhida_source=entit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zhida.zhihu.com/search?content_id=390521776&amp;content_type=Answer&amp;match_order=1&amp;q=%E5%85%83%E7%AE%97%E5%AD%90%E5%BA%93&amp;zhida_source=entity" TargetMode="External"/><Relationship Id="rId3" Type="http://schemas.openxmlformats.org/officeDocument/2006/relationships/hyperlink" Target="https://zhida.zhihu.com/search?content_id=390521776&amp;content_type=Answer&amp;match_order=1&amp;q=PBS&amp;zhida_source=entity" TargetMode="External"/><Relationship Id="rId7" Type="http://schemas.openxmlformats.org/officeDocument/2006/relationships/hyperlink" Target="https://zhida.zhihu.com/search?content_id=390521776&amp;content_type=Answer&amp;match_order=1&amp;q=%E7%A8%80%E7%96%8F%E7%9F%A9%E9%98%B5%E8%AE%A1%E7%AE%97%E5%BA%93&amp;zhida_source=entity" TargetMode="External"/><Relationship Id="rId2" Type="http://schemas.openxmlformats.org/officeDocument/2006/relationships/hyperlink" Target="https://zhida.zhihu.com/search?content_id=390521776&amp;content_type=Answer&amp;match_order=1&amp;q=slurm&amp;zhida_source=ent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ida.zhihu.com/search?content_id=390521776&amp;content_type=Answer&amp;match_order=1&amp;q=fft%E5%BA%93&amp;zhida_source=entity" TargetMode="External"/><Relationship Id="rId5" Type="http://schemas.openxmlformats.org/officeDocument/2006/relationships/hyperlink" Target="https://zhida.zhihu.com/search?content_id=390521776&amp;content_type=Answer&amp;match_order=1&amp;q=MPI&amp;zhida_source=entity" TargetMode="External"/><Relationship Id="rId4" Type="http://schemas.openxmlformats.org/officeDocument/2006/relationships/hyperlink" Target="https://zhida.zhihu.com/search?content_id=390521776&amp;content_type=Answer&amp;match_order=1&amp;q=Lustre&amp;zhida_source=entit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31695" y="1636007"/>
            <a:ext cx="3411613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5400" dirty="0">
              <a:solidFill>
                <a:schemeClr val="tx2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295" y="180503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高性能计算</a:t>
            </a:r>
            <a:endParaRPr lang="en-US" altLang="zh-CN" sz="9600" dirty="0">
              <a:solidFill>
                <a:schemeClr val="tx2"/>
              </a:solidFill>
              <a:latin typeface="Lexend" pitchFamily="2" charset="0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发展趋势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i="0" dirty="0">
                <a:effectLst/>
                <a:latin typeface="+mj-ea"/>
                <a:ea typeface="+mj-ea"/>
              </a:rPr>
              <a:t>总结与思考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71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258604-1DD1-8879-E8EA-5F6B839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68CE08-C441-3DD1-B4D7-138D63D5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582006" lvl="1" indent="-34290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1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004F2885-36E8-B539-D06A-3E91B56DA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00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https://zhuanlan.zhihu.com/p/683671511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3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FBBE79-88E7-3A14-9321-9FAA5447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pic>
        <p:nvPicPr>
          <p:cNvPr id="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73DAED9A-485D-11A4-3441-78627023D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32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什么是算力（算力单位、算力空间）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高性能计算（数值分析、并行计算）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集群计算（高性能计算中心、</a:t>
            </a:r>
            <a:r>
              <a:rPr lang="en-US" altLang="zh-CN" sz="2400" dirty="0"/>
              <a:t>AI </a:t>
            </a:r>
            <a:r>
              <a:rPr lang="zh-CN" altLang="en-US" sz="2400" dirty="0"/>
              <a:t>智算中心、云数据中心）</a:t>
            </a:r>
            <a:endParaRPr lang="en-US" altLang="zh-CN" sz="2400" dirty="0"/>
          </a:p>
        </p:txBody>
      </p:sp>
      <p:pic>
        <p:nvPicPr>
          <p:cNvPr id="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5F72D10-BF96-724F-82F9-A6D482ED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硬件</a:t>
            </a:r>
            <a:endParaRPr lang="en-US" altLang="zh-CN" dirty="0"/>
          </a:p>
          <a:p>
            <a:r>
              <a:rPr lang="en-US" altLang="zh-CN" sz="9600" b="1" dirty="0"/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F4C9-AA02-4D9E-8A85-E15560BE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三类计算集群的主要区别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C1BE96-1E59-F09A-86CA-6DF5EE317F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硬件层面，包括高性能网络，高性能处理器，高性能服务器，高性能存储器件等。高性能网络层面，目前超级计算机主要基于两种高性能网络，一种是</a:t>
            </a:r>
            <a:r>
              <a:rPr lang="en" altLang="zh-CN" dirty="0">
                <a:hlinkClick r:id="rId2"/>
              </a:rPr>
              <a:t>Infiniband</a:t>
            </a:r>
            <a:r>
              <a:rPr lang="zh-CN" altLang="en" dirty="0"/>
              <a:t>，</a:t>
            </a:r>
            <a:r>
              <a:rPr lang="zh-CN" altLang="en-US" dirty="0"/>
              <a:t>一种是</a:t>
            </a:r>
            <a:r>
              <a:rPr lang="en" altLang="zh-CN" dirty="0">
                <a:hlinkClick r:id="rId3"/>
              </a:rPr>
              <a:t>RoCE</a:t>
            </a:r>
            <a:r>
              <a:rPr lang="zh-CN" altLang="en" dirty="0"/>
              <a:t>。</a:t>
            </a:r>
            <a:r>
              <a:rPr lang="zh-CN" altLang="en-US" dirty="0"/>
              <a:t>高性能处理器层面，包括高性能</a:t>
            </a:r>
            <a:r>
              <a:rPr lang="en" altLang="zh-CN" dirty="0"/>
              <a:t>CPU</a:t>
            </a:r>
            <a:r>
              <a:rPr lang="zh-CN" altLang="en" dirty="0"/>
              <a:t>，</a:t>
            </a:r>
            <a:r>
              <a:rPr lang="zh-CN" altLang="en-US" dirty="0"/>
              <a:t>如</a:t>
            </a:r>
            <a:r>
              <a:rPr lang="en" altLang="zh-CN" dirty="0">
                <a:hlinkClick r:id="rId4"/>
              </a:rPr>
              <a:t>AMD</a:t>
            </a:r>
            <a:r>
              <a:rPr lang="zh-CN" altLang="en" dirty="0"/>
              <a:t>、</a:t>
            </a:r>
            <a:r>
              <a:rPr lang="en" altLang="zh-CN" dirty="0">
                <a:hlinkClick r:id="rId5"/>
              </a:rPr>
              <a:t>Intel</a:t>
            </a:r>
            <a:r>
              <a:rPr lang="zh-CN" altLang="en-US" dirty="0"/>
              <a:t>的高性能服务器</a:t>
            </a:r>
            <a:r>
              <a:rPr lang="en" altLang="zh-CN" dirty="0"/>
              <a:t>CPU</a:t>
            </a:r>
            <a:r>
              <a:rPr lang="zh-CN" altLang="en" dirty="0"/>
              <a:t>。</a:t>
            </a:r>
            <a:r>
              <a:rPr lang="zh-CN" altLang="en-US" dirty="0"/>
              <a:t>高性能协处理器，如</a:t>
            </a:r>
            <a:r>
              <a:rPr lang="en" altLang="zh-CN" dirty="0">
                <a:hlinkClick r:id="rId6"/>
              </a:rPr>
              <a:t>NV</a:t>
            </a:r>
            <a:r>
              <a:rPr lang="zh-CN" altLang="en-US" dirty="0"/>
              <a:t>的</a:t>
            </a:r>
            <a:r>
              <a:rPr lang="en" altLang="zh-CN" dirty="0"/>
              <a:t>GPU</a:t>
            </a:r>
            <a:r>
              <a:rPr lang="zh-CN" altLang="en" dirty="0"/>
              <a:t>，</a:t>
            </a:r>
            <a:r>
              <a:rPr lang="en" altLang="zh-CN" dirty="0"/>
              <a:t>Intel</a:t>
            </a:r>
            <a:r>
              <a:rPr lang="zh-CN" altLang="en-US" dirty="0"/>
              <a:t>之前的</a:t>
            </a:r>
            <a:r>
              <a:rPr lang="en" altLang="zh-CN" dirty="0"/>
              <a:t>MIC</a:t>
            </a:r>
            <a:r>
              <a:rPr lang="zh-CN" altLang="en-US" dirty="0"/>
              <a:t>等。国产的</a:t>
            </a:r>
            <a:r>
              <a:rPr lang="zh-CN" altLang="en-US" dirty="0">
                <a:hlinkClick r:id="rId7"/>
              </a:rPr>
              <a:t>申威处理器</a:t>
            </a:r>
            <a:r>
              <a:rPr lang="zh-CN" altLang="en-US" dirty="0"/>
              <a:t>也是高性能处理器。高性能服务器，主要是散热。因为机器性能高，功耗自然也就大，散热一般是大问题，目前国内在这块做的比较好的是</a:t>
            </a:r>
            <a:r>
              <a:rPr lang="zh-CN" altLang="en-US" dirty="0">
                <a:hlinkClick r:id="rId8"/>
              </a:rPr>
              <a:t>曙光</a:t>
            </a:r>
            <a:r>
              <a:rPr lang="zh-CN" altLang="en-US" dirty="0"/>
              <a:t>，</a:t>
            </a:r>
            <a:r>
              <a:rPr lang="en" altLang="zh-CN" dirty="0">
                <a:hlinkClick r:id="rId9"/>
              </a:rPr>
              <a:t>PUE</a:t>
            </a:r>
            <a:r>
              <a:rPr lang="zh-CN" altLang="en-US" dirty="0"/>
              <a:t>可以做到</a:t>
            </a:r>
            <a:r>
              <a:rPr lang="en-US" altLang="zh-CN" dirty="0"/>
              <a:t>1.1</a:t>
            </a:r>
            <a:r>
              <a:rPr lang="zh-CN" altLang="en-US" dirty="0"/>
              <a:t>以下。高性能存储器件发展也非常迅速，</a:t>
            </a:r>
            <a:r>
              <a:rPr lang="en" altLang="zh-CN" dirty="0"/>
              <a:t>Intel</a:t>
            </a:r>
            <a:r>
              <a:rPr lang="zh-CN" altLang="en-US" dirty="0"/>
              <a:t>的内存存储已经开始实用。但是存储因为他对计算性能影响有限，之前在高性能领域关注不是太多，随着</a:t>
            </a:r>
            <a:r>
              <a:rPr lang="en" altLang="zh-CN" dirty="0"/>
              <a:t>AI</a:t>
            </a:r>
            <a:r>
              <a:rPr lang="zh-CN" altLang="en-US" dirty="0"/>
              <a:t>对高性能计算的需求越来越强烈，而</a:t>
            </a:r>
            <a:r>
              <a:rPr lang="en" altLang="zh-CN" dirty="0"/>
              <a:t>AI</a:t>
            </a:r>
            <a:r>
              <a:rPr lang="zh-CN" altLang="en-US" dirty="0"/>
              <a:t>又是基于数据的，存储对于高性能计算的重要性在逐步体现。</a:t>
            </a:r>
          </a:p>
        </p:txBody>
      </p:sp>
    </p:spTree>
    <p:extLst>
      <p:ext uri="{BB962C8B-B14F-4D97-AF65-F5344CB8AC3E}">
        <p14:creationId xmlns:p14="http://schemas.microsoft.com/office/powerpoint/2010/main" val="185589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9600" b="1" dirty="0"/>
              <a:t>基础软件</a:t>
            </a:r>
            <a:endParaRPr lang="en-US" altLang="zh-CN" sz="9600" b="1" dirty="0"/>
          </a:p>
          <a:p>
            <a:r>
              <a:rPr lang="en-US" altLang="zh-CN" dirty="0"/>
              <a:t>Software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345542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CFFF9A-656B-62AA-A478-CF22D488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62E199E-2C4F-F7E5-FF6B-6593C94712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基础软件层面，包括调度、存储、通信、编译、计算等各种基础软件。常用的调度包括</a:t>
            </a:r>
            <a:r>
              <a:rPr lang="en" altLang="zh-CN" dirty="0">
                <a:hlinkClick r:id="rId2"/>
              </a:rPr>
              <a:t>slurm</a:t>
            </a:r>
            <a:r>
              <a:rPr lang="zh-CN" altLang="en" dirty="0"/>
              <a:t>，</a:t>
            </a:r>
            <a:r>
              <a:rPr lang="en" altLang="zh-CN" dirty="0">
                <a:hlinkClick r:id="rId3"/>
              </a:rPr>
              <a:t>PBS</a:t>
            </a:r>
            <a:r>
              <a:rPr lang="zh-CN" altLang="en" dirty="0"/>
              <a:t>，</a:t>
            </a:r>
            <a:r>
              <a:rPr lang="zh-CN" altLang="en-US" dirty="0"/>
              <a:t>存储包括</a:t>
            </a:r>
            <a:r>
              <a:rPr lang="en" altLang="zh-CN" dirty="0">
                <a:hlinkClick r:id="rId4"/>
              </a:rPr>
              <a:t>Lustre</a:t>
            </a:r>
            <a:r>
              <a:rPr lang="zh-CN" altLang="en" dirty="0"/>
              <a:t>、</a:t>
            </a:r>
            <a:r>
              <a:rPr lang="en" altLang="zh-CN" dirty="0" err="1"/>
              <a:t>Gluster</a:t>
            </a:r>
            <a:r>
              <a:rPr lang="zh-CN" altLang="en" dirty="0"/>
              <a:t>，</a:t>
            </a:r>
            <a:r>
              <a:rPr lang="zh-CN" altLang="en-US" dirty="0"/>
              <a:t>通信如</a:t>
            </a:r>
            <a:r>
              <a:rPr lang="en" altLang="zh-CN" dirty="0">
                <a:hlinkClick r:id="rId5"/>
              </a:rPr>
              <a:t>MPI</a:t>
            </a:r>
            <a:r>
              <a:rPr lang="zh-CN" altLang="en" dirty="0"/>
              <a:t>，</a:t>
            </a:r>
            <a:r>
              <a:rPr lang="zh-CN" altLang="en-US" dirty="0"/>
              <a:t>以及各种开源或者芯片厂商提供的编译、计算库，如</a:t>
            </a:r>
            <a:r>
              <a:rPr lang="en" altLang="zh-CN" dirty="0" err="1"/>
              <a:t>blas</a:t>
            </a:r>
            <a:r>
              <a:rPr lang="zh-CN" altLang="en-US" dirty="0"/>
              <a:t>库，</a:t>
            </a:r>
            <a:r>
              <a:rPr lang="en" altLang="zh-CN" dirty="0">
                <a:hlinkClick r:id="rId6"/>
              </a:rPr>
              <a:t>fft</a:t>
            </a:r>
            <a:r>
              <a:rPr lang="zh-CN" altLang="en-US" dirty="0">
                <a:hlinkClick r:id="rId6"/>
              </a:rPr>
              <a:t>库</a:t>
            </a:r>
            <a:r>
              <a:rPr lang="zh-CN" altLang="en-US" dirty="0"/>
              <a:t>，</a:t>
            </a:r>
            <a:r>
              <a:rPr lang="zh-CN" altLang="en-US" dirty="0">
                <a:hlinkClick r:id="rId7"/>
              </a:rPr>
              <a:t>稀疏矩阵计算库</a:t>
            </a:r>
            <a:r>
              <a:rPr lang="zh-CN" altLang="en-US" dirty="0"/>
              <a:t>，</a:t>
            </a:r>
            <a:r>
              <a:rPr lang="zh-CN" altLang="en-US" dirty="0">
                <a:hlinkClick r:id="rId8"/>
              </a:rPr>
              <a:t>元算子库</a:t>
            </a:r>
            <a:r>
              <a:rPr lang="zh-CN" altLang="en-US" dirty="0"/>
              <a:t>等等。这些基础软件和高性能硬件一起，组成了高性能计算的核心部分，也是非常有技术挑战的部分。以及一些基础算法，如七个小矮人：结构性网格、非结构性网格、快速傅立叶变化、</a:t>
            </a:r>
            <a:r>
              <a:rPr lang="en" altLang="zh-CN" dirty="0"/>
              <a:t>Dense Linear Algebra</a:t>
            </a:r>
            <a:r>
              <a:rPr lang="zh-CN" altLang="en" dirty="0"/>
              <a:t>、</a:t>
            </a:r>
            <a:r>
              <a:rPr lang="en" altLang="zh-CN" dirty="0"/>
              <a:t>Sparse Linear Algebra</a:t>
            </a:r>
            <a:r>
              <a:rPr lang="zh-CN" altLang="en" dirty="0"/>
              <a:t>、</a:t>
            </a:r>
            <a:r>
              <a:rPr lang="zh-CN" altLang="en-US" dirty="0"/>
              <a:t>粒子动力学、</a:t>
            </a:r>
            <a:r>
              <a:rPr lang="en" altLang="zh-CN" dirty="0"/>
              <a:t>Monte Carlo</a:t>
            </a:r>
            <a:r>
              <a:rPr lang="zh-CN" altLang="e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27729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9600" b="1" dirty="0"/>
              <a:t>应用软件</a:t>
            </a:r>
            <a:endParaRPr lang="en-US" altLang="zh-CN" sz="9600" b="1" dirty="0"/>
          </a:p>
          <a:p>
            <a:r>
              <a:rPr lang="en-US" altLang="zh-CN" dirty="0"/>
              <a:t>Application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414119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945B08A-212A-BF16-039B-867D9876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BA482A2-9E33-F69A-E442-85FC355F4C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/>
              <a:t>应用软件层面，这个主要是高性能计算在各个行业的应用，比如前面同学提到的大规模科学问题、天气预报、生物制药、地形分析、数据挖掘、图像处理、基因测序、人工智能、密码破译、核爆模拟、飞机制造、量化交易等各个领域的应用。这些应用往往都需要有行业专家来参与，高性能计算的专家提供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提到的软件和基础库，行业专家一起，配合把行业对应应用进行并行化，进行性能优化，最后提供一个可以在超级计算机上大规模运行的软件。</a:t>
            </a:r>
          </a:p>
        </p:txBody>
      </p:sp>
    </p:spTree>
    <p:extLst>
      <p:ext uri="{BB962C8B-B14F-4D97-AF65-F5344CB8AC3E}">
        <p14:creationId xmlns:p14="http://schemas.microsoft.com/office/powerpoint/2010/main" val="3223307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32438</TotalTime>
  <Words>562</Words>
  <Application>Microsoft Macintosh PowerPoint</Application>
  <PresentationFormat>自定义</PresentationFormat>
  <Paragraphs>33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微软雅黑</vt:lpstr>
      <vt:lpstr>微软雅黑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Content</vt:lpstr>
      <vt:lpstr>Content</vt:lpstr>
      <vt:lpstr>PowerPoint 演示文稿</vt:lpstr>
      <vt:lpstr>三类计算集群的主要区别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10792</cp:revision>
  <cp:lastPrinted>2023-09-08T09:14:01Z</cp:lastPrinted>
  <dcterms:created xsi:type="dcterms:W3CDTF">2020-08-28T08:44:19Z</dcterms:created>
  <dcterms:modified xsi:type="dcterms:W3CDTF">2025-06-01T16:36:33Z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