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5"/>
  </p:notesMasterIdLst>
  <p:handoutMasterIdLst>
    <p:handoutMasterId r:id="rId36"/>
  </p:handoutMasterIdLst>
  <p:sldIdLst>
    <p:sldId id="603" r:id="rId6"/>
    <p:sldId id="2618" r:id="rId7"/>
    <p:sldId id="2147483483" r:id="rId8"/>
    <p:sldId id="2500" r:id="rId9"/>
    <p:sldId id="2147483521" r:id="rId10"/>
    <p:sldId id="2146847660" r:id="rId11"/>
    <p:sldId id="2147483503" r:id="rId12"/>
    <p:sldId id="2147483506" r:id="rId13"/>
    <p:sldId id="2147483507" r:id="rId14"/>
    <p:sldId id="2147483508" r:id="rId15"/>
    <p:sldId id="2147483509" r:id="rId16"/>
    <p:sldId id="2147483504" r:id="rId17"/>
    <p:sldId id="2147483510" r:id="rId18"/>
    <p:sldId id="2147483511" r:id="rId19"/>
    <p:sldId id="2147483259" r:id="rId20"/>
    <p:sldId id="2147483512" r:id="rId21"/>
    <p:sldId id="2147483514" r:id="rId22"/>
    <p:sldId id="2147483513" r:id="rId23"/>
    <p:sldId id="2147483516" r:id="rId24"/>
    <p:sldId id="2147483515" r:id="rId25"/>
    <p:sldId id="2147483517" r:id="rId26"/>
    <p:sldId id="2147483518" r:id="rId27"/>
    <p:sldId id="2147483519" r:id="rId28"/>
    <p:sldId id="2147483505" r:id="rId29"/>
    <p:sldId id="2147483520" r:id="rId30"/>
    <p:sldId id="2516" r:id="rId31"/>
    <p:sldId id="2515" r:id="rId32"/>
    <p:sldId id="582" r:id="rId33"/>
    <p:sldId id="2419" r:id="rId3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66BA36"/>
    <a:srgbClr val="221815"/>
    <a:srgbClr val="FFFF00"/>
    <a:srgbClr val="1D1D1A"/>
    <a:srgbClr val="595757"/>
    <a:srgbClr val="91A2BF"/>
    <a:srgbClr val="E4EBEA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7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602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0920</a:t>
            </a:r>
            <a:r>
              <a:rPr lang="zh-CN" altLang="en-US" dirty="0"/>
              <a:t>：标题不合适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一层：展厅</a:t>
            </a:r>
            <a:r>
              <a:rPr lang="en-US" altLang="zh-CN" dirty="0"/>
              <a:t>+</a:t>
            </a:r>
            <a:r>
              <a:rPr lang="zh-CN" altLang="en-US" dirty="0"/>
              <a:t>中压</a:t>
            </a:r>
            <a:r>
              <a:rPr lang="en-US" altLang="zh-CN" dirty="0"/>
              <a:t>/</a:t>
            </a:r>
            <a:r>
              <a:rPr lang="zh-CN" altLang="en-US" dirty="0"/>
              <a:t>高压配电（含</a:t>
            </a:r>
            <a:r>
              <a:rPr lang="en-US" altLang="zh-CN" dirty="0"/>
              <a:t>UPS+</a:t>
            </a:r>
            <a:r>
              <a:rPr lang="zh-CN" altLang="en-US" dirty="0"/>
              <a:t>电池室）</a:t>
            </a:r>
            <a:endParaRPr lang="en-US" altLang="zh-CN" dirty="0"/>
          </a:p>
          <a:p>
            <a:r>
              <a:rPr lang="zh-CN" altLang="en-US" dirty="0"/>
              <a:t>二层：</a:t>
            </a:r>
            <a:r>
              <a:rPr lang="en-US" altLang="zh-CN" dirty="0"/>
              <a:t>NOC Network Operation Center</a:t>
            </a:r>
            <a:r>
              <a:rPr lang="zh-CN" altLang="en-US" dirty="0"/>
              <a:t>主控室 </a:t>
            </a:r>
            <a:r>
              <a:rPr lang="en-US" altLang="zh-CN" dirty="0"/>
              <a:t>+ </a:t>
            </a:r>
            <a:r>
              <a:rPr lang="zh-CN" altLang="en-US" dirty="0"/>
              <a:t>核心机房 </a:t>
            </a:r>
            <a:r>
              <a:rPr lang="en-US" altLang="zh-CN" dirty="0"/>
              <a:t>+ </a:t>
            </a:r>
            <a:r>
              <a:rPr lang="zh-CN" altLang="en-US" dirty="0"/>
              <a:t>变压器室</a:t>
            </a:r>
            <a:endParaRPr lang="en-US" altLang="zh-CN" dirty="0"/>
          </a:p>
          <a:p>
            <a:r>
              <a:rPr lang="zh-CN" altLang="en-US" dirty="0"/>
              <a:t>三层：核心机房 </a:t>
            </a:r>
            <a:r>
              <a:rPr lang="en-US" altLang="zh-CN" dirty="0"/>
              <a:t>+ </a:t>
            </a:r>
            <a:r>
              <a:rPr lang="zh-CN" altLang="en-US" dirty="0"/>
              <a:t>变压器室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室外：冷塔</a:t>
            </a:r>
            <a:r>
              <a:rPr lang="en-US" altLang="zh-CN" dirty="0"/>
              <a:t>+</a:t>
            </a:r>
            <a:r>
              <a:rPr lang="zh-CN" altLang="en-US" dirty="0"/>
              <a:t>冷水机组，柴电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===============================================</a:t>
            </a:r>
          </a:p>
          <a:p>
            <a:endParaRPr lang="en-US" altLang="zh-CN" dirty="0"/>
          </a:p>
          <a:p>
            <a:r>
              <a:rPr lang="zh-CN" altLang="en-US" dirty="0"/>
              <a:t>核心机房：</a:t>
            </a:r>
            <a:r>
              <a:rPr lang="en-US" altLang="zh-CN" dirty="0"/>
              <a:t>2</a:t>
            </a:r>
            <a:r>
              <a:rPr lang="zh-CN" altLang="en-US" dirty="0"/>
              <a:t>层，分为 风冷区（管理面）</a:t>
            </a:r>
            <a:r>
              <a:rPr lang="en-US" altLang="zh-CN" dirty="0"/>
              <a:t>+</a:t>
            </a:r>
            <a:r>
              <a:rPr lang="zh-CN" altLang="en-US" dirty="0"/>
              <a:t>液冷区（业务面） </a:t>
            </a:r>
            <a:r>
              <a:rPr lang="en-US" altLang="zh-CN" dirty="0"/>
              <a:t>+ NOC</a:t>
            </a:r>
          </a:p>
          <a:p>
            <a:r>
              <a:rPr lang="zh-CN" altLang="en-US" dirty="0"/>
              <a:t>其他的都放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1E48D-7DEE-42BB-9CCD-BCDC47BA74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183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056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2326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510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595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70" Type="http://schemas.openxmlformats.org/officeDocument/2006/relationships/image" Target="../media/image32.jpeg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image" Target="../media/image33.jpeg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slideLayout" Target="../slideLayouts/slideLayout2.xml"/><Relationship Id="rId166" Type="http://schemas.openxmlformats.org/officeDocument/2006/relationships/image" Target="../media/image28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167" Type="http://schemas.openxmlformats.org/officeDocument/2006/relationships/image" Target="../media/image29.png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image" Target="../media/image24.jpe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image" Target="../media/image30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image" Target="../media/image25.png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image" Target="../media/image26.png"/><Relationship Id="rId169" Type="http://schemas.openxmlformats.org/officeDocument/2006/relationships/image" Target="../media/image31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image" Target="../media/image27.png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1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2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ascend.com/" TargetMode="External"/><Relationship Id="rId2" Type="http://schemas.openxmlformats.org/officeDocument/2006/relationships/hyperlink" Target="https://zhuanlan.zhihu.com/p/6836715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enzomi12/AIInfr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80C5423-7739-18FA-7D16-EFAF780469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1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31695" y="1636007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54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8295" y="180503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AI</a:t>
            </a: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计算集群</a:t>
            </a:r>
            <a:endParaRPr lang="en-US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  <a:p>
            <a:pPr algn="ctr"/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8083E8-56E8-7751-CB63-B1DC9023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液冷关键价值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BBEA6E-841E-F2AC-4667-CE649FE51B27}"/>
              </a:ext>
            </a:extLst>
          </p:cNvPr>
          <p:cNvSpPr txBox="1"/>
          <p:nvPr/>
        </p:nvSpPr>
        <p:spPr>
          <a:xfrm>
            <a:off x="623635" y="1246909"/>
            <a:ext cx="55716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液冷使能通用算力和算力芯片性能充分释放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987E20-80EA-6264-FD35-4DA5C33824FA}"/>
              </a:ext>
            </a:extLst>
          </p:cNvPr>
          <p:cNvSpPr txBox="1"/>
          <p:nvPr/>
        </p:nvSpPr>
        <p:spPr>
          <a:xfrm>
            <a:off x="6670356" y="1246909"/>
            <a:ext cx="49027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液冷可显著提升系统可靠性</a:t>
            </a:r>
            <a:endParaRPr lang="en-US" altLang="zh-CN" sz="2000" b="1" kern="0" dirty="0">
              <a:solidFill>
                <a:srgbClr val="66BA3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B712BC5-3338-65BE-7F16-5FD9620439C9}"/>
              </a:ext>
            </a:extLst>
          </p:cNvPr>
          <p:cNvSpPr txBox="1"/>
          <p:nvPr/>
        </p:nvSpPr>
        <p:spPr>
          <a:xfrm>
            <a:off x="6545445" y="4871873"/>
            <a:ext cx="4889175" cy="69512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3668">
              <a:lnSpc>
                <a:spcPct val="150000"/>
              </a:lnSpc>
              <a:defRPr/>
            </a:pPr>
            <a:r>
              <a:rPr lang="zh-CN" altLang="en-US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相同环境温度，液冷器件温度较风冷低</a:t>
            </a:r>
            <a:r>
              <a:rPr lang="en-US" altLang="zh-CN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5~10</a:t>
            </a:r>
            <a:r>
              <a:rPr lang="zh-CN" altLang="en-US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℃，失效率下降</a:t>
            </a:r>
            <a:r>
              <a:rPr lang="en-US" altLang="zh-CN" sz="16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~xx%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B712021-F106-D676-C235-77D743F1D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29" y="2148539"/>
            <a:ext cx="1923536" cy="2560922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01B1650C-03B8-A75A-411A-221E41B9C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047" y="2139104"/>
            <a:ext cx="1826735" cy="2554456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F45D9050-88BA-D2AC-631C-C2C6629488EE}"/>
              </a:ext>
            </a:extLst>
          </p:cNvPr>
          <p:cNvSpPr txBox="1"/>
          <p:nvPr/>
        </p:nvSpPr>
        <p:spPr>
          <a:xfrm>
            <a:off x="7132438" y="1766865"/>
            <a:ext cx="13080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668"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utura-Medium" panose="020B0602020204020303" pitchFamily="34" charset="-79"/>
              </a:rPr>
              <a:t>风冷服务器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E567C73-3358-98C9-D17A-44C23A7E1E73}"/>
              </a:ext>
            </a:extLst>
          </p:cNvPr>
          <p:cNvSpPr txBox="1"/>
          <p:nvPr/>
        </p:nvSpPr>
        <p:spPr>
          <a:xfrm>
            <a:off x="9535220" y="1785094"/>
            <a:ext cx="1582387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3668">
              <a:defRPr/>
            </a:pPr>
            <a:r>
              <a:rPr lang="zh-CN" altLang="en-US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utura-Medium" panose="020B0602020204020303" pitchFamily="34" charset="-79"/>
              </a:rPr>
              <a:t>液冷服务器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85A8B5-7632-EF10-BD3C-9339B842FED4}"/>
              </a:ext>
            </a:extLst>
          </p:cNvPr>
          <p:cNvSpPr txBox="1"/>
          <p:nvPr/>
        </p:nvSpPr>
        <p:spPr>
          <a:xfrm>
            <a:off x="6545445" y="5630806"/>
            <a:ext cx="4910407" cy="700576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 anchor="t">
            <a:spAutoFit/>
          </a:bodyPr>
          <a:lstStyle/>
          <a:p>
            <a:pPr defTabSz="914400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注：</a:t>
            </a:r>
            <a:r>
              <a:rPr lang="zh-CN" altLang="en-US" sz="14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风冷和液冷服务器可靠性均满足质量出口要求，液冷相对风冷可靠性进一步提升</a:t>
            </a:r>
            <a:endParaRPr lang="en-US" altLang="zh-CN" sz="14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183106-5459-2EAD-2366-E14346280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4205" y="1781949"/>
            <a:ext cx="5530808" cy="456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937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68083E8-56E8-7751-CB63-B1DC9023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液冷关键价值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8869F-496C-04E9-3180-7B7C35F0E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zh-CN" altLang="en-US" dirty="0"/>
              <a:t>有效降低 </a:t>
            </a:r>
            <a:r>
              <a:rPr lang="en-US" altLang="zh-CN" dirty="0" err="1"/>
              <a:t>xPU</a:t>
            </a:r>
            <a:r>
              <a:rPr lang="en-US" altLang="zh-CN" dirty="0"/>
              <a:t> </a:t>
            </a:r>
            <a:r>
              <a:rPr lang="zh-CN" altLang="en-US" dirty="0"/>
              <a:t>功耗，液冷大幅降低机房 </a:t>
            </a:r>
            <a:r>
              <a:rPr lang="en-US" altLang="zh-CN" dirty="0"/>
              <a:t>PUE</a:t>
            </a:r>
            <a:r>
              <a:rPr lang="zh-CN" altLang="en-US" dirty="0"/>
              <a:t>，提升机房市电利用率 </a:t>
            </a:r>
            <a:r>
              <a:rPr lang="en-US" altLang="zh-CN" dirty="0"/>
              <a:t>xx%+</a:t>
            </a:r>
            <a:endParaRPr lang="zh-CN" altLang="en-US" dirty="0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12DAF096-338C-9EED-81B0-45C3C3082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51788"/>
              </p:ext>
            </p:extLst>
          </p:nvPr>
        </p:nvGraphicFramePr>
        <p:xfrm>
          <a:off x="588497" y="2684221"/>
          <a:ext cx="4715010" cy="28985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4285">
                  <a:extLst>
                    <a:ext uri="{9D8B030D-6E8A-4147-A177-3AD203B41FA5}">
                      <a16:colId xmlns:a16="http://schemas.microsoft.com/office/drawing/2014/main" val="878841159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3261776594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3665947011"/>
                    </a:ext>
                  </a:extLst>
                </a:gridCol>
                <a:gridCol w="983575">
                  <a:extLst>
                    <a:ext uri="{9D8B030D-6E8A-4147-A177-3AD203B41FA5}">
                      <a16:colId xmlns:a16="http://schemas.microsoft.com/office/drawing/2014/main" val="2508720905"/>
                    </a:ext>
                  </a:extLst>
                </a:gridCol>
              </a:tblGrid>
              <a:tr h="4759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项目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风冷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液冷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chemeClr val="bg1"/>
                          </a:solidFill>
                          <a:latin typeface="Lexend" pitchFamily="2" charset="0"/>
                          <a:ea typeface="+mn-ea"/>
                        </a:rPr>
                        <a:t>对比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90660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服务器功耗（</a:t>
                      </a:r>
                      <a:r>
                        <a:rPr lang="en-US" altLang="zh-CN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W</a:t>
                      </a:r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）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A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~0.xA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exend" pitchFamily="2" charset="0"/>
                          <a:ea typeface="+mn-ea"/>
                        </a:rPr>
                        <a:t>   ~xx%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95019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PUE</a:t>
                      </a:r>
                      <a:endParaRPr lang="zh-CN" altLang="en-US" sz="1200" b="1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≤</a:t>
                      </a:r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1.5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≤</a:t>
                      </a:r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1.15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</a:rPr>
                        <a:t>  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exend" pitchFamily="2" charset="0"/>
                          <a:ea typeface="+mn-ea"/>
                        </a:rPr>
                        <a:t>~20%+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259825"/>
                  </a:ext>
                </a:extLst>
              </a:tr>
              <a:tr h="80753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市电利用率</a:t>
                      </a:r>
                      <a:endParaRPr lang="en-US" altLang="zh-CN" sz="1200" b="1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（服务器台数</a:t>
                      </a:r>
                      <a:r>
                        <a:rPr lang="en-US" altLang="zh-CN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/MW</a:t>
                      </a:r>
                      <a:r>
                        <a:rPr lang="zh-CN" altLang="en-US" sz="1200" b="1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）</a:t>
                      </a: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B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374153"/>
                          </a:solidFill>
                          <a:latin typeface="Lexend" pitchFamily="2" charset="0"/>
                          <a:ea typeface="+mn-ea"/>
                        </a:rPr>
                        <a:t>~1.xxB</a:t>
                      </a:r>
                      <a:endParaRPr lang="zh-CN" altLang="en-US" sz="1200" dirty="0">
                        <a:solidFill>
                          <a:srgbClr val="374153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Lexend" pitchFamily="2" charset="0"/>
                          <a:ea typeface="+mn-ea"/>
                        </a:rPr>
                        <a:t>   </a:t>
                      </a:r>
                      <a:r>
                        <a:rPr lang="en-US" altLang="zh-CN" sz="1400" dirty="0">
                          <a:solidFill>
                            <a:srgbClr val="FF0000"/>
                          </a:solidFill>
                          <a:latin typeface="Lexend" pitchFamily="2" charset="0"/>
                          <a:ea typeface="+mn-ea"/>
                        </a:rPr>
                        <a:t>~xx%+</a:t>
                      </a:r>
                      <a:endParaRPr lang="zh-CN" altLang="en-US" sz="1400" dirty="0">
                        <a:solidFill>
                          <a:srgbClr val="FF0000"/>
                        </a:solidFill>
                        <a:latin typeface="Lexend" pitchFamily="2" charset="0"/>
                        <a:ea typeface="+mn-ea"/>
                      </a:endParaRPr>
                    </a:p>
                  </a:txBody>
                  <a:tcPr marL="91404" marR="91404" marT="45702" marB="45702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2521"/>
                  </a:ext>
                </a:extLst>
              </a:tr>
            </a:tbl>
          </a:graphicData>
        </a:graphic>
      </p:graphicFrame>
      <p:sp>
        <p:nvSpPr>
          <p:cNvPr id="41" name="矩形 40">
            <a:extLst>
              <a:ext uri="{FF2B5EF4-FFF2-40B4-BE49-F238E27FC236}">
                <a16:creationId xmlns:a16="http://schemas.microsoft.com/office/drawing/2014/main" id="{55124622-C11D-941D-FB7A-89F5C4913828}"/>
              </a:ext>
            </a:extLst>
          </p:cNvPr>
          <p:cNvSpPr/>
          <p:nvPr/>
        </p:nvSpPr>
        <p:spPr>
          <a:xfrm>
            <a:off x="6829317" y="3212185"/>
            <a:ext cx="4904687" cy="2223126"/>
          </a:xfrm>
          <a:prstGeom prst="rect">
            <a:avLst/>
          </a:prstGeom>
          <a:noFill/>
          <a:ln>
            <a:solidFill>
              <a:schemeClr val="bg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DD7654E-0DDC-CCD3-5C35-2BCC1E81CA6B}"/>
              </a:ext>
            </a:extLst>
          </p:cNvPr>
          <p:cNvSpPr txBox="1"/>
          <p:nvPr/>
        </p:nvSpPr>
        <p:spPr>
          <a:xfrm>
            <a:off x="623888" y="5836602"/>
            <a:ext cx="48891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312" indent="-171312" defTabSz="913668">
              <a:buFont typeface="Arial" panose="020B0604020202020204" pitchFamily="34" charset="0"/>
              <a:buChar char="•"/>
              <a:defRPr/>
            </a:pPr>
            <a:r>
              <a:rPr lang="zh-CN" altLang="en-US" sz="16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基于通用计算鲲鹏服务器数据测算</a:t>
            </a:r>
            <a:endParaRPr lang="en-US" altLang="zh-CN" sz="16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9FF94B3F-C1EA-3712-EB26-40B13626C045}"/>
              </a:ext>
            </a:extLst>
          </p:cNvPr>
          <p:cNvGrpSpPr/>
          <p:nvPr/>
        </p:nvGrpSpPr>
        <p:grpSpPr>
          <a:xfrm>
            <a:off x="5434877" y="2671133"/>
            <a:ext cx="6473343" cy="3222965"/>
            <a:chOff x="7091044" y="3332141"/>
            <a:chExt cx="4114888" cy="2048731"/>
          </a:xfrm>
        </p:grpSpPr>
        <p:cxnSp>
          <p:nvCxnSpPr>
            <p:cNvPr id="13" name="直接连接符 112">
              <a:extLst>
                <a:ext uri="{FF2B5EF4-FFF2-40B4-BE49-F238E27FC236}">
                  <a16:creationId xmlns:a16="http://schemas.microsoft.com/office/drawing/2014/main" id="{E3285A69-AD4F-89C6-1BC4-E7937976DB41}"/>
                </a:ext>
              </a:extLst>
            </p:cNvPr>
            <p:cNvCxnSpPr/>
            <p:nvPr/>
          </p:nvCxnSpPr>
          <p:spPr>
            <a:xfrm flipV="1">
              <a:off x="7829294" y="4834081"/>
              <a:ext cx="2786072" cy="6449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14" name="直接连接符 113">
              <a:extLst>
                <a:ext uri="{FF2B5EF4-FFF2-40B4-BE49-F238E27FC236}">
                  <a16:creationId xmlns:a16="http://schemas.microsoft.com/office/drawing/2014/main" id="{8309BEC3-C540-FE46-1CF1-193E03598253}"/>
                </a:ext>
              </a:extLst>
            </p:cNvPr>
            <p:cNvCxnSpPr/>
            <p:nvPr/>
          </p:nvCxnSpPr>
          <p:spPr>
            <a:xfrm>
              <a:off x="9362413" y="3951222"/>
              <a:ext cx="0" cy="1231761"/>
            </a:xfrm>
            <a:prstGeom prst="line">
              <a:avLst/>
            </a:prstGeom>
            <a:noFill/>
            <a:ln w="9525" cap="flat" cmpd="sng" algn="ctr">
              <a:solidFill>
                <a:srgbClr val="666666">
                  <a:lumMod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15" name="直接箭头连接符 116">
              <a:extLst>
                <a:ext uri="{FF2B5EF4-FFF2-40B4-BE49-F238E27FC236}">
                  <a16:creationId xmlns:a16="http://schemas.microsoft.com/office/drawing/2014/main" id="{77714FF8-1D6A-F178-2060-7D3270622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5975" y="3332141"/>
              <a:ext cx="0" cy="1834891"/>
            </a:xfrm>
            <a:prstGeom prst="straightConnector1">
              <a:avLst/>
            </a:prstGeom>
            <a:noFill/>
            <a:ln w="25400" cap="flat" cmpd="sng" algn="ctr">
              <a:solidFill>
                <a:srgbClr val="1D1D1A">
                  <a:lumMod val="50000"/>
                  <a:lumOff val="50000"/>
                </a:srgb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6F3EFC5-94F9-1CF4-121E-0D5A5792E235}"/>
                </a:ext>
              </a:extLst>
            </p:cNvPr>
            <p:cNvSpPr txBox="1"/>
            <p:nvPr/>
          </p:nvSpPr>
          <p:spPr>
            <a:xfrm>
              <a:off x="7178013" y="4824120"/>
              <a:ext cx="560651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defTabSz="914400">
                <a:defRPr sz="1200" i="1">
                  <a:solidFill>
                    <a:srgbClr val="C00000"/>
                  </a:solidFill>
                  <a:ea typeface="微软雅黑" panose="020B0503020204020204" pitchFamily="34" charset="-122"/>
                </a:defRPr>
              </a:lvl1pPr>
            </a:lstStyle>
            <a:p>
              <a:pPr algn="r" defTabSz="1218195">
                <a:defRPr/>
              </a:pPr>
              <a:r>
                <a:rPr lang="en-US" altLang="zh-CN" i="0" kern="0" dirty="0">
                  <a:solidFill>
                    <a:srgbClr val="1D1D1A"/>
                  </a:solidFill>
                  <a:latin typeface="Lexend" pitchFamily="2" charset="0"/>
                  <a:sym typeface="Calibri" panose="020F0502020204030204" pitchFamily="34" charset="0"/>
                </a:rPr>
                <a:t>6kW</a:t>
              </a:r>
              <a:endParaRPr lang="zh-CN" altLang="en-US" i="0" kern="0" dirty="0">
                <a:solidFill>
                  <a:srgbClr val="1D1D1A"/>
                </a:solidFill>
                <a:latin typeface="Lexend" pitchFamily="2" charset="0"/>
                <a:sym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2DB1A3A-1FEB-2C50-9A11-FB94827B48F7}"/>
                </a:ext>
              </a:extLst>
            </p:cNvPr>
            <p:cNvSpPr txBox="1"/>
            <p:nvPr/>
          </p:nvSpPr>
          <p:spPr>
            <a:xfrm>
              <a:off x="7188059" y="3368218"/>
              <a:ext cx="560651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66kW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0565402-5A42-B537-3C29-316907550EA8}"/>
                </a:ext>
              </a:extLst>
            </p:cNvPr>
            <p:cNvSpPr/>
            <p:nvPr/>
          </p:nvSpPr>
          <p:spPr>
            <a:xfrm>
              <a:off x="7833361" y="4832871"/>
              <a:ext cx="807644" cy="342141"/>
            </a:xfrm>
            <a:prstGeom prst="rect">
              <a:avLst/>
            </a:prstGeom>
            <a:solidFill>
              <a:srgbClr val="1D1D1A">
                <a:lumMod val="25000"/>
                <a:lumOff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195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精密空调</a:t>
              </a:r>
              <a:endPara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C42F4FF-FDD2-5BD4-1648-7118F932B1CA}"/>
                </a:ext>
              </a:extLst>
            </p:cNvPr>
            <p:cNvSpPr txBox="1"/>
            <p:nvPr/>
          </p:nvSpPr>
          <p:spPr>
            <a:xfrm>
              <a:off x="7218729" y="4397829"/>
              <a:ext cx="560651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195">
                <a:defRPr/>
              </a:pPr>
              <a:r>
                <a:rPr lang="en-US" altLang="zh-CN" sz="12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15kW</a:t>
              </a:r>
              <a:endParaRPr lang="zh-CN" altLang="en-US" sz="12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C28412-C6B3-AA7F-FD79-F275600E1E5E}"/>
                </a:ext>
              </a:extLst>
            </p:cNvPr>
            <p:cNvSpPr txBox="1"/>
            <p:nvPr/>
          </p:nvSpPr>
          <p:spPr>
            <a:xfrm>
              <a:off x="7091044" y="4049306"/>
              <a:ext cx="702768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20kW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CB1AEF1-12EC-77E8-3345-865AA354BCE8}"/>
                </a:ext>
              </a:extLst>
            </p:cNvPr>
            <p:cNvSpPr txBox="1"/>
            <p:nvPr/>
          </p:nvSpPr>
          <p:spPr>
            <a:xfrm>
              <a:off x="10481447" y="5204793"/>
              <a:ext cx="193986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22" name="直接箭头连接符 125">
              <a:extLst>
                <a:ext uri="{FF2B5EF4-FFF2-40B4-BE49-F238E27FC236}">
                  <a16:creationId xmlns:a16="http://schemas.microsoft.com/office/drawing/2014/main" id="{D033EF90-078F-D92B-6491-58216BDF9BAA}"/>
                </a:ext>
              </a:extLst>
            </p:cNvPr>
            <p:cNvCxnSpPr/>
            <p:nvPr/>
          </p:nvCxnSpPr>
          <p:spPr>
            <a:xfrm flipH="1" flipV="1">
              <a:off x="7819338" y="5164458"/>
              <a:ext cx="2979384" cy="4693"/>
            </a:xfrm>
            <a:prstGeom prst="straightConnector1">
              <a:avLst/>
            </a:prstGeom>
            <a:noFill/>
            <a:ln w="25400" cap="flat" cmpd="sng" algn="ctr">
              <a:solidFill>
                <a:srgbClr val="939387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11AF033-5B66-53D3-7356-416C71EEFAE7}"/>
                </a:ext>
              </a:extLst>
            </p:cNvPr>
            <p:cNvSpPr txBox="1"/>
            <p:nvPr/>
          </p:nvSpPr>
          <p:spPr>
            <a:xfrm>
              <a:off x="8500600" y="5204793"/>
              <a:ext cx="254803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1.5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4CE1089-38E2-8257-BD46-8C035ADAA448}"/>
                </a:ext>
              </a:extLst>
            </p:cNvPr>
            <p:cNvSpPr txBox="1"/>
            <p:nvPr/>
          </p:nvSpPr>
          <p:spPr>
            <a:xfrm>
              <a:off x="9240380" y="5204793"/>
              <a:ext cx="254803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1.25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E59D356-1D2C-913C-046C-1F55B108B418}"/>
                </a:ext>
              </a:extLst>
            </p:cNvPr>
            <p:cNvSpPr txBox="1"/>
            <p:nvPr/>
          </p:nvSpPr>
          <p:spPr>
            <a:xfrm>
              <a:off x="9609436" y="5204793"/>
              <a:ext cx="496537" cy="17607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1.15</a:t>
              </a:r>
              <a:endParaRPr lang="zh-CN" altLang="en-US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6" name="矩形 100">
              <a:extLst>
                <a:ext uri="{FF2B5EF4-FFF2-40B4-BE49-F238E27FC236}">
                  <a16:creationId xmlns:a16="http://schemas.microsoft.com/office/drawing/2014/main" id="{B96DBFAC-7FD6-0B62-D089-B5CD4523A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934" y="3385131"/>
              <a:ext cx="1777396" cy="2787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443" tIns="34222" rIns="68443" bIns="34222">
              <a:spAutoFit/>
            </a:bodyPr>
            <a:lstStyle/>
            <a:p>
              <a:pPr algn="ctr" defTabSz="684504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单柜功率密度</a:t>
              </a:r>
            </a:p>
            <a:p>
              <a:pPr algn="ctr" defTabSz="684504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（</a:t>
              </a:r>
              <a:r>
                <a:rPr lang="en-US" altLang="zh-CN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KW/</a:t>
              </a: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柜）</a:t>
              </a:r>
            </a:p>
          </p:txBody>
        </p:sp>
        <p:cxnSp>
          <p:nvCxnSpPr>
            <p:cNvPr id="27" name="直接连接符 137">
              <a:extLst>
                <a:ext uri="{FF2B5EF4-FFF2-40B4-BE49-F238E27FC236}">
                  <a16:creationId xmlns:a16="http://schemas.microsoft.com/office/drawing/2014/main" id="{565D6699-6EA2-90A2-27F9-E9BCBE26A17C}"/>
                </a:ext>
              </a:extLst>
            </p:cNvPr>
            <p:cNvCxnSpPr/>
            <p:nvPr/>
          </p:nvCxnSpPr>
          <p:spPr>
            <a:xfrm flipH="1" flipV="1">
              <a:off x="9825456" y="3599965"/>
              <a:ext cx="3290" cy="1567517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28" name="矩形 100">
              <a:extLst>
                <a:ext uri="{FF2B5EF4-FFF2-40B4-BE49-F238E27FC236}">
                  <a16:creationId xmlns:a16="http://schemas.microsoft.com/office/drawing/2014/main" id="{41AD7B09-142C-EB5E-E17A-555691D63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2187" y="4937987"/>
              <a:ext cx="513745" cy="2004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68443" tIns="34222" rIns="68443" bIns="34222">
              <a:spAutoFit/>
            </a:bodyPr>
            <a:lstStyle/>
            <a:p>
              <a:pPr algn="ctr" defTabSz="684504">
                <a:defRPr/>
              </a:pPr>
              <a:r>
                <a:rPr lang="en-US" altLang="zh-CN" sz="16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PUE</a:t>
              </a:r>
              <a:endParaRPr lang="zh-CN" altLang="en-US" sz="16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0D8E49F-8CAE-E378-3072-E792994FCDE6}"/>
                </a:ext>
              </a:extLst>
            </p:cNvPr>
            <p:cNvSpPr txBox="1"/>
            <p:nvPr/>
          </p:nvSpPr>
          <p:spPr>
            <a:xfrm>
              <a:off x="10161079" y="5204793"/>
              <a:ext cx="254803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1.1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30" name="直接连接符 140">
              <a:extLst>
                <a:ext uri="{FF2B5EF4-FFF2-40B4-BE49-F238E27FC236}">
                  <a16:creationId xmlns:a16="http://schemas.microsoft.com/office/drawing/2014/main" id="{283139A7-AD9A-4F18-B773-7289DD6C00F2}"/>
                </a:ext>
              </a:extLst>
            </p:cNvPr>
            <p:cNvCxnSpPr/>
            <p:nvPr/>
          </p:nvCxnSpPr>
          <p:spPr>
            <a:xfrm flipV="1">
              <a:off x="7819338" y="4159384"/>
              <a:ext cx="2786072" cy="6449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cxnSp>
          <p:nvCxnSpPr>
            <p:cNvPr id="31" name="直接连接符 141">
              <a:extLst>
                <a:ext uri="{FF2B5EF4-FFF2-40B4-BE49-F238E27FC236}">
                  <a16:creationId xmlns:a16="http://schemas.microsoft.com/office/drawing/2014/main" id="{D1326E12-5E7C-FF70-970A-BBD28CFF28CE}"/>
                </a:ext>
              </a:extLst>
            </p:cNvPr>
            <p:cNvCxnSpPr>
              <a:cxnSpLocks/>
            </p:cNvCxnSpPr>
            <p:nvPr/>
          </p:nvCxnSpPr>
          <p:spPr>
            <a:xfrm>
              <a:off x="8628931" y="4071660"/>
              <a:ext cx="3319" cy="1071234"/>
            </a:xfrm>
            <a:prstGeom prst="line">
              <a:avLst/>
            </a:prstGeom>
            <a:noFill/>
            <a:ln w="9525" cap="flat" cmpd="sng" algn="ctr">
              <a:solidFill>
                <a:srgbClr val="666666">
                  <a:lumMod val="75000"/>
                </a:srgbClr>
              </a:solidFill>
              <a:prstDash val="dash"/>
              <a:miter lim="800000"/>
            </a:ln>
            <a:effectLst/>
          </p:spPr>
        </p:cxnSp>
        <p:cxnSp>
          <p:nvCxnSpPr>
            <p:cNvPr id="32" name="直接连接符 142">
              <a:extLst>
                <a:ext uri="{FF2B5EF4-FFF2-40B4-BE49-F238E27FC236}">
                  <a16:creationId xmlns:a16="http://schemas.microsoft.com/office/drawing/2014/main" id="{452DC23F-7FD9-3474-4B81-E0695A738907}"/>
                </a:ext>
              </a:extLst>
            </p:cNvPr>
            <p:cNvCxnSpPr/>
            <p:nvPr/>
          </p:nvCxnSpPr>
          <p:spPr>
            <a:xfrm>
              <a:off x="10332321" y="3599962"/>
              <a:ext cx="0" cy="1569185"/>
            </a:xfrm>
            <a:prstGeom prst="line">
              <a:avLst/>
            </a:prstGeom>
            <a:noFill/>
            <a:ln w="9525" cap="flat" cmpd="sng" algn="ctr">
              <a:solidFill>
                <a:srgbClr val="666666">
                  <a:lumMod val="7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BC114D77-5DC6-7A58-DD3C-833043E24BB8}"/>
                </a:ext>
              </a:extLst>
            </p:cNvPr>
            <p:cNvSpPr/>
            <p:nvPr/>
          </p:nvSpPr>
          <p:spPr>
            <a:xfrm>
              <a:off x="9825455" y="3340460"/>
              <a:ext cx="620432" cy="1145213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t"/>
            <a:lstStyle/>
            <a:p>
              <a:pPr algn="ctr" defTabSz="1218195">
                <a:defRPr/>
              </a:pPr>
              <a:endParaRPr lang="zh-CN" altLang="en-US" sz="11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66DFF71-8CA9-4CD3-EC8F-19BFBA6AFDE1}"/>
                </a:ext>
              </a:extLst>
            </p:cNvPr>
            <p:cNvSpPr/>
            <p:nvPr/>
          </p:nvSpPr>
          <p:spPr>
            <a:xfrm>
              <a:off x="9639615" y="3801700"/>
              <a:ext cx="925279" cy="449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8195">
                <a:defRPr/>
              </a:pPr>
              <a:r>
                <a:rPr lang="zh-CN" altLang="en-US" b="1" kern="0" dirty="0">
                  <a:solidFill>
                    <a:srgbClr val="FFFFFF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液冷</a:t>
              </a:r>
              <a:endParaRPr lang="en-US" altLang="zh-CN" b="1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endParaRPr lang="en-US" altLang="zh-CN" sz="5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endParaRPr lang="en-US" altLang="zh-CN" sz="5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endParaRPr lang="zh-CN" altLang="en-US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62880CB-B407-CFB9-EA50-7FCAF714F31F}"/>
                </a:ext>
              </a:extLst>
            </p:cNvPr>
            <p:cNvSpPr txBox="1"/>
            <p:nvPr/>
          </p:nvSpPr>
          <p:spPr>
            <a:xfrm>
              <a:off x="7755931" y="5204793"/>
              <a:ext cx="254802" cy="1173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218195">
                <a:defRPr/>
              </a:pPr>
              <a:r>
                <a:rPr lang="en-US" altLang="zh-CN" sz="12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2.0</a:t>
              </a:r>
              <a:endParaRPr lang="zh-CN" altLang="en-US" sz="12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  <p:cxnSp>
          <p:nvCxnSpPr>
            <p:cNvPr id="42" name="直接连接符 120">
              <a:extLst>
                <a:ext uri="{FF2B5EF4-FFF2-40B4-BE49-F238E27FC236}">
                  <a16:creationId xmlns:a16="http://schemas.microsoft.com/office/drawing/2014/main" id="{43D99B4B-332F-AA09-E019-8BC7EA901E6D}"/>
                </a:ext>
              </a:extLst>
            </p:cNvPr>
            <p:cNvCxnSpPr/>
            <p:nvPr/>
          </p:nvCxnSpPr>
          <p:spPr>
            <a:xfrm flipV="1">
              <a:off x="7812404" y="4483309"/>
              <a:ext cx="2786072" cy="6449"/>
            </a:xfrm>
            <a:prstGeom prst="line">
              <a:avLst/>
            </a:prstGeom>
            <a:noFill/>
            <a:ln w="28575" cap="flat" cmpd="sng" algn="ctr">
              <a:solidFill>
                <a:srgbClr val="E9002F">
                  <a:alpha val="32000"/>
                </a:srgbClr>
              </a:solidFill>
              <a:prstDash val="solid"/>
              <a:miter lim="800000"/>
            </a:ln>
            <a:effectLst/>
          </p:spPr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AFE709A-8BDB-B758-2DD4-F08ED28E9646}"/>
                </a:ext>
              </a:extLst>
            </p:cNvPr>
            <p:cNvSpPr/>
            <p:nvPr/>
          </p:nvSpPr>
          <p:spPr>
            <a:xfrm>
              <a:off x="8708572" y="4165834"/>
              <a:ext cx="884270" cy="812116"/>
            </a:xfrm>
            <a:prstGeom prst="rect">
              <a:avLst/>
            </a:prstGeom>
            <a:solidFill>
              <a:srgbClr val="C9C9C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18195">
                <a:defRPr/>
              </a:pPr>
              <a:r>
                <a:rPr lang="en-US" altLang="zh-CN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AHU</a:t>
              </a: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，</a:t>
              </a:r>
              <a:endPara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  <a:p>
              <a:pPr algn="ctr" defTabSz="1218195">
                <a:defRPr/>
              </a:pPr>
              <a:r>
                <a:rPr lang="zh-CN" altLang="en-US" sz="12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  <a:sym typeface="Calibri" panose="020F0502020204030204" pitchFamily="34" charset="0"/>
                </a:rPr>
                <a:t>行级空调</a:t>
              </a:r>
              <a:endParaRPr lang="en-US" altLang="zh-CN" sz="12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704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L2 </a:t>
            </a:r>
            <a:r>
              <a:rPr lang="zh-CN" altLang="en-US" sz="9600" b="1" dirty="0"/>
              <a:t>算力底座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356957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E61687-BE64-E982-FFA0-B6B1C9DA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kern="0" dirty="0">
                <a:solidFill>
                  <a:srgbClr val="C00000"/>
                </a:solidFill>
                <a:latin typeface="微软雅黑"/>
                <a:ea typeface="微软雅黑"/>
              </a:rPr>
              <a:t>L2</a:t>
            </a:r>
            <a:r>
              <a:rPr lang="zh-CN" altLang="en-US" sz="3200" b="1" kern="0" dirty="0">
                <a:solidFill>
                  <a:srgbClr val="C00000"/>
                </a:solidFill>
                <a:latin typeface="微软雅黑"/>
                <a:ea typeface="微软雅黑"/>
              </a:rPr>
              <a:t> 算力底座：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计算 </a:t>
            </a:r>
            <a:r>
              <a:rPr lang="en-US" altLang="zh-CN" sz="3200" kern="0" dirty="0">
                <a:solidFill>
                  <a:srgbClr val="C00000"/>
                </a:solidFill>
                <a:latin typeface="微软雅黑"/>
                <a:ea typeface="微软雅黑"/>
              </a:rPr>
              <a:t>| 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网络 </a:t>
            </a:r>
            <a:r>
              <a:rPr lang="en-US" altLang="zh-CN" sz="3200" kern="0" dirty="0">
                <a:solidFill>
                  <a:srgbClr val="C00000"/>
                </a:solidFill>
                <a:latin typeface="微软雅黑"/>
                <a:ea typeface="微软雅黑"/>
              </a:rPr>
              <a:t>| 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存储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8F96E-9F59-A00B-3EA9-21E0F5F5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464" y="1408288"/>
            <a:ext cx="3050412" cy="4320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更多模型并行技术的应用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6A9EC60-6AEA-872A-2196-E97F7DC6D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163" y="1406180"/>
            <a:ext cx="3050412" cy="4362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更大规模</a:t>
            </a:r>
            <a:r>
              <a:rPr kumimoji="1" lang="en-US" altLang="zh-CN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更复杂的组网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229E62C-02AA-3560-15A2-ED4B6004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22" y="1406180"/>
            <a:ext cx="3050412" cy="43628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04" tIns="45702" rIns="91404" bIns="45702" numCol="1" anchor="ctr" anchorCtr="0" compatLnSpc="1">
            <a:prstTxWarp prst="textNoShape">
              <a:avLst/>
            </a:prstTxWarp>
          </a:bodyPr>
          <a:lstStyle/>
          <a:p>
            <a:pPr algn="ctr" defTabSz="914112">
              <a:defRPr/>
            </a:pPr>
            <a:r>
              <a:rPr kumimoji="1" lang="zh-CN" altLang="en-US" b="1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更大数据量存储和读写</a:t>
            </a:r>
          </a:p>
        </p:txBody>
      </p:sp>
      <p:cxnSp>
        <p:nvCxnSpPr>
          <p:cNvPr id="10" name="直接连接符 180">
            <a:extLst>
              <a:ext uri="{FF2B5EF4-FFF2-40B4-BE49-F238E27FC236}">
                <a16:creationId xmlns:a16="http://schemas.microsoft.com/office/drawing/2014/main" id="{F27D10D4-E98B-D782-FF1B-2EA9422E1DA8}"/>
              </a:ext>
            </a:extLst>
          </p:cNvPr>
          <p:cNvCxnSpPr>
            <a:cxnSpLocks/>
          </p:cNvCxnSpPr>
          <p:nvPr/>
        </p:nvCxnSpPr>
        <p:spPr>
          <a:xfrm flipV="1">
            <a:off x="2351670" y="2586970"/>
            <a:ext cx="0" cy="1336328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85">
            <a:extLst>
              <a:ext uri="{FF2B5EF4-FFF2-40B4-BE49-F238E27FC236}">
                <a16:creationId xmlns:a16="http://schemas.microsoft.com/office/drawing/2014/main" id="{79C6DEC9-6B20-9FC6-6112-BA47BEB0A91C}"/>
              </a:ext>
            </a:extLst>
          </p:cNvPr>
          <p:cNvSpPr/>
          <p:nvPr/>
        </p:nvSpPr>
        <p:spPr>
          <a:xfrm>
            <a:off x="1883625" y="1959187"/>
            <a:ext cx="936091" cy="386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112">
              <a:defRPr/>
            </a:pPr>
            <a:r>
              <a:rPr kumimoji="1" lang="zh-CN" altLang="en-US" sz="1799" b="1" dirty="0">
                <a:solidFill>
                  <a:srgbClr val="C7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12" name="矩形: 圆角 186">
            <a:extLst>
              <a:ext uri="{FF2B5EF4-FFF2-40B4-BE49-F238E27FC236}">
                <a16:creationId xmlns:a16="http://schemas.microsoft.com/office/drawing/2014/main" id="{2D985F70-1566-23D6-989E-F81ADB199C6E}"/>
              </a:ext>
            </a:extLst>
          </p:cNvPr>
          <p:cNvSpPr/>
          <p:nvPr/>
        </p:nvSpPr>
        <p:spPr>
          <a:xfrm>
            <a:off x="5311148" y="1959187"/>
            <a:ext cx="1724443" cy="386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112">
              <a:defRPr/>
            </a:pPr>
            <a:r>
              <a:rPr kumimoji="1" lang="zh-CN" altLang="en-US" sz="1799" b="1" dirty="0">
                <a:solidFill>
                  <a:srgbClr val="C7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</a:t>
            </a:r>
          </a:p>
        </p:txBody>
      </p:sp>
      <p:sp>
        <p:nvSpPr>
          <p:cNvPr id="13" name="矩形: 圆角 187">
            <a:extLst>
              <a:ext uri="{FF2B5EF4-FFF2-40B4-BE49-F238E27FC236}">
                <a16:creationId xmlns:a16="http://schemas.microsoft.com/office/drawing/2014/main" id="{C6C7FE24-F534-4CA7-7826-73C21BF9C3F0}"/>
              </a:ext>
            </a:extLst>
          </p:cNvPr>
          <p:cNvSpPr/>
          <p:nvPr/>
        </p:nvSpPr>
        <p:spPr>
          <a:xfrm>
            <a:off x="9173238" y="1959187"/>
            <a:ext cx="1305980" cy="38602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112">
              <a:defRPr/>
            </a:pPr>
            <a:r>
              <a:rPr kumimoji="1" lang="zh-CN" altLang="en-US" sz="1799" b="1" dirty="0">
                <a:solidFill>
                  <a:srgbClr val="C7000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625E3EA-EA41-5E7F-56E6-BC068887194A}"/>
              </a:ext>
            </a:extLst>
          </p:cNvPr>
          <p:cNvSpPr/>
          <p:nvPr/>
        </p:nvSpPr>
        <p:spPr>
          <a:xfrm>
            <a:off x="4486769" y="2482543"/>
            <a:ext cx="337320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超大组网规模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无收敛的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网络架构，支持</a:t>
            </a:r>
            <a:r>
              <a:rPr lang="en-US" altLang="zh-CN" sz="1200" dirty="0" err="1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xxxK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集群规模组网，千卡到万卡平滑演进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网络级负载均衡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：算网协同调度，优化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训练参数面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F83FA4-2651-E696-0D9D-275054A06EE3}"/>
              </a:ext>
            </a:extLst>
          </p:cNvPr>
          <p:cNvSpPr/>
          <p:nvPr/>
        </p:nvSpPr>
        <p:spPr>
          <a:xfrm>
            <a:off x="8139628" y="2482543"/>
            <a:ext cx="3373200" cy="1167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极致读写性能：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IOPS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和并行大带宽，大小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自适应，混合负载高效，提升训     练效率</a:t>
            </a:r>
            <a:endParaRPr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智能分级存储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：全闪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混闪的智能分级存储，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PB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级存取</a:t>
            </a:r>
            <a:r>
              <a:rPr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+TB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级带宽，综合效率更高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696F846-D206-9D7C-486A-11D86E47D36E}"/>
              </a:ext>
            </a:extLst>
          </p:cNvPr>
          <p:cNvGrpSpPr/>
          <p:nvPr/>
        </p:nvGrpSpPr>
        <p:grpSpPr>
          <a:xfrm>
            <a:off x="8124869" y="4263775"/>
            <a:ext cx="3308582" cy="1942654"/>
            <a:chOff x="8607263" y="4076742"/>
            <a:chExt cx="2437979" cy="1574210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81B7806C-2F09-D125-BCFF-ED365E1E78B4}"/>
                </a:ext>
              </a:extLst>
            </p:cNvPr>
            <p:cNvGrpSpPr/>
            <p:nvPr/>
          </p:nvGrpSpPr>
          <p:grpSpPr>
            <a:xfrm>
              <a:off x="8620814" y="4076742"/>
              <a:ext cx="2424428" cy="1574210"/>
              <a:chOff x="602220" y="1307372"/>
              <a:chExt cx="7162376" cy="4826727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A86066-1880-0250-438E-5BD41C80DC25}"/>
                  </a:ext>
                </a:extLst>
              </p:cNvPr>
              <p:cNvSpPr/>
              <p:nvPr/>
            </p:nvSpPr>
            <p:spPr>
              <a:xfrm>
                <a:off x="602220" y="1484281"/>
                <a:ext cx="602996" cy="802937"/>
              </a:xfrm>
              <a:prstGeom prst="rect">
                <a:avLst/>
              </a:prstGeom>
            </p:spPr>
            <p:txBody>
              <a:bodyPr vert="eaVert" wrap="none">
                <a:spAutoFit/>
              </a:bodyPr>
              <a:lstStyle/>
              <a:p>
                <a:pPr defTabSz="913791">
                  <a:defRPr/>
                </a:pPr>
                <a:r>
                  <a:rPr lang="zh-CN" altLang="en-US" sz="6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计算层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39A89D1-3A1B-6ADB-C4D0-A7D7958E3C88}"/>
                  </a:ext>
                </a:extLst>
              </p:cNvPr>
              <p:cNvSpPr/>
              <p:nvPr/>
            </p:nvSpPr>
            <p:spPr bwMode="auto">
              <a:xfrm>
                <a:off x="1510451" y="3847238"/>
                <a:ext cx="5939109" cy="2286861"/>
              </a:xfrm>
              <a:prstGeom prst="rect">
                <a:avLst/>
              </a:prstGeom>
              <a:noFill/>
              <a:ln w="12700">
                <a:solidFill>
                  <a:srgbClr val="1D1D1A"/>
                </a:solidFill>
              </a:ln>
              <a:effectLst/>
            </p:spPr>
            <p:txBody>
              <a:bodyPr lIns="91375" tIns="45687" rIns="91375" bIns="45687"/>
              <a:lstStyle/>
              <a:p>
                <a:pPr defTabSz="913791">
                  <a:buClr>
                    <a:srgbClr val="CC9900"/>
                  </a:buClr>
                  <a:buFont typeface="Wingdings" pitchFamily="2" charset="2"/>
                  <a:buChar char="n"/>
                  <a:defRPr/>
                </a:pPr>
                <a:endParaRPr lang="zh-CN" altLang="en-US" sz="4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405C227-99C6-178F-FA38-176AFE91DD11}"/>
                  </a:ext>
                </a:extLst>
              </p:cNvPr>
              <p:cNvSpPr/>
              <p:nvPr/>
            </p:nvSpPr>
            <p:spPr bwMode="auto">
              <a:xfrm>
                <a:off x="1510451" y="1963679"/>
                <a:ext cx="1301708" cy="410006"/>
              </a:xfrm>
              <a:prstGeom prst="rect">
                <a:avLst/>
              </a:prstGeom>
              <a:solidFill>
                <a:srgbClr val="EBEBEB"/>
              </a:solidFill>
              <a:ln w="9525" cap="flat" cmpd="sng" algn="ctr">
                <a:solidFill>
                  <a:srgbClr val="1D1D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04" tIns="45702" rIns="91404" bIns="45702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112" eaLnBrk="0" hangingPunct="0">
                  <a:defRPr/>
                </a:pPr>
                <a:r>
                  <a:rPr lang="en-US" altLang="zh-CN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HPC</a:t>
                </a:r>
                <a:r>
                  <a:rPr lang="zh-CN" altLang="en-US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计算集群</a:t>
                </a:r>
                <a:endParaRPr lang="en-US" sz="5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ABC4878-4AF2-91CF-7A93-DDE31EE7121D}"/>
                  </a:ext>
                </a:extLst>
              </p:cNvPr>
              <p:cNvSpPr/>
              <p:nvPr/>
            </p:nvSpPr>
            <p:spPr bwMode="auto">
              <a:xfrm>
                <a:off x="3282270" y="1963679"/>
                <a:ext cx="1765214" cy="410006"/>
              </a:xfrm>
              <a:prstGeom prst="rect">
                <a:avLst/>
              </a:prstGeom>
              <a:solidFill>
                <a:srgbClr val="EBEBEB"/>
              </a:solidFill>
              <a:ln w="9525" cap="flat" cmpd="sng" algn="ctr">
                <a:solidFill>
                  <a:srgbClr val="1D1D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04" tIns="45702" rIns="91404" bIns="45702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112" eaLnBrk="0" hangingPunct="0">
                  <a:defRPr/>
                </a:pPr>
                <a:r>
                  <a:rPr lang="zh-CN" altLang="en-US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离线分析集群</a:t>
                </a:r>
                <a:endParaRPr lang="en-US" sz="5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E14C003-FBD0-1B92-39AF-FD81ECF60053}"/>
                  </a:ext>
                </a:extLst>
              </p:cNvPr>
              <p:cNvSpPr/>
              <p:nvPr/>
            </p:nvSpPr>
            <p:spPr bwMode="auto">
              <a:xfrm>
                <a:off x="5725861" y="1963679"/>
                <a:ext cx="1410187" cy="410006"/>
              </a:xfrm>
              <a:prstGeom prst="rect">
                <a:avLst/>
              </a:prstGeom>
              <a:solidFill>
                <a:srgbClr val="EBEBEB"/>
              </a:solidFill>
              <a:ln w="9525" cap="flat" cmpd="sng" algn="ctr">
                <a:solidFill>
                  <a:srgbClr val="1D1D1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04" tIns="45702" rIns="91404" bIns="45702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defTabSz="914112" eaLnBrk="0" hangingPunct="0">
                  <a:defRPr/>
                </a:pPr>
                <a:r>
                  <a:rPr lang="en-US" altLang="zh-CN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Home</a:t>
                </a:r>
                <a:r>
                  <a:rPr lang="zh-CN" altLang="en-US" sz="5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备份</a:t>
                </a:r>
                <a:endParaRPr lang="en-US" sz="5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6DCB7F0-82C2-EADF-7002-B91CDC404CA3}"/>
                  </a:ext>
                </a:extLst>
              </p:cNvPr>
              <p:cNvSpPr/>
              <p:nvPr/>
            </p:nvSpPr>
            <p:spPr bwMode="auto">
              <a:xfrm>
                <a:off x="1510450" y="2761170"/>
                <a:ext cx="5947745" cy="543564"/>
              </a:xfrm>
              <a:prstGeom prst="rect">
                <a:avLst/>
              </a:prstGeom>
              <a:solidFill>
                <a:srgbClr val="BEE9EE"/>
              </a:solidFill>
              <a:ln w="12700">
                <a:solidFill>
                  <a:srgbClr val="1D1D1A"/>
                </a:solidFill>
              </a:ln>
              <a:effectLst/>
            </p:spPr>
            <p:txBody>
              <a:bodyPr lIns="91375" tIns="45687" rIns="91375" bIns="45687" anchor="ctr"/>
              <a:lstStyle/>
              <a:p>
                <a:pPr algn="ctr" defTabSz="913791">
                  <a:buClr>
                    <a:srgbClr val="CC9900"/>
                  </a:buClr>
                  <a:defRPr/>
                </a:pPr>
                <a:r>
                  <a:rPr lang="zh-CN" altLang="en-US" sz="6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数据生命周期管理（放置策略、迁移策略、删除策略）</a:t>
                </a:r>
              </a:p>
            </p:txBody>
          </p:sp>
          <p:cxnSp>
            <p:nvCxnSpPr>
              <p:cNvPr id="23" name="直接箭头连接符 58">
                <a:extLst>
                  <a:ext uri="{FF2B5EF4-FFF2-40B4-BE49-F238E27FC236}">
                    <a16:creationId xmlns:a16="http://schemas.microsoft.com/office/drawing/2014/main" id="{1A701DFF-85F9-6348-8AA4-C3B4EBA81FE7}"/>
                  </a:ext>
                </a:extLst>
              </p:cNvPr>
              <p:cNvCxnSpPr/>
              <p:nvPr/>
            </p:nvCxnSpPr>
            <p:spPr bwMode="auto">
              <a:xfrm>
                <a:off x="2243630" y="2373687"/>
                <a:ext cx="22889" cy="1844667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直接箭头连接符 59">
                <a:extLst>
                  <a:ext uri="{FF2B5EF4-FFF2-40B4-BE49-F238E27FC236}">
                    <a16:creationId xmlns:a16="http://schemas.microsoft.com/office/drawing/2014/main" id="{6B69F630-EB82-8C4E-6E46-0E7843CDF95A}"/>
                  </a:ext>
                </a:extLst>
              </p:cNvPr>
              <p:cNvCxnSpPr/>
              <p:nvPr/>
            </p:nvCxnSpPr>
            <p:spPr bwMode="auto">
              <a:xfrm flipH="1">
                <a:off x="4316073" y="2357385"/>
                <a:ext cx="2837" cy="1860968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直接箭头连接符 60">
                <a:extLst>
                  <a:ext uri="{FF2B5EF4-FFF2-40B4-BE49-F238E27FC236}">
                    <a16:creationId xmlns:a16="http://schemas.microsoft.com/office/drawing/2014/main" id="{F1AA259D-10B3-6F98-A6A2-55EDE879F5DA}"/>
                  </a:ext>
                </a:extLst>
              </p:cNvPr>
              <p:cNvCxnSpPr/>
              <p:nvPr/>
            </p:nvCxnSpPr>
            <p:spPr bwMode="auto">
              <a:xfrm>
                <a:off x="6410966" y="2426985"/>
                <a:ext cx="22842" cy="1791369"/>
              </a:xfrm>
              <a:prstGeom prst="straightConnector1">
                <a:avLst/>
              </a:prstGeom>
              <a:noFill/>
              <a:ln w="12700" cap="flat" cmpd="sng" algn="ctr">
                <a:solidFill>
                  <a:sysClr val="window" lastClr="FFFFFF">
                    <a:lumMod val="50000"/>
                  </a:sysClr>
                </a:solidFill>
                <a:prstDash val="dash"/>
                <a:round/>
                <a:headEnd type="none" w="med" len="med"/>
                <a:tailEnd type="triangle"/>
              </a:ln>
              <a:effectLst/>
            </p:spPr>
          </p:cxnSp>
          <p:pic>
            <p:nvPicPr>
              <p:cNvPr id="26" name="Picture 1939" descr="图片682">
                <a:extLst>
                  <a:ext uri="{FF2B5EF4-FFF2-40B4-BE49-F238E27FC236}">
                    <a16:creationId xmlns:a16="http://schemas.microsoft.com/office/drawing/2014/main" id="{8B3D6CCC-9818-E674-9A75-D2C361CA35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7371" y="134158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" name="Picture 1939" descr="图片682">
                <a:extLst>
                  <a:ext uri="{FF2B5EF4-FFF2-40B4-BE49-F238E27FC236}">
                    <a16:creationId xmlns:a16="http://schemas.microsoft.com/office/drawing/2014/main" id="{C6DFEB5E-8F90-941F-7D20-3DA1AADBAA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97407" y="134158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1939" descr="图片682">
                <a:extLst>
                  <a:ext uri="{FF2B5EF4-FFF2-40B4-BE49-F238E27FC236}">
                    <a16:creationId xmlns:a16="http://schemas.microsoft.com/office/drawing/2014/main" id="{DB6BA973-AD10-368E-2848-6B430322451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37517" y="1326942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9" name="Picture 1939" descr="图片682">
                <a:extLst>
                  <a:ext uri="{FF2B5EF4-FFF2-40B4-BE49-F238E27FC236}">
                    <a16:creationId xmlns:a16="http://schemas.microsoft.com/office/drawing/2014/main" id="{3719BE08-36A6-1E44-E3FB-ECDB08608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3770" y="132551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1939" descr="图片682">
                <a:extLst>
                  <a:ext uri="{FF2B5EF4-FFF2-40B4-BE49-F238E27FC236}">
                    <a16:creationId xmlns:a16="http://schemas.microsoft.com/office/drawing/2014/main" id="{EC344449-FF48-428C-2487-080609AFEC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3807" y="132551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1" name="Picture 1939" descr="图片682">
                <a:extLst>
                  <a:ext uri="{FF2B5EF4-FFF2-40B4-BE49-F238E27FC236}">
                    <a16:creationId xmlns:a16="http://schemas.microsoft.com/office/drawing/2014/main" id="{7B3C0C0C-A088-A082-D5B8-56A905A2D9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3915" y="1310874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1939" descr="图片682">
                <a:extLst>
                  <a:ext uri="{FF2B5EF4-FFF2-40B4-BE49-F238E27FC236}">
                    <a16:creationId xmlns:a16="http://schemas.microsoft.com/office/drawing/2014/main" id="{C54E3FEA-5B50-7F16-F73A-C7A2FF202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06421" y="1322013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3" name="Picture 1939" descr="图片682">
                <a:extLst>
                  <a:ext uri="{FF2B5EF4-FFF2-40B4-BE49-F238E27FC236}">
                    <a16:creationId xmlns:a16="http://schemas.microsoft.com/office/drawing/2014/main" id="{9F093DFB-C603-4116-26B5-3EFC3F1210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6459" y="1322013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4" name="Picture 1939" descr="图片682">
                <a:extLst>
                  <a:ext uri="{FF2B5EF4-FFF2-40B4-BE49-F238E27FC236}">
                    <a16:creationId xmlns:a16="http://schemas.microsoft.com/office/drawing/2014/main" id="{EC4907F5-3433-3C67-8221-AC03D837C7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6568" y="1307372"/>
                <a:ext cx="310979" cy="530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35" name="直接连接符 70">
                <a:extLst>
                  <a:ext uri="{FF2B5EF4-FFF2-40B4-BE49-F238E27FC236}">
                    <a16:creationId xmlns:a16="http://schemas.microsoft.com/office/drawing/2014/main" id="{A4A93495-C12C-9535-E011-DF97EA3ED3E9}"/>
                  </a:ext>
                </a:extLst>
              </p:cNvPr>
              <p:cNvCxnSpPr/>
              <p:nvPr/>
            </p:nvCxnSpPr>
            <p:spPr bwMode="auto">
              <a:xfrm flipV="1">
                <a:off x="856899" y="2528446"/>
                <a:ext cx="6907697" cy="16873"/>
              </a:xfrm>
              <a:prstGeom prst="line">
                <a:avLst/>
              </a:prstGeom>
              <a:noFill/>
              <a:ln w="19050">
                <a:solidFill>
                  <a:sysClr val="window" lastClr="FFFFFF">
                    <a:lumMod val="50000"/>
                  </a:sysClr>
                </a:solidFill>
                <a:prstDash val="dash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连接符 71">
                <a:extLst>
                  <a:ext uri="{FF2B5EF4-FFF2-40B4-BE49-F238E27FC236}">
                    <a16:creationId xmlns:a16="http://schemas.microsoft.com/office/drawing/2014/main" id="{93638B62-6A73-992D-44C4-15A1BDDDBE9C}"/>
                  </a:ext>
                </a:extLst>
              </p:cNvPr>
              <p:cNvCxnSpPr/>
              <p:nvPr/>
            </p:nvCxnSpPr>
            <p:spPr bwMode="auto">
              <a:xfrm flipV="1">
                <a:off x="856899" y="3635414"/>
                <a:ext cx="6907697" cy="16873"/>
              </a:xfrm>
              <a:prstGeom prst="line">
                <a:avLst/>
              </a:prstGeom>
              <a:noFill/>
              <a:ln w="19050">
                <a:solidFill>
                  <a:sysClr val="window" lastClr="FFFFFF">
                    <a:lumMod val="50000"/>
                  </a:sysClr>
                </a:solidFill>
                <a:prstDash val="dash"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431C710C-6D57-7F1D-DA33-10DF9CB8BDBF}"/>
                  </a:ext>
                </a:extLst>
              </p:cNvPr>
              <p:cNvSpPr/>
              <p:nvPr/>
            </p:nvSpPr>
            <p:spPr>
              <a:xfrm>
                <a:off x="612303" y="4235439"/>
                <a:ext cx="803994" cy="1362935"/>
              </a:xfrm>
              <a:prstGeom prst="rect">
                <a:avLst/>
              </a:prstGeom>
            </p:spPr>
            <p:txBody>
              <a:bodyPr vert="eaVert" wrap="square">
                <a:spAutoFit/>
              </a:bodyPr>
              <a:lstStyle/>
              <a:p>
                <a:pPr defTabSz="913791">
                  <a:defRPr/>
                </a:pPr>
                <a:r>
                  <a:rPr lang="zh-CN" altLang="en-US" sz="6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资源池</a:t>
                </a:r>
                <a:endParaRPr lang="en-US" altLang="zh-CN" sz="6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  <a:p>
                <a:pPr defTabSz="913791">
                  <a:defRPr/>
                </a:pPr>
                <a:r>
                  <a:rPr lang="zh-CN" altLang="en-US" sz="6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管理层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78FDD59-B46A-10D3-2365-09FF25C0A5BE}"/>
                  </a:ext>
                </a:extLst>
              </p:cNvPr>
              <p:cNvSpPr txBox="1"/>
              <p:nvPr/>
            </p:nvSpPr>
            <p:spPr>
              <a:xfrm>
                <a:off x="4864018" y="4840934"/>
                <a:ext cx="468710" cy="229406"/>
              </a:xfrm>
              <a:prstGeom prst="rect">
                <a:avLst/>
              </a:prstGeom>
              <a:noFill/>
            </p:spPr>
            <p:txBody>
              <a:bodyPr vert="eaVert" wrap="none" lIns="91375" tIns="45687" rIns="91375" bIns="45687">
                <a:spAutoFit/>
              </a:bodyPr>
              <a:lstStyle/>
              <a:p>
                <a:pPr defTabSz="913791">
                  <a:defRPr/>
                </a:pPr>
                <a:endParaRPr lang="zh-CN" altLang="en-US" sz="2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TextBox 37">
                <a:extLst>
                  <a:ext uri="{FF2B5EF4-FFF2-40B4-BE49-F238E27FC236}">
                    <a16:creationId xmlns:a16="http://schemas.microsoft.com/office/drawing/2014/main" id="{FCA1B728-81DE-BBDA-0B73-598B917E7F01}"/>
                  </a:ext>
                </a:extLst>
              </p:cNvPr>
              <p:cNvSpPr txBox="1"/>
              <p:nvPr/>
            </p:nvSpPr>
            <p:spPr>
              <a:xfrm>
                <a:off x="5545839" y="4313304"/>
                <a:ext cx="502210" cy="229406"/>
              </a:xfrm>
              <a:prstGeom prst="rect">
                <a:avLst/>
              </a:prstGeom>
              <a:noFill/>
            </p:spPr>
            <p:txBody>
              <a:bodyPr vert="eaVert" wrap="none" lIns="91375" tIns="45687" rIns="91375" bIns="45687">
                <a:spAutoFit/>
              </a:bodyPr>
              <a:lstStyle/>
              <a:p>
                <a:pPr defTabSz="913791">
                  <a:defRPr/>
                </a:pPr>
                <a:endParaRPr lang="zh-CN" altLang="en-US" sz="3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FD3DC9F9-204D-61B9-E256-C7777AC4D5E9}"/>
                  </a:ext>
                </a:extLst>
              </p:cNvPr>
              <p:cNvGrpSpPr/>
              <p:nvPr/>
            </p:nvGrpSpPr>
            <p:grpSpPr>
              <a:xfrm>
                <a:off x="1666254" y="4250628"/>
                <a:ext cx="1318684" cy="869195"/>
                <a:chOff x="1107354" y="3035267"/>
                <a:chExt cx="1056507" cy="655836"/>
              </a:xfrm>
            </p:grpSpPr>
            <p:sp>
              <p:nvSpPr>
                <p:cNvPr id="58" name="Freeform 30">
                  <a:extLst>
                    <a:ext uri="{FF2B5EF4-FFF2-40B4-BE49-F238E27FC236}">
                      <a16:creationId xmlns:a16="http://schemas.microsoft.com/office/drawing/2014/main" id="{01282025-545C-E033-4CA2-42288D681E7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07354" y="3035267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ED6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Freeform 30">
                  <a:extLst>
                    <a:ext uri="{FF2B5EF4-FFF2-40B4-BE49-F238E27FC236}">
                      <a16:creationId xmlns:a16="http://schemas.microsoft.com/office/drawing/2014/main" id="{1AF8CDEA-2F4F-07AA-30C5-DD2B464855C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46852" y="3041381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ED6D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C7FC7651-095A-BC64-6BEC-D1242496A43C}"/>
                  </a:ext>
                </a:extLst>
              </p:cNvPr>
              <p:cNvGrpSpPr/>
              <p:nvPr/>
            </p:nvGrpSpPr>
            <p:grpSpPr>
              <a:xfrm>
                <a:off x="3783417" y="4250628"/>
                <a:ext cx="1318684" cy="869195"/>
                <a:chOff x="2788288" y="3011872"/>
                <a:chExt cx="1056507" cy="655836"/>
              </a:xfrm>
            </p:grpSpPr>
            <p:sp>
              <p:nvSpPr>
                <p:cNvPr id="56" name="Freeform 30">
                  <a:extLst>
                    <a:ext uri="{FF2B5EF4-FFF2-40B4-BE49-F238E27FC236}">
                      <a16:creationId xmlns:a16="http://schemas.microsoft.com/office/drawing/2014/main" id="{722C4CEA-B48B-835C-6C1A-FCE55A17F0A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788288" y="3011872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56C4D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7" name="Freeform 30">
                  <a:extLst>
                    <a:ext uri="{FF2B5EF4-FFF2-40B4-BE49-F238E27FC236}">
                      <a16:creationId xmlns:a16="http://schemas.microsoft.com/office/drawing/2014/main" id="{EE63F61E-49AF-9C0D-2FA4-B860B99813B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327786" y="3017986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56C4D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DB05C94F-E2C0-078D-01F5-677F25F0CC68}"/>
                  </a:ext>
                </a:extLst>
              </p:cNvPr>
              <p:cNvGrpSpPr/>
              <p:nvPr/>
            </p:nvGrpSpPr>
            <p:grpSpPr>
              <a:xfrm>
                <a:off x="5900580" y="4250628"/>
                <a:ext cx="1318684" cy="869195"/>
                <a:chOff x="4499824" y="3034207"/>
                <a:chExt cx="1056507" cy="655836"/>
              </a:xfrm>
            </p:grpSpPr>
            <p:sp>
              <p:nvSpPr>
                <p:cNvPr id="54" name="Freeform 30">
                  <a:extLst>
                    <a:ext uri="{FF2B5EF4-FFF2-40B4-BE49-F238E27FC236}">
                      <a16:creationId xmlns:a16="http://schemas.microsoft.com/office/drawing/2014/main" id="{1E61BB41-BA3D-44C5-246C-B9DDC77B1CA5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99824" y="3034207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Freeform 30">
                  <a:extLst>
                    <a:ext uri="{FF2B5EF4-FFF2-40B4-BE49-F238E27FC236}">
                      <a16:creationId xmlns:a16="http://schemas.microsoft.com/office/drawing/2014/main" id="{8881D535-CA9E-B849-CFD0-15ABDA72C88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39322" y="3040321"/>
                  <a:ext cx="517009" cy="649722"/>
                </a:xfrm>
                <a:custGeom>
                  <a:avLst/>
                  <a:gdLst/>
                  <a:ahLst/>
                  <a:cxnLst>
                    <a:cxn ang="0">
                      <a:pos x="0" y="248"/>
                    </a:cxn>
                    <a:cxn ang="0">
                      <a:pos x="22" y="404"/>
                    </a:cxn>
                    <a:cxn ang="0">
                      <a:pos x="194" y="468"/>
                    </a:cxn>
                    <a:cxn ang="0">
                      <a:pos x="440" y="474"/>
                    </a:cxn>
                    <a:cxn ang="0">
                      <a:pos x="656" y="404"/>
                    </a:cxn>
                    <a:cxn ang="0">
                      <a:pos x="680" y="248"/>
                    </a:cxn>
                    <a:cxn ang="0">
                      <a:pos x="660" y="238"/>
                    </a:cxn>
                    <a:cxn ang="0">
                      <a:pos x="438" y="312"/>
                    </a:cxn>
                    <a:cxn ang="0">
                      <a:pos x="196" y="304"/>
                    </a:cxn>
                    <a:cxn ang="0">
                      <a:pos x="20" y="238"/>
                    </a:cxn>
                    <a:cxn ang="0">
                      <a:pos x="56" y="364"/>
                    </a:cxn>
                    <a:cxn ang="0">
                      <a:pos x="70" y="316"/>
                    </a:cxn>
                    <a:cxn ang="0">
                      <a:pos x="94" y="336"/>
                    </a:cxn>
                    <a:cxn ang="0">
                      <a:pos x="80" y="384"/>
                    </a:cxn>
                    <a:cxn ang="0">
                      <a:pos x="412" y="270"/>
                    </a:cxn>
                    <a:cxn ang="0">
                      <a:pos x="584" y="230"/>
                    </a:cxn>
                    <a:cxn ang="0">
                      <a:pos x="674" y="162"/>
                    </a:cxn>
                    <a:cxn ang="0">
                      <a:pos x="666" y="100"/>
                    </a:cxn>
                    <a:cxn ang="0">
                      <a:pos x="562" y="34"/>
                    </a:cxn>
                    <a:cxn ang="0">
                      <a:pos x="376" y="0"/>
                    </a:cxn>
                    <a:cxn ang="0">
                      <a:pos x="202" y="12"/>
                    </a:cxn>
                    <a:cxn ang="0">
                      <a:pos x="54" y="64"/>
                    </a:cxn>
                    <a:cxn ang="0">
                      <a:pos x="0" y="138"/>
                    </a:cxn>
                    <a:cxn ang="0">
                      <a:pos x="38" y="198"/>
                    </a:cxn>
                    <a:cxn ang="0">
                      <a:pos x="172" y="256"/>
                    </a:cxn>
                    <a:cxn ang="0">
                      <a:pos x="340" y="274"/>
                    </a:cxn>
                    <a:cxn ang="0">
                      <a:pos x="2" y="470"/>
                    </a:cxn>
                    <a:cxn ang="0">
                      <a:pos x="24" y="608"/>
                    </a:cxn>
                    <a:cxn ang="0">
                      <a:pos x="196" y="670"/>
                    </a:cxn>
                    <a:cxn ang="0">
                      <a:pos x="440" y="678"/>
                    </a:cxn>
                    <a:cxn ang="0">
                      <a:pos x="654" y="608"/>
                    </a:cxn>
                    <a:cxn ang="0">
                      <a:pos x="676" y="470"/>
                    </a:cxn>
                    <a:cxn ang="0">
                      <a:pos x="654" y="456"/>
                    </a:cxn>
                    <a:cxn ang="0">
                      <a:pos x="432" y="518"/>
                    </a:cxn>
                    <a:cxn ang="0">
                      <a:pos x="204" y="512"/>
                    </a:cxn>
                    <a:cxn ang="0">
                      <a:pos x="24" y="456"/>
                    </a:cxn>
                    <a:cxn ang="0">
                      <a:pos x="58" y="566"/>
                    </a:cxn>
                    <a:cxn ang="0">
                      <a:pos x="72" y="518"/>
                    </a:cxn>
                    <a:cxn ang="0">
                      <a:pos x="96" y="538"/>
                    </a:cxn>
                    <a:cxn ang="0">
                      <a:pos x="82" y="586"/>
                    </a:cxn>
                    <a:cxn ang="0">
                      <a:pos x="12" y="660"/>
                    </a:cxn>
                    <a:cxn ang="0">
                      <a:pos x="12" y="792"/>
                    </a:cxn>
                    <a:cxn ang="0">
                      <a:pos x="116" y="852"/>
                    </a:cxn>
                    <a:cxn ang="0">
                      <a:pos x="340" y="884"/>
                    </a:cxn>
                    <a:cxn ang="0">
                      <a:pos x="598" y="840"/>
                    </a:cxn>
                    <a:cxn ang="0">
                      <a:pos x="672" y="780"/>
                    </a:cxn>
                    <a:cxn ang="0">
                      <a:pos x="660" y="658"/>
                    </a:cxn>
                    <a:cxn ang="0">
                      <a:pos x="516" y="708"/>
                    </a:cxn>
                    <a:cxn ang="0">
                      <a:pos x="292" y="724"/>
                    </a:cxn>
                    <a:cxn ang="0">
                      <a:pos x="56" y="674"/>
                    </a:cxn>
                    <a:cxn ang="0">
                      <a:pos x="70" y="784"/>
                    </a:cxn>
                    <a:cxn ang="0">
                      <a:pos x="64" y="728"/>
                    </a:cxn>
                    <a:cxn ang="0">
                      <a:pos x="86" y="720"/>
                    </a:cxn>
                    <a:cxn ang="0">
                      <a:pos x="94" y="776"/>
                    </a:cxn>
                  </a:cxnLst>
                  <a:rect l="0" t="0" r="r" b="b"/>
                  <a:pathLst>
                    <a:path w="680" h="884">
                      <a:moveTo>
                        <a:pt x="20" y="238"/>
                      </a:moveTo>
                      <a:lnTo>
                        <a:pt x="20" y="238"/>
                      </a:lnTo>
                      <a:lnTo>
                        <a:pt x="14" y="234"/>
                      </a:lnTo>
                      <a:lnTo>
                        <a:pt x="6" y="236"/>
                      </a:lnTo>
                      <a:lnTo>
                        <a:pt x="2" y="242"/>
                      </a:lnTo>
                      <a:lnTo>
                        <a:pt x="0" y="248"/>
                      </a:lnTo>
                      <a:lnTo>
                        <a:pt x="2" y="362"/>
                      </a:lnTo>
                      <a:lnTo>
                        <a:pt x="2" y="362"/>
                      </a:lnTo>
                      <a:lnTo>
                        <a:pt x="2" y="374"/>
                      </a:lnTo>
                      <a:lnTo>
                        <a:pt x="6" y="386"/>
                      </a:lnTo>
                      <a:lnTo>
                        <a:pt x="14" y="396"/>
                      </a:lnTo>
                      <a:lnTo>
                        <a:pt x="22" y="404"/>
                      </a:lnTo>
                      <a:lnTo>
                        <a:pt x="22" y="404"/>
                      </a:lnTo>
                      <a:lnTo>
                        <a:pt x="48" y="420"/>
                      </a:lnTo>
                      <a:lnTo>
                        <a:pt x="80" y="434"/>
                      </a:lnTo>
                      <a:lnTo>
                        <a:pt x="114" y="448"/>
                      </a:lnTo>
                      <a:lnTo>
                        <a:pt x="152" y="458"/>
                      </a:lnTo>
                      <a:lnTo>
                        <a:pt x="194" y="468"/>
                      </a:lnTo>
                      <a:lnTo>
                        <a:pt x="240" y="474"/>
                      </a:lnTo>
                      <a:lnTo>
                        <a:pt x="288" y="478"/>
                      </a:lnTo>
                      <a:lnTo>
                        <a:pt x="340" y="480"/>
                      </a:lnTo>
                      <a:lnTo>
                        <a:pt x="340" y="480"/>
                      </a:lnTo>
                      <a:lnTo>
                        <a:pt x="392" y="478"/>
                      </a:lnTo>
                      <a:lnTo>
                        <a:pt x="440" y="474"/>
                      </a:lnTo>
                      <a:lnTo>
                        <a:pt x="486" y="468"/>
                      </a:lnTo>
                      <a:lnTo>
                        <a:pt x="528" y="458"/>
                      </a:lnTo>
                      <a:lnTo>
                        <a:pt x="566" y="448"/>
                      </a:lnTo>
                      <a:lnTo>
                        <a:pt x="600" y="434"/>
                      </a:lnTo>
                      <a:lnTo>
                        <a:pt x="630" y="420"/>
                      </a:lnTo>
                      <a:lnTo>
                        <a:pt x="656" y="404"/>
                      </a:lnTo>
                      <a:lnTo>
                        <a:pt x="656" y="404"/>
                      </a:lnTo>
                      <a:lnTo>
                        <a:pt x="666" y="396"/>
                      </a:lnTo>
                      <a:lnTo>
                        <a:pt x="672" y="386"/>
                      </a:lnTo>
                      <a:lnTo>
                        <a:pt x="676" y="374"/>
                      </a:lnTo>
                      <a:lnTo>
                        <a:pt x="678" y="362"/>
                      </a:lnTo>
                      <a:lnTo>
                        <a:pt x="680" y="248"/>
                      </a:lnTo>
                      <a:lnTo>
                        <a:pt x="680" y="248"/>
                      </a:lnTo>
                      <a:lnTo>
                        <a:pt x="678" y="242"/>
                      </a:lnTo>
                      <a:lnTo>
                        <a:pt x="672" y="236"/>
                      </a:lnTo>
                      <a:lnTo>
                        <a:pt x="666" y="234"/>
                      </a:lnTo>
                      <a:lnTo>
                        <a:pt x="660" y="238"/>
                      </a:lnTo>
                      <a:lnTo>
                        <a:pt x="660" y="238"/>
                      </a:lnTo>
                      <a:lnTo>
                        <a:pt x="632" y="254"/>
                      </a:lnTo>
                      <a:lnTo>
                        <a:pt x="600" y="270"/>
                      </a:lnTo>
                      <a:lnTo>
                        <a:pt x="564" y="284"/>
                      </a:lnTo>
                      <a:lnTo>
                        <a:pt x="526" y="296"/>
                      </a:lnTo>
                      <a:lnTo>
                        <a:pt x="482" y="304"/>
                      </a:lnTo>
                      <a:lnTo>
                        <a:pt x="438" y="312"/>
                      </a:lnTo>
                      <a:lnTo>
                        <a:pt x="390" y="316"/>
                      </a:lnTo>
                      <a:lnTo>
                        <a:pt x="340" y="318"/>
                      </a:lnTo>
                      <a:lnTo>
                        <a:pt x="340" y="318"/>
                      </a:lnTo>
                      <a:lnTo>
                        <a:pt x="290" y="316"/>
                      </a:lnTo>
                      <a:lnTo>
                        <a:pt x="242" y="312"/>
                      </a:lnTo>
                      <a:lnTo>
                        <a:pt x="196" y="304"/>
                      </a:lnTo>
                      <a:lnTo>
                        <a:pt x="154" y="296"/>
                      </a:lnTo>
                      <a:lnTo>
                        <a:pt x="116" y="284"/>
                      </a:lnTo>
                      <a:lnTo>
                        <a:pt x="80" y="270"/>
                      </a:lnTo>
                      <a:lnTo>
                        <a:pt x="48" y="254"/>
                      </a:lnTo>
                      <a:lnTo>
                        <a:pt x="20" y="238"/>
                      </a:lnTo>
                      <a:lnTo>
                        <a:pt x="20" y="238"/>
                      </a:lnTo>
                      <a:close/>
                      <a:moveTo>
                        <a:pt x="76" y="386"/>
                      </a:moveTo>
                      <a:lnTo>
                        <a:pt x="76" y="386"/>
                      </a:lnTo>
                      <a:lnTo>
                        <a:pt x="72" y="384"/>
                      </a:lnTo>
                      <a:lnTo>
                        <a:pt x="68" y="382"/>
                      </a:lnTo>
                      <a:lnTo>
                        <a:pt x="60" y="374"/>
                      </a:lnTo>
                      <a:lnTo>
                        <a:pt x="56" y="364"/>
                      </a:lnTo>
                      <a:lnTo>
                        <a:pt x="54" y="350"/>
                      </a:lnTo>
                      <a:lnTo>
                        <a:pt x="54" y="350"/>
                      </a:lnTo>
                      <a:lnTo>
                        <a:pt x="56" y="336"/>
                      </a:lnTo>
                      <a:lnTo>
                        <a:pt x="60" y="326"/>
                      </a:lnTo>
                      <a:lnTo>
                        <a:pt x="66" y="318"/>
                      </a:lnTo>
                      <a:lnTo>
                        <a:pt x="70" y="316"/>
                      </a:lnTo>
                      <a:lnTo>
                        <a:pt x="74" y="316"/>
                      </a:lnTo>
                      <a:lnTo>
                        <a:pt x="74" y="316"/>
                      </a:lnTo>
                      <a:lnTo>
                        <a:pt x="80" y="316"/>
                      </a:lnTo>
                      <a:lnTo>
                        <a:pt x="84" y="318"/>
                      </a:lnTo>
                      <a:lnTo>
                        <a:pt x="90" y="326"/>
                      </a:lnTo>
                      <a:lnTo>
                        <a:pt x="94" y="336"/>
                      </a:lnTo>
                      <a:lnTo>
                        <a:pt x="96" y="350"/>
                      </a:lnTo>
                      <a:lnTo>
                        <a:pt x="96" y="350"/>
                      </a:lnTo>
                      <a:lnTo>
                        <a:pt x="94" y="364"/>
                      </a:lnTo>
                      <a:lnTo>
                        <a:pt x="90" y="374"/>
                      </a:lnTo>
                      <a:lnTo>
                        <a:pt x="84" y="382"/>
                      </a:lnTo>
                      <a:lnTo>
                        <a:pt x="80" y="384"/>
                      </a:lnTo>
                      <a:lnTo>
                        <a:pt x="76" y="386"/>
                      </a:lnTo>
                      <a:lnTo>
                        <a:pt x="76" y="386"/>
                      </a:lnTo>
                      <a:close/>
                      <a:moveTo>
                        <a:pt x="340" y="274"/>
                      </a:moveTo>
                      <a:lnTo>
                        <a:pt x="340" y="274"/>
                      </a:lnTo>
                      <a:lnTo>
                        <a:pt x="376" y="274"/>
                      </a:lnTo>
                      <a:lnTo>
                        <a:pt x="412" y="270"/>
                      </a:lnTo>
                      <a:lnTo>
                        <a:pt x="446" y="266"/>
                      </a:lnTo>
                      <a:lnTo>
                        <a:pt x="478" y="262"/>
                      </a:lnTo>
                      <a:lnTo>
                        <a:pt x="508" y="256"/>
                      </a:lnTo>
                      <a:lnTo>
                        <a:pt x="536" y="248"/>
                      </a:lnTo>
                      <a:lnTo>
                        <a:pt x="562" y="240"/>
                      </a:lnTo>
                      <a:lnTo>
                        <a:pt x="584" y="230"/>
                      </a:lnTo>
                      <a:lnTo>
                        <a:pt x="606" y="220"/>
                      </a:lnTo>
                      <a:lnTo>
                        <a:pt x="624" y="208"/>
                      </a:lnTo>
                      <a:lnTo>
                        <a:pt x="642" y="198"/>
                      </a:lnTo>
                      <a:lnTo>
                        <a:pt x="654" y="186"/>
                      </a:lnTo>
                      <a:lnTo>
                        <a:pt x="666" y="174"/>
                      </a:lnTo>
                      <a:lnTo>
                        <a:pt x="674" y="162"/>
                      </a:lnTo>
                      <a:lnTo>
                        <a:pt x="678" y="150"/>
                      </a:lnTo>
                      <a:lnTo>
                        <a:pt x="680" y="138"/>
                      </a:lnTo>
                      <a:lnTo>
                        <a:pt x="680" y="138"/>
                      </a:lnTo>
                      <a:lnTo>
                        <a:pt x="678" y="124"/>
                      </a:lnTo>
                      <a:lnTo>
                        <a:pt x="674" y="112"/>
                      </a:lnTo>
                      <a:lnTo>
                        <a:pt x="666" y="100"/>
                      </a:lnTo>
                      <a:lnTo>
                        <a:pt x="656" y="88"/>
                      </a:lnTo>
                      <a:lnTo>
                        <a:pt x="642" y="76"/>
                      </a:lnTo>
                      <a:lnTo>
                        <a:pt x="626" y="64"/>
                      </a:lnTo>
                      <a:lnTo>
                        <a:pt x="608" y="54"/>
                      </a:lnTo>
                      <a:lnTo>
                        <a:pt x="586" y="44"/>
                      </a:lnTo>
                      <a:lnTo>
                        <a:pt x="562" y="34"/>
                      </a:lnTo>
                      <a:lnTo>
                        <a:pt x="536" y="26"/>
                      </a:lnTo>
                      <a:lnTo>
                        <a:pt x="508" y="18"/>
                      </a:lnTo>
                      <a:lnTo>
                        <a:pt x="478" y="12"/>
                      </a:lnTo>
                      <a:lnTo>
                        <a:pt x="446" y="6"/>
                      </a:lnTo>
                      <a:lnTo>
                        <a:pt x="412" y="2"/>
                      </a:lnTo>
                      <a:lnTo>
                        <a:pt x="376" y="0"/>
                      </a:lnTo>
                      <a:lnTo>
                        <a:pt x="340" y="0"/>
                      </a:lnTo>
                      <a:lnTo>
                        <a:pt x="340" y="0"/>
                      </a:lnTo>
                      <a:lnTo>
                        <a:pt x="302" y="0"/>
                      </a:lnTo>
                      <a:lnTo>
                        <a:pt x="268" y="2"/>
                      </a:lnTo>
                      <a:lnTo>
                        <a:pt x="234" y="6"/>
                      </a:lnTo>
                      <a:lnTo>
                        <a:pt x="202" y="12"/>
                      </a:lnTo>
                      <a:lnTo>
                        <a:pt x="172" y="18"/>
                      </a:lnTo>
                      <a:lnTo>
                        <a:pt x="144" y="26"/>
                      </a:lnTo>
                      <a:lnTo>
                        <a:pt x="118" y="34"/>
                      </a:lnTo>
                      <a:lnTo>
                        <a:pt x="94" y="44"/>
                      </a:lnTo>
                      <a:lnTo>
                        <a:pt x="72" y="54"/>
                      </a:lnTo>
                      <a:lnTo>
                        <a:pt x="54" y="64"/>
                      </a:lnTo>
                      <a:lnTo>
                        <a:pt x="38" y="76"/>
                      </a:lnTo>
                      <a:lnTo>
                        <a:pt x="24" y="88"/>
                      </a:lnTo>
                      <a:lnTo>
                        <a:pt x="14" y="100"/>
                      </a:lnTo>
                      <a:lnTo>
                        <a:pt x="6" y="112"/>
                      </a:lnTo>
                      <a:lnTo>
                        <a:pt x="0" y="124"/>
                      </a:lnTo>
                      <a:lnTo>
                        <a:pt x="0" y="138"/>
                      </a:lnTo>
                      <a:lnTo>
                        <a:pt x="0" y="138"/>
                      </a:lnTo>
                      <a:lnTo>
                        <a:pt x="0" y="150"/>
                      </a:lnTo>
                      <a:lnTo>
                        <a:pt x="6" y="162"/>
                      </a:lnTo>
                      <a:lnTo>
                        <a:pt x="14" y="174"/>
                      </a:lnTo>
                      <a:lnTo>
                        <a:pt x="24" y="186"/>
                      </a:lnTo>
                      <a:lnTo>
                        <a:pt x="38" y="198"/>
                      </a:lnTo>
                      <a:lnTo>
                        <a:pt x="54" y="208"/>
                      </a:lnTo>
                      <a:lnTo>
                        <a:pt x="74" y="220"/>
                      </a:lnTo>
                      <a:lnTo>
                        <a:pt x="94" y="230"/>
                      </a:lnTo>
                      <a:lnTo>
                        <a:pt x="118" y="240"/>
                      </a:lnTo>
                      <a:lnTo>
                        <a:pt x="144" y="248"/>
                      </a:lnTo>
                      <a:lnTo>
                        <a:pt x="172" y="256"/>
                      </a:lnTo>
                      <a:lnTo>
                        <a:pt x="202" y="262"/>
                      </a:lnTo>
                      <a:lnTo>
                        <a:pt x="234" y="266"/>
                      </a:lnTo>
                      <a:lnTo>
                        <a:pt x="268" y="270"/>
                      </a:lnTo>
                      <a:lnTo>
                        <a:pt x="302" y="274"/>
                      </a:lnTo>
                      <a:lnTo>
                        <a:pt x="340" y="274"/>
                      </a:lnTo>
                      <a:lnTo>
                        <a:pt x="340" y="274"/>
                      </a:lnTo>
                      <a:close/>
                      <a:moveTo>
                        <a:pt x="24" y="456"/>
                      </a:moveTo>
                      <a:lnTo>
                        <a:pt x="24" y="456"/>
                      </a:lnTo>
                      <a:lnTo>
                        <a:pt x="16" y="454"/>
                      </a:lnTo>
                      <a:lnTo>
                        <a:pt x="10" y="456"/>
                      </a:lnTo>
                      <a:lnTo>
                        <a:pt x="4" y="462"/>
                      </a:lnTo>
                      <a:lnTo>
                        <a:pt x="2" y="470"/>
                      </a:lnTo>
                      <a:lnTo>
                        <a:pt x="4" y="566"/>
                      </a:lnTo>
                      <a:lnTo>
                        <a:pt x="4" y="566"/>
                      </a:lnTo>
                      <a:lnTo>
                        <a:pt x="6" y="578"/>
                      </a:lnTo>
                      <a:lnTo>
                        <a:pt x="10" y="590"/>
                      </a:lnTo>
                      <a:lnTo>
                        <a:pt x="16" y="600"/>
                      </a:lnTo>
                      <a:lnTo>
                        <a:pt x="24" y="608"/>
                      </a:lnTo>
                      <a:lnTo>
                        <a:pt x="24" y="608"/>
                      </a:lnTo>
                      <a:lnTo>
                        <a:pt x="50" y="624"/>
                      </a:lnTo>
                      <a:lnTo>
                        <a:pt x="80" y="638"/>
                      </a:lnTo>
                      <a:lnTo>
                        <a:pt x="116" y="650"/>
                      </a:lnTo>
                      <a:lnTo>
                        <a:pt x="154" y="662"/>
                      </a:lnTo>
                      <a:lnTo>
                        <a:pt x="196" y="670"/>
                      </a:lnTo>
                      <a:lnTo>
                        <a:pt x="240" y="678"/>
                      </a:lnTo>
                      <a:lnTo>
                        <a:pt x="288" y="682"/>
                      </a:lnTo>
                      <a:lnTo>
                        <a:pt x="340" y="682"/>
                      </a:lnTo>
                      <a:lnTo>
                        <a:pt x="340" y="682"/>
                      </a:lnTo>
                      <a:lnTo>
                        <a:pt x="390" y="682"/>
                      </a:lnTo>
                      <a:lnTo>
                        <a:pt x="440" y="678"/>
                      </a:lnTo>
                      <a:lnTo>
                        <a:pt x="484" y="670"/>
                      </a:lnTo>
                      <a:lnTo>
                        <a:pt x="526" y="662"/>
                      </a:lnTo>
                      <a:lnTo>
                        <a:pt x="564" y="650"/>
                      </a:lnTo>
                      <a:lnTo>
                        <a:pt x="598" y="638"/>
                      </a:lnTo>
                      <a:lnTo>
                        <a:pt x="628" y="624"/>
                      </a:lnTo>
                      <a:lnTo>
                        <a:pt x="654" y="608"/>
                      </a:lnTo>
                      <a:lnTo>
                        <a:pt x="654" y="608"/>
                      </a:lnTo>
                      <a:lnTo>
                        <a:pt x="664" y="600"/>
                      </a:lnTo>
                      <a:lnTo>
                        <a:pt x="670" y="590"/>
                      </a:lnTo>
                      <a:lnTo>
                        <a:pt x="674" y="578"/>
                      </a:lnTo>
                      <a:lnTo>
                        <a:pt x="676" y="566"/>
                      </a:lnTo>
                      <a:lnTo>
                        <a:pt x="676" y="470"/>
                      </a:lnTo>
                      <a:lnTo>
                        <a:pt x="676" y="470"/>
                      </a:lnTo>
                      <a:lnTo>
                        <a:pt x="674" y="462"/>
                      </a:lnTo>
                      <a:lnTo>
                        <a:pt x="670" y="456"/>
                      </a:lnTo>
                      <a:lnTo>
                        <a:pt x="662" y="454"/>
                      </a:lnTo>
                      <a:lnTo>
                        <a:pt x="654" y="456"/>
                      </a:lnTo>
                      <a:lnTo>
                        <a:pt x="654" y="456"/>
                      </a:lnTo>
                      <a:lnTo>
                        <a:pt x="624" y="470"/>
                      </a:lnTo>
                      <a:lnTo>
                        <a:pt x="592" y="484"/>
                      </a:lnTo>
                      <a:lnTo>
                        <a:pt x="556" y="496"/>
                      </a:lnTo>
                      <a:lnTo>
                        <a:pt x="516" y="504"/>
                      </a:lnTo>
                      <a:lnTo>
                        <a:pt x="476" y="512"/>
                      </a:lnTo>
                      <a:lnTo>
                        <a:pt x="432" y="518"/>
                      </a:lnTo>
                      <a:lnTo>
                        <a:pt x="386" y="522"/>
                      </a:lnTo>
                      <a:lnTo>
                        <a:pt x="340" y="522"/>
                      </a:lnTo>
                      <a:lnTo>
                        <a:pt x="340" y="522"/>
                      </a:lnTo>
                      <a:lnTo>
                        <a:pt x="292" y="522"/>
                      </a:lnTo>
                      <a:lnTo>
                        <a:pt x="248" y="518"/>
                      </a:lnTo>
                      <a:lnTo>
                        <a:pt x="204" y="512"/>
                      </a:lnTo>
                      <a:lnTo>
                        <a:pt x="162" y="504"/>
                      </a:lnTo>
                      <a:lnTo>
                        <a:pt x="124" y="496"/>
                      </a:lnTo>
                      <a:lnTo>
                        <a:pt x="88" y="484"/>
                      </a:lnTo>
                      <a:lnTo>
                        <a:pt x="54" y="470"/>
                      </a:lnTo>
                      <a:lnTo>
                        <a:pt x="24" y="456"/>
                      </a:lnTo>
                      <a:lnTo>
                        <a:pt x="24" y="456"/>
                      </a:lnTo>
                      <a:close/>
                      <a:moveTo>
                        <a:pt x="78" y="586"/>
                      </a:moveTo>
                      <a:lnTo>
                        <a:pt x="78" y="586"/>
                      </a:lnTo>
                      <a:lnTo>
                        <a:pt x="72" y="586"/>
                      </a:lnTo>
                      <a:lnTo>
                        <a:pt x="68" y="584"/>
                      </a:lnTo>
                      <a:lnTo>
                        <a:pt x="62" y="576"/>
                      </a:lnTo>
                      <a:lnTo>
                        <a:pt x="58" y="566"/>
                      </a:lnTo>
                      <a:lnTo>
                        <a:pt x="56" y="552"/>
                      </a:lnTo>
                      <a:lnTo>
                        <a:pt x="56" y="552"/>
                      </a:lnTo>
                      <a:lnTo>
                        <a:pt x="58" y="538"/>
                      </a:lnTo>
                      <a:lnTo>
                        <a:pt x="62" y="528"/>
                      </a:lnTo>
                      <a:lnTo>
                        <a:pt x="68" y="520"/>
                      </a:lnTo>
                      <a:lnTo>
                        <a:pt x="72" y="518"/>
                      </a:lnTo>
                      <a:lnTo>
                        <a:pt x="76" y="518"/>
                      </a:lnTo>
                      <a:lnTo>
                        <a:pt x="76" y="518"/>
                      </a:lnTo>
                      <a:lnTo>
                        <a:pt x="80" y="518"/>
                      </a:lnTo>
                      <a:lnTo>
                        <a:pt x="84" y="520"/>
                      </a:lnTo>
                      <a:lnTo>
                        <a:pt x="92" y="528"/>
                      </a:lnTo>
                      <a:lnTo>
                        <a:pt x="96" y="538"/>
                      </a:lnTo>
                      <a:lnTo>
                        <a:pt x="98" y="552"/>
                      </a:lnTo>
                      <a:lnTo>
                        <a:pt x="98" y="552"/>
                      </a:lnTo>
                      <a:lnTo>
                        <a:pt x="96" y="566"/>
                      </a:lnTo>
                      <a:lnTo>
                        <a:pt x="92" y="576"/>
                      </a:lnTo>
                      <a:lnTo>
                        <a:pt x="86" y="584"/>
                      </a:lnTo>
                      <a:lnTo>
                        <a:pt x="82" y="586"/>
                      </a:lnTo>
                      <a:lnTo>
                        <a:pt x="78" y="586"/>
                      </a:lnTo>
                      <a:lnTo>
                        <a:pt x="78" y="586"/>
                      </a:lnTo>
                      <a:close/>
                      <a:moveTo>
                        <a:pt x="26" y="660"/>
                      </a:moveTo>
                      <a:lnTo>
                        <a:pt x="26" y="660"/>
                      </a:lnTo>
                      <a:lnTo>
                        <a:pt x="18" y="658"/>
                      </a:lnTo>
                      <a:lnTo>
                        <a:pt x="12" y="660"/>
                      </a:lnTo>
                      <a:lnTo>
                        <a:pt x="6" y="666"/>
                      </a:lnTo>
                      <a:lnTo>
                        <a:pt x="4" y="672"/>
                      </a:lnTo>
                      <a:lnTo>
                        <a:pt x="6" y="768"/>
                      </a:lnTo>
                      <a:lnTo>
                        <a:pt x="6" y="768"/>
                      </a:lnTo>
                      <a:lnTo>
                        <a:pt x="8" y="780"/>
                      </a:lnTo>
                      <a:lnTo>
                        <a:pt x="12" y="792"/>
                      </a:lnTo>
                      <a:lnTo>
                        <a:pt x="18" y="802"/>
                      </a:lnTo>
                      <a:lnTo>
                        <a:pt x="26" y="810"/>
                      </a:lnTo>
                      <a:lnTo>
                        <a:pt x="26" y="810"/>
                      </a:lnTo>
                      <a:lnTo>
                        <a:pt x="52" y="826"/>
                      </a:lnTo>
                      <a:lnTo>
                        <a:pt x="82" y="840"/>
                      </a:lnTo>
                      <a:lnTo>
                        <a:pt x="116" y="852"/>
                      </a:lnTo>
                      <a:lnTo>
                        <a:pt x="154" y="862"/>
                      </a:lnTo>
                      <a:lnTo>
                        <a:pt x="196" y="872"/>
                      </a:lnTo>
                      <a:lnTo>
                        <a:pt x="242" y="878"/>
                      </a:lnTo>
                      <a:lnTo>
                        <a:pt x="288" y="882"/>
                      </a:lnTo>
                      <a:lnTo>
                        <a:pt x="340" y="884"/>
                      </a:lnTo>
                      <a:lnTo>
                        <a:pt x="340" y="884"/>
                      </a:lnTo>
                      <a:lnTo>
                        <a:pt x="390" y="882"/>
                      </a:lnTo>
                      <a:lnTo>
                        <a:pt x="438" y="878"/>
                      </a:lnTo>
                      <a:lnTo>
                        <a:pt x="484" y="872"/>
                      </a:lnTo>
                      <a:lnTo>
                        <a:pt x="524" y="862"/>
                      </a:lnTo>
                      <a:lnTo>
                        <a:pt x="562" y="852"/>
                      </a:lnTo>
                      <a:lnTo>
                        <a:pt x="598" y="840"/>
                      </a:lnTo>
                      <a:lnTo>
                        <a:pt x="628" y="826"/>
                      </a:lnTo>
                      <a:lnTo>
                        <a:pt x="652" y="810"/>
                      </a:lnTo>
                      <a:lnTo>
                        <a:pt x="652" y="810"/>
                      </a:lnTo>
                      <a:lnTo>
                        <a:pt x="662" y="802"/>
                      </a:lnTo>
                      <a:lnTo>
                        <a:pt x="668" y="792"/>
                      </a:lnTo>
                      <a:lnTo>
                        <a:pt x="672" y="780"/>
                      </a:lnTo>
                      <a:lnTo>
                        <a:pt x="674" y="768"/>
                      </a:lnTo>
                      <a:lnTo>
                        <a:pt x="674" y="672"/>
                      </a:lnTo>
                      <a:lnTo>
                        <a:pt x="674" y="672"/>
                      </a:lnTo>
                      <a:lnTo>
                        <a:pt x="672" y="666"/>
                      </a:lnTo>
                      <a:lnTo>
                        <a:pt x="668" y="660"/>
                      </a:lnTo>
                      <a:lnTo>
                        <a:pt x="660" y="658"/>
                      </a:lnTo>
                      <a:lnTo>
                        <a:pt x="652" y="660"/>
                      </a:lnTo>
                      <a:lnTo>
                        <a:pt x="652" y="660"/>
                      </a:lnTo>
                      <a:lnTo>
                        <a:pt x="624" y="674"/>
                      </a:lnTo>
                      <a:lnTo>
                        <a:pt x="590" y="686"/>
                      </a:lnTo>
                      <a:lnTo>
                        <a:pt x="554" y="698"/>
                      </a:lnTo>
                      <a:lnTo>
                        <a:pt x="516" y="708"/>
                      </a:lnTo>
                      <a:lnTo>
                        <a:pt x="474" y="716"/>
                      </a:lnTo>
                      <a:lnTo>
                        <a:pt x="432" y="720"/>
                      </a:lnTo>
                      <a:lnTo>
                        <a:pt x="386" y="724"/>
                      </a:lnTo>
                      <a:lnTo>
                        <a:pt x="340" y="726"/>
                      </a:lnTo>
                      <a:lnTo>
                        <a:pt x="340" y="726"/>
                      </a:lnTo>
                      <a:lnTo>
                        <a:pt x="292" y="724"/>
                      </a:lnTo>
                      <a:lnTo>
                        <a:pt x="248" y="720"/>
                      </a:lnTo>
                      <a:lnTo>
                        <a:pt x="204" y="716"/>
                      </a:lnTo>
                      <a:lnTo>
                        <a:pt x="164" y="708"/>
                      </a:lnTo>
                      <a:lnTo>
                        <a:pt x="126" y="698"/>
                      </a:lnTo>
                      <a:lnTo>
                        <a:pt x="90" y="686"/>
                      </a:lnTo>
                      <a:lnTo>
                        <a:pt x="56" y="674"/>
                      </a:lnTo>
                      <a:lnTo>
                        <a:pt x="26" y="660"/>
                      </a:lnTo>
                      <a:lnTo>
                        <a:pt x="26" y="660"/>
                      </a:lnTo>
                      <a:close/>
                      <a:moveTo>
                        <a:pt x="78" y="786"/>
                      </a:moveTo>
                      <a:lnTo>
                        <a:pt x="78" y="786"/>
                      </a:lnTo>
                      <a:lnTo>
                        <a:pt x="74" y="786"/>
                      </a:lnTo>
                      <a:lnTo>
                        <a:pt x="70" y="784"/>
                      </a:lnTo>
                      <a:lnTo>
                        <a:pt x="64" y="776"/>
                      </a:lnTo>
                      <a:lnTo>
                        <a:pt x="60" y="766"/>
                      </a:lnTo>
                      <a:lnTo>
                        <a:pt x="58" y="752"/>
                      </a:lnTo>
                      <a:lnTo>
                        <a:pt x="58" y="752"/>
                      </a:lnTo>
                      <a:lnTo>
                        <a:pt x="58" y="738"/>
                      </a:lnTo>
                      <a:lnTo>
                        <a:pt x="64" y="728"/>
                      </a:lnTo>
                      <a:lnTo>
                        <a:pt x="70" y="720"/>
                      </a:lnTo>
                      <a:lnTo>
                        <a:pt x="74" y="718"/>
                      </a:lnTo>
                      <a:lnTo>
                        <a:pt x="78" y="718"/>
                      </a:lnTo>
                      <a:lnTo>
                        <a:pt x="78" y="718"/>
                      </a:lnTo>
                      <a:lnTo>
                        <a:pt x="82" y="718"/>
                      </a:lnTo>
                      <a:lnTo>
                        <a:pt x="86" y="720"/>
                      </a:lnTo>
                      <a:lnTo>
                        <a:pt x="94" y="728"/>
                      </a:lnTo>
                      <a:lnTo>
                        <a:pt x="98" y="738"/>
                      </a:lnTo>
                      <a:lnTo>
                        <a:pt x="100" y="752"/>
                      </a:lnTo>
                      <a:lnTo>
                        <a:pt x="100" y="752"/>
                      </a:lnTo>
                      <a:lnTo>
                        <a:pt x="98" y="766"/>
                      </a:lnTo>
                      <a:lnTo>
                        <a:pt x="94" y="776"/>
                      </a:lnTo>
                      <a:lnTo>
                        <a:pt x="86" y="784"/>
                      </a:lnTo>
                      <a:lnTo>
                        <a:pt x="82" y="786"/>
                      </a:lnTo>
                      <a:lnTo>
                        <a:pt x="78" y="786"/>
                      </a:lnTo>
                      <a:lnTo>
                        <a:pt x="78" y="786"/>
                      </a:lnTo>
                      <a:close/>
                    </a:path>
                  </a:pathLst>
                </a:custGeom>
                <a:solidFill>
                  <a:srgbClr val="B5B5B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365" tIns="45682" rIns="91365" bIns="4568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914112">
                    <a:defRPr/>
                  </a:pPr>
                  <a:endParaRPr lang="zh-CN" altLang="en-US" sz="9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360713C-A474-08B4-6D8B-1BA53AE0ABF8}"/>
                  </a:ext>
                </a:extLst>
              </p:cNvPr>
              <p:cNvSpPr txBox="1"/>
              <p:nvPr/>
            </p:nvSpPr>
            <p:spPr>
              <a:xfrm>
                <a:off x="1393198" y="5077954"/>
                <a:ext cx="2124084" cy="497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685526">
                  <a:defRPr/>
                </a:pPr>
                <a:r>
                  <a:rPr lang="en-US" altLang="zh-CN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SSD</a:t>
                </a:r>
                <a:r>
                  <a:rPr lang="zh-CN" altLang="en-US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高性能池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CE39F48-E56A-BB4E-AC22-39F1A6F6A999}"/>
                  </a:ext>
                </a:extLst>
              </p:cNvPr>
              <p:cNvSpPr txBox="1"/>
              <p:nvPr/>
            </p:nvSpPr>
            <p:spPr>
              <a:xfrm>
                <a:off x="2216508" y="3706869"/>
                <a:ext cx="625328" cy="5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8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热</a:t>
                </a:r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DD91E97-AEA6-770B-2F90-7997DAF2FB44}"/>
                  </a:ext>
                </a:extLst>
              </p:cNvPr>
              <p:cNvSpPr txBox="1"/>
              <p:nvPr/>
            </p:nvSpPr>
            <p:spPr>
              <a:xfrm>
                <a:off x="4432638" y="3710872"/>
                <a:ext cx="625328" cy="5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8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温</a:t>
                </a: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D2E2624-8846-1124-1E3D-700428AB4168}"/>
                  </a:ext>
                </a:extLst>
              </p:cNvPr>
              <p:cNvSpPr txBox="1"/>
              <p:nvPr/>
            </p:nvSpPr>
            <p:spPr>
              <a:xfrm>
                <a:off x="6512435" y="3732053"/>
                <a:ext cx="625328" cy="535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8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冷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0E39563-FBBD-B8FE-816B-638806107114}"/>
                  </a:ext>
                </a:extLst>
              </p:cNvPr>
              <p:cNvSpPr txBox="1"/>
              <p:nvPr/>
            </p:nvSpPr>
            <p:spPr>
              <a:xfrm>
                <a:off x="3571198" y="5089281"/>
                <a:ext cx="1379073" cy="49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混合存储池</a:t>
                </a: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3A48DAA-4A0C-F846-7E2D-36A73F6002A9}"/>
                  </a:ext>
                </a:extLst>
              </p:cNvPr>
              <p:cNvSpPr txBox="1"/>
              <p:nvPr/>
            </p:nvSpPr>
            <p:spPr>
              <a:xfrm>
                <a:off x="5442008" y="5089281"/>
                <a:ext cx="1626831" cy="4970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en-US" altLang="zh-CN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HDD</a:t>
                </a:r>
                <a:r>
                  <a:rPr lang="zh-CN" altLang="en-US" sz="7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大容量池</a:t>
                </a:r>
              </a:p>
            </p:txBody>
          </p:sp>
          <p:cxnSp>
            <p:nvCxnSpPr>
              <p:cNvPr id="49" name="直接箭头连接符 85">
                <a:extLst>
                  <a:ext uri="{FF2B5EF4-FFF2-40B4-BE49-F238E27FC236}">
                    <a16:creationId xmlns:a16="http://schemas.microsoft.com/office/drawing/2014/main" id="{A06DA7DA-52C3-682C-DD9F-FE8D7ADB0269}"/>
                  </a:ext>
                </a:extLst>
              </p:cNvPr>
              <p:cNvCxnSpPr/>
              <p:nvPr/>
            </p:nvCxnSpPr>
            <p:spPr bwMode="auto">
              <a:xfrm>
                <a:off x="2984938" y="4673401"/>
                <a:ext cx="779381" cy="0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Dot"/>
                <a:round/>
                <a:headEnd type="triangl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直接箭头连接符 86">
                <a:extLst>
                  <a:ext uri="{FF2B5EF4-FFF2-40B4-BE49-F238E27FC236}">
                    <a16:creationId xmlns:a16="http://schemas.microsoft.com/office/drawing/2014/main" id="{2F377258-D93A-E17A-D915-CD36D4ED7B69}"/>
                  </a:ext>
                </a:extLst>
              </p:cNvPr>
              <p:cNvCxnSpPr/>
              <p:nvPr/>
            </p:nvCxnSpPr>
            <p:spPr bwMode="auto">
              <a:xfrm>
                <a:off x="5087202" y="4686345"/>
                <a:ext cx="813379" cy="2932"/>
              </a:xfrm>
              <a:prstGeom prst="straightConnector1">
                <a:avLst/>
              </a:prstGeom>
              <a:noFill/>
              <a:ln w="19050" cap="flat" cmpd="sng" algn="ctr">
                <a:solidFill>
                  <a:sysClr val="window" lastClr="FFFFFF">
                    <a:lumMod val="50000"/>
                  </a:sysClr>
                </a:solidFill>
                <a:prstDash val="dashDot"/>
                <a:round/>
                <a:headEnd type="triangle"/>
                <a:tailEnd type="triangle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C8828F9-758F-3DFA-681A-810F80A3C9FA}"/>
                  </a:ext>
                </a:extLst>
              </p:cNvPr>
              <p:cNvSpPr txBox="1"/>
              <p:nvPr/>
            </p:nvSpPr>
            <p:spPr>
              <a:xfrm>
                <a:off x="2706212" y="4001474"/>
                <a:ext cx="960325" cy="420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5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自动迁移</a:t>
                </a: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9A82DC3-2CA4-9BDA-589E-BFF62A90961C}"/>
                  </a:ext>
                </a:extLst>
              </p:cNvPr>
              <p:cNvSpPr txBox="1"/>
              <p:nvPr/>
            </p:nvSpPr>
            <p:spPr>
              <a:xfrm>
                <a:off x="4849966" y="3976946"/>
                <a:ext cx="960325" cy="420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50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自动迁移</a:t>
                </a:r>
                <a:endParaRPr lang="zh-CN" altLang="en-US" sz="60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2755E0BC-9CC7-7364-2FA1-8F0B18DD2E44}"/>
                  </a:ext>
                </a:extLst>
              </p:cNvPr>
              <p:cNvSpPr txBox="1"/>
              <p:nvPr/>
            </p:nvSpPr>
            <p:spPr>
              <a:xfrm>
                <a:off x="3230467" y="5523729"/>
                <a:ext cx="1909485" cy="573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685526">
                  <a:defRPr/>
                </a:pPr>
                <a:r>
                  <a:rPr lang="zh-CN" altLang="en-US" sz="900" b="1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智能分级存储</a:t>
                </a:r>
              </a:p>
            </p:txBody>
          </p:sp>
        </p:grp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A42DA860-AA70-CB11-8806-1F2B531CEFB6}"/>
                </a:ext>
              </a:extLst>
            </p:cNvPr>
            <p:cNvSpPr/>
            <p:nvPr/>
          </p:nvSpPr>
          <p:spPr>
            <a:xfrm>
              <a:off x="8607263" y="4500329"/>
              <a:ext cx="272148" cy="324225"/>
            </a:xfrm>
            <a:prstGeom prst="rect">
              <a:avLst/>
            </a:prstGeom>
          </p:spPr>
          <p:txBody>
            <a:bodyPr vert="eaVert" wrap="none">
              <a:spAutoFit/>
            </a:bodyPr>
            <a:lstStyle/>
            <a:p>
              <a:pPr algn="ctr" defTabSz="913791">
                <a:defRPr/>
              </a:pPr>
              <a:r>
                <a:rPr lang="zh-CN" altLang="en-US" sz="6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生命周期</a:t>
              </a:r>
              <a:endParaRPr lang="en-US" altLang="zh-CN" sz="6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91">
                <a:defRPr/>
              </a:pPr>
              <a:r>
                <a:rPr lang="zh-CN" altLang="en-US" sz="6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管理层</a:t>
              </a:r>
            </a:p>
          </p:txBody>
        </p:sp>
      </p:grpSp>
      <p:sp>
        <p:nvSpPr>
          <p:cNvPr id="62" name="矩形 61">
            <a:extLst>
              <a:ext uri="{FF2B5EF4-FFF2-40B4-BE49-F238E27FC236}">
                <a16:creationId xmlns:a16="http://schemas.microsoft.com/office/drawing/2014/main" id="{7B8B7EE4-B342-A28E-5DA0-CB8EB0BEAE04}"/>
              </a:ext>
            </a:extLst>
          </p:cNvPr>
          <p:cNvSpPr/>
          <p:nvPr/>
        </p:nvSpPr>
        <p:spPr>
          <a:xfrm>
            <a:off x="665070" y="2482543"/>
            <a:ext cx="3373200" cy="1444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算力密度</a:t>
            </a:r>
            <a:r>
              <a:rPr kumimoji="1" lang="en-US" altLang="zh-CN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kumimoji="1"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kumimoji="1" lang="en-US" altLang="zh-CN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单柜算力密度持续上升，不同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精度格式支持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BF16/FP8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1"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381" indent="-171381" defTabSz="914112" latinLnBrk="1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1200" b="1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超大规模单体集群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：千亿稠密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千亿稀疏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需要万卡集群；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TP&amp;EP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规模扩大，</a:t>
            </a:r>
            <a:r>
              <a:rPr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需要更大规模超节点集群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，提升</a:t>
            </a:r>
            <a:r>
              <a:rPr kumimoji="1" lang="en-US" altLang="zh-CN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MOE</a:t>
            </a:r>
            <a:r>
              <a:rPr kumimoji="1" lang="zh-CN" altLang="en-US" sz="1200" dirty="0">
                <a:solidFill>
                  <a:srgbClr val="3741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模型训练效率；</a:t>
            </a:r>
            <a:endParaRPr kumimoji="1" lang="en-US" altLang="zh-CN" sz="1200" dirty="0">
              <a:solidFill>
                <a:srgbClr val="3741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106">
            <a:extLst>
              <a:ext uri="{FF2B5EF4-FFF2-40B4-BE49-F238E27FC236}">
                <a16:creationId xmlns:a16="http://schemas.microsoft.com/office/drawing/2014/main" id="{2C96A4D0-0897-4A23-554A-F3A35FD9C1F2}"/>
              </a:ext>
            </a:extLst>
          </p:cNvPr>
          <p:cNvCxnSpPr>
            <a:cxnSpLocks/>
          </p:cNvCxnSpPr>
          <p:nvPr/>
        </p:nvCxnSpPr>
        <p:spPr>
          <a:xfrm flipV="1">
            <a:off x="9826228" y="2514260"/>
            <a:ext cx="0" cy="1336328"/>
          </a:xfrm>
          <a:prstGeom prst="line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图片 72">
            <a:extLst>
              <a:ext uri="{FF2B5EF4-FFF2-40B4-BE49-F238E27FC236}">
                <a16:creationId xmlns:a16="http://schemas.microsoft.com/office/drawing/2014/main" id="{1198C8D1-4D01-A850-9E20-BD147B3A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09" y="4639530"/>
            <a:ext cx="3015123" cy="1616556"/>
          </a:xfrm>
          <a:prstGeom prst="rect">
            <a:avLst/>
          </a:prstGeom>
        </p:spPr>
      </p:pic>
      <p:sp>
        <p:nvSpPr>
          <p:cNvPr id="74" name="矩形 73">
            <a:extLst>
              <a:ext uri="{FF2B5EF4-FFF2-40B4-BE49-F238E27FC236}">
                <a16:creationId xmlns:a16="http://schemas.microsoft.com/office/drawing/2014/main" id="{BF5BE67F-B7FB-F94C-2521-7C3C29D33670}"/>
              </a:ext>
            </a:extLst>
          </p:cNvPr>
          <p:cNvSpPr/>
          <p:nvPr/>
        </p:nvSpPr>
        <p:spPr>
          <a:xfrm>
            <a:off x="979048" y="3984431"/>
            <a:ext cx="2745244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 up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通过超节点规格提升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单位算力</a:t>
            </a: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8DDB3035-3377-6A75-7E5D-DC31FAB2217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4664" y="4662442"/>
            <a:ext cx="2657411" cy="1502671"/>
          </a:xfrm>
          <a:prstGeom prst="rect">
            <a:avLst/>
          </a:prstGeom>
        </p:spPr>
      </p:pic>
      <p:sp>
        <p:nvSpPr>
          <p:cNvPr id="76" name="矩形 75">
            <a:extLst>
              <a:ext uri="{FF2B5EF4-FFF2-40B4-BE49-F238E27FC236}">
                <a16:creationId xmlns:a16="http://schemas.microsoft.com/office/drawing/2014/main" id="{D62597F8-8097-0AA8-DFEA-4FEC54E9EED1}"/>
              </a:ext>
            </a:extLst>
          </p:cNvPr>
          <p:cNvSpPr/>
          <p:nvPr/>
        </p:nvSpPr>
        <p:spPr>
          <a:xfrm>
            <a:off x="4844664" y="3984431"/>
            <a:ext cx="2657411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 out</a:t>
            </a:r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914112">
              <a:lnSpc>
                <a:spcPct val="150000"/>
              </a:lnSpc>
              <a:defRPr/>
            </a:pPr>
            <a:r>
              <a:rPr lang="zh-CN" altLang="en-US" sz="1200" b="1" dirty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通过组网能力提升规模算力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BC934C6-3C55-3971-A8B2-0D66FF1B9ACE}"/>
              </a:ext>
            </a:extLst>
          </p:cNvPr>
          <p:cNvSpPr/>
          <p:nvPr/>
        </p:nvSpPr>
        <p:spPr>
          <a:xfrm>
            <a:off x="349322" y="1263721"/>
            <a:ext cx="3863083" cy="518845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6FD14C1-4526-F858-D044-EA1684C5378F}"/>
              </a:ext>
            </a:extLst>
          </p:cNvPr>
          <p:cNvSpPr/>
          <p:nvPr/>
        </p:nvSpPr>
        <p:spPr>
          <a:xfrm>
            <a:off x="4322917" y="1263721"/>
            <a:ext cx="3571606" cy="518845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AE667D8-5568-106A-D394-E8A20CFE9A3A}"/>
              </a:ext>
            </a:extLst>
          </p:cNvPr>
          <p:cNvSpPr/>
          <p:nvPr/>
        </p:nvSpPr>
        <p:spPr>
          <a:xfrm>
            <a:off x="8011393" y="1260187"/>
            <a:ext cx="3571606" cy="5188450"/>
          </a:xfrm>
          <a:prstGeom prst="rect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0095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4E61687-BE64-E982-FFA0-B6B1C9DA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算力底座：计算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C74DFB3-7BEF-74B6-1071-FC9EEBEF8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>
                <a:solidFill>
                  <a:srgbClr val="66BA36"/>
                </a:solidFill>
              </a:rPr>
              <a:t>卡间互连：</a:t>
            </a:r>
            <a:r>
              <a:rPr lang="zh-CN" altLang="en-US" dirty="0"/>
              <a:t>大带宽互连，大模型 </a:t>
            </a:r>
            <a:r>
              <a:rPr lang="en-US" altLang="zh-CN" dirty="0"/>
              <a:t>Tensor</a:t>
            </a:r>
            <a:r>
              <a:rPr lang="zh-CN" altLang="en-US" dirty="0"/>
              <a:t> 并行高速通信</a:t>
            </a:r>
            <a:endParaRPr lang="en-US" altLang="zh-CN" dirty="0"/>
          </a:p>
          <a:p>
            <a:r>
              <a:rPr lang="en-US" altLang="zh-CN" b="1" dirty="0">
                <a:solidFill>
                  <a:srgbClr val="66BA36"/>
                </a:solidFill>
              </a:rPr>
              <a:t>RoCE</a:t>
            </a:r>
            <a:r>
              <a:rPr lang="zh-CN" altLang="en-US" b="1" dirty="0">
                <a:solidFill>
                  <a:srgbClr val="66BA36"/>
                </a:solidFill>
              </a:rPr>
              <a:t>网口带宽：</a:t>
            </a:r>
            <a:r>
              <a:rPr lang="zh-CN" altLang="en-US" dirty="0"/>
              <a:t>芯片直出 </a:t>
            </a:r>
            <a:r>
              <a:rPr lang="en-US" altLang="zh-CN" dirty="0"/>
              <a:t>X00Gbps</a:t>
            </a:r>
          </a:p>
          <a:p>
            <a:r>
              <a:rPr lang="en-US" altLang="zh-CN" b="1" dirty="0">
                <a:solidFill>
                  <a:srgbClr val="66BA36"/>
                </a:solidFill>
              </a:rPr>
              <a:t>X00Gbps</a:t>
            </a:r>
            <a:r>
              <a:rPr lang="zh-CN" altLang="en-US" b="1" dirty="0">
                <a:solidFill>
                  <a:srgbClr val="66BA36"/>
                </a:solidFill>
              </a:rPr>
              <a:t>大带宽</a:t>
            </a:r>
            <a:r>
              <a:rPr lang="en-US" altLang="zh-CN" b="1" dirty="0">
                <a:solidFill>
                  <a:srgbClr val="66BA36"/>
                </a:solidFill>
              </a:rPr>
              <a:t>RoCE</a:t>
            </a:r>
            <a:r>
              <a:rPr lang="zh-CN" altLang="en-US" b="1" dirty="0">
                <a:solidFill>
                  <a:srgbClr val="66BA36"/>
                </a:solidFill>
              </a:rPr>
              <a:t>参数面网络：</a:t>
            </a:r>
            <a:r>
              <a:rPr lang="zh-CN" altLang="en-US" dirty="0"/>
              <a:t>模型参数在参数面网络持续快速交换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3372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椭圆 156">
            <a:extLst>
              <a:ext uri="{FF2B5EF4-FFF2-40B4-BE49-F238E27FC236}">
                <a16:creationId xmlns:a16="http://schemas.microsoft.com/office/drawing/2014/main" id="{E636593E-07C4-4EFD-9FDE-A7CFB2CA7722}"/>
              </a:ext>
            </a:extLst>
          </p:cNvPr>
          <p:cNvSpPr/>
          <p:nvPr/>
        </p:nvSpPr>
        <p:spPr>
          <a:xfrm>
            <a:off x="7641746" y="1942197"/>
            <a:ext cx="2980025" cy="299790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80D3CC1-7BD6-4780-8230-40FE7102C290}"/>
              </a:ext>
            </a:extLst>
          </p:cNvPr>
          <p:cNvSpPr/>
          <p:nvPr/>
        </p:nvSpPr>
        <p:spPr>
          <a:xfrm>
            <a:off x="8352552" y="3200342"/>
            <a:ext cx="1665469" cy="169223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20DEB18-A60A-4507-9F71-E2C1A570BF62}"/>
              </a:ext>
            </a:extLst>
          </p:cNvPr>
          <p:cNvSpPr/>
          <p:nvPr/>
        </p:nvSpPr>
        <p:spPr>
          <a:xfrm>
            <a:off x="7989297" y="2428210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2E7FD1-55C1-498F-83CE-93362F1FBF07}"/>
              </a:ext>
            </a:extLst>
          </p:cNvPr>
          <p:cNvSpPr/>
          <p:nvPr/>
        </p:nvSpPr>
        <p:spPr>
          <a:xfrm>
            <a:off x="9481596" y="2428210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F32881D7-B69A-4C5D-81CD-92472F2B861F}"/>
              </a:ext>
            </a:extLst>
          </p:cNvPr>
          <p:cNvCxnSpPr>
            <a:stCxn id="98" idx="3"/>
            <a:endCxn id="99" idx="1"/>
          </p:cNvCxnSpPr>
          <p:nvPr/>
        </p:nvCxnSpPr>
        <p:spPr>
          <a:xfrm>
            <a:off x="8878240" y="2544173"/>
            <a:ext cx="603355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FA1509C0-41E7-4A9E-95D0-9C8DADEE4833}"/>
              </a:ext>
            </a:extLst>
          </p:cNvPr>
          <p:cNvSpPr/>
          <p:nvPr/>
        </p:nvSpPr>
        <p:spPr>
          <a:xfrm>
            <a:off x="7989297" y="2112853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D83F19F-2A7F-4244-BADC-A7836D28BFD6}"/>
              </a:ext>
            </a:extLst>
          </p:cNvPr>
          <p:cNvSpPr/>
          <p:nvPr/>
        </p:nvSpPr>
        <p:spPr>
          <a:xfrm>
            <a:off x="9481596" y="2112853"/>
            <a:ext cx="888943" cy="231925"/>
          </a:xfrm>
          <a:prstGeom prst="rect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r>
              <a:rPr lang="en-US" altLang="zh-CN" sz="12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Kunpeng</a:t>
            </a:r>
            <a:endParaRPr lang="zh-CN" altLang="en-US" sz="1200" kern="0" dirty="0">
              <a:solidFill>
                <a:srgbClr val="FFFFFF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1763EB36-ED03-47BE-B755-8519D89202B9}"/>
              </a:ext>
            </a:extLst>
          </p:cNvPr>
          <p:cNvCxnSpPr>
            <a:stCxn id="101" idx="3"/>
            <a:endCxn id="102" idx="1"/>
          </p:cNvCxnSpPr>
          <p:nvPr/>
        </p:nvCxnSpPr>
        <p:spPr>
          <a:xfrm>
            <a:off x="8878240" y="2228814"/>
            <a:ext cx="603355" cy="0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AE36E11B-2D41-4FB1-87B1-8FCE4F8A94AA}"/>
              </a:ext>
            </a:extLst>
          </p:cNvPr>
          <p:cNvCxnSpPr>
            <a:stCxn id="101" idx="3"/>
            <a:endCxn id="99" idx="1"/>
          </p:cNvCxnSpPr>
          <p:nvPr/>
        </p:nvCxnSpPr>
        <p:spPr>
          <a:xfrm>
            <a:off x="8878240" y="2228815"/>
            <a:ext cx="603355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DE0F489D-06AF-403D-A2C5-08FC42EFADF1}"/>
              </a:ext>
            </a:extLst>
          </p:cNvPr>
          <p:cNvCxnSpPr>
            <a:stCxn id="102" idx="1"/>
            <a:endCxn id="98" idx="3"/>
          </p:cNvCxnSpPr>
          <p:nvPr/>
        </p:nvCxnSpPr>
        <p:spPr>
          <a:xfrm flipH="1">
            <a:off x="8878240" y="2228815"/>
            <a:ext cx="603355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ACFA5AD8-9D46-437E-86D2-3AA3225E4DDC}"/>
              </a:ext>
            </a:extLst>
          </p:cNvPr>
          <p:cNvCxnSpPr>
            <a:stCxn id="102" idx="1"/>
            <a:endCxn id="99" idx="1"/>
          </p:cNvCxnSpPr>
          <p:nvPr/>
        </p:nvCxnSpPr>
        <p:spPr>
          <a:xfrm>
            <a:off x="9481595" y="2228815"/>
            <a:ext cx="0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A7EAC959-3649-465E-BA7A-D508F3CA1130}"/>
              </a:ext>
            </a:extLst>
          </p:cNvPr>
          <p:cNvCxnSpPr>
            <a:stCxn id="101" idx="3"/>
            <a:endCxn id="98" idx="3"/>
          </p:cNvCxnSpPr>
          <p:nvPr/>
        </p:nvCxnSpPr>
        <p:spPr>
          <a:xfrm>
            <a:off x="8878238" y="2228815"/>
            <a:ext cx="0" cy="315358"/>
          </a:xfrm>
          <a:prstGeom prst="line">
            <a:avLst/>
          </a:prstGeom>
          <a:noFill/>
          <a:ln w="15875" cap="flat" cmpd="sng" algn="ctr">
            <a:solidFill>
              <a:srgbClr val="00B050"/>
            </a:solidFill>
            <a:prstDash val="solid"/>
            <a:miter lim="800000"/>
          </a:ln>
          <a:effectLst/>
        </p:spPr>
      </p:cxnSp>
      <p:sp>
        <p:nvSpPr>
          <p:cNvPr id="112" name="矩形 111">
            <a:extLst>
              <a:ext uri="{FF2B5EF4-FFF2-40B4-BE49-F238E27FC236}">
                <a16:creationId xmlns:a16="http://schemas.microsoft.com/office/drawing/2014/main" id="{51D15065-7DB0-4F95-974A-9A4FE09ADE47}"/>
              </a:ext>
            </a:extLst>
          </p:cNvPr>
          <p:cNvSpPr/>
          <p:nvPr/>
        </p:nvSpPr>
        <p:spPr bwMode="auto">
          <a:xfrm>
            <a:off x="8831437" y="2998169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8F1ACFFD-339C-460A-8288-6FB94087E14C}"/>
              </a:ext>
            </a:extLst>
          </p:cNvPr>
          <p:cNvSpPr/>
          <p:nvPr/>
        </p:nvSpPr>
        <p:spPr bwMode="auto">
          <a:xfrm>
            <a:off x="8831437" y="4808080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8567E92-BD44-45CA-8B34-408EFDFC2C56}"/>
              </a:ext>
            </a:extLst>
          </p:cNvPr>
          <p:cNvSpPr/>
          <p:nvPr/>
        </p:nvSpPr>
        <p:spPr bwMode="auto">
          <a:xfrm>
            <a:off x="10226872" y="3901788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6229629C-0452-434A-821B-8342AD05EFAC}"/>
              </a:ext>
            </a:extLst>
          </p:cNvPr>
          <p:cNvSpPr/>
          <p:nvPr/>
        </p:nvSpPr>
        <p:spPr bwMode="auto">
          <a:xfrm>
            <a:off x="7711366" y="3314449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8F4E7922-78E7-4967-8C93-EA0E66A34037}"/>
              </a:ext>
            </a:extLst>
          </p:cNvPr>
          <p:cNvSpPr/>
          <p:nvPr/>
        </p:nvSpPr>
        <p:spPr bwMode="auto">
          <a:xfrm>
            <a:off x="7718172" y="4477880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F8684D58-22D3-451F-B5A0-E7918A4C2C57}"/>
              </a:ext>
            </a:extLst>
          </p:cNvPr>
          <p:cNvSpPr/>
          <p:nvPr/>
        </p:nvSpPr>
        <p:spPr bwMode="auto">
          <a:xfrm>
            <a:off x="9926067" y="4450562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cxnSp>
        <p:nvCxnSpPr>
          <p:cNvPr id="139" name="直接连接符 138">
            <a:extLst>
              <a:ext uri="{FF2B5EF4-FFF2-40B4-BE49-F238E27FC236}">
                <a16:creationId xmlns:a16="http://schemas.microsoft.com/office/drawing/2014/main" id="{30E2D91B-B714-4378-9A19-984AA7AEFCE7}"/>
              </a:ext>
            </a:extLst>
          </p:cNvPr>
          <p:cNvCxnSpPr>
            <a:stCxn id="114" idx="2"/>
          </p:cNvCxnSpPr>
          <p:nvPr/>
        </p:nvCxnSpPr>
        <p:spPr>
          <a:xfrm>
            <a:off x="10540661" y="4165543"/>
            <a:ext cx="0" cy="1439364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0" name="直接连接符 139">
            <a:extLst>
              <a:ext uri="{FF2B5EF4-FFF2-40B4-BE49-F238E27FC236}">
                <a16:creationId xmlns:a16="http://schemas.microsoft.com/office/drawing/2014/main" id="{230CBFEE-90C3-4BEC-8EEC-91751E414867}"/>
              </a:ext>
            </a:extLst>
          </p:cNvPr>
          <p:cNvCxnSpPr>
            <a:endCxn id="118" idx="2"/>
          </p:cNvCxnSpPr>
          <p:nvPr/>
        </p:nvCxnSpPr>
        <p:spPr>
          <a:xfrm flipV="1">
            <a:off x="10239855" y="4714317"/>
            <a:ext cx="1" cy="102404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B409C01C-02C0-4907-8537-97664B983A1A}"/>
              </a:ext>
            </a:extLst>
          </p:cNvPr>
          <p:cNvSpPr/>
          <p:nvPr/>
        </p:nvSpPr>
        <p:spPr bwMode="auto">
          <a:xfrm>
            <a:off x="9926067" y="3344098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02CBEC4-D86D-498A-B837-34388B182B9C}"/>
              </a:ext>
            </a:extLst>
          </p:cNvPr>
          <p:cNvSpPr/>
          <p:nvPr/>
        </p:nvSpPr>
        <p:spPr>
          <a:xfrm>
            <a:off x="8338943" y="3258383"/>
            <a:ext cx="953999" cy="8897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F067593-B1B9-4C75-9EC6-23701D243B0C}"/>
              </a:ext>
            </a:extLst>
          </p:cNvPr>
          <p:cNvSpPr txBox="1"/>
          <p:nvPr/>
        </p:nvSpPr>
        <p:spPr>
          <a:xfrm>
            <a:off x="8156553" y="5259830"/>
            <a:ext cx="1783403" cy="2460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112">
              <a:defRPr/>
            </a:pPr>
            <a:r>
              <a:rPr kumimoji="1" lang="en-US" altLang="zh-CN" sz="1599" b="1" dirty="0">
                <a:solidFill>
                  <a:srgbClr val="FF0000"/>
                </a:solidFill>
                <a:latin typeface="Lexend" pitchFamily="2" charset="0"/>
                <a:ea typeface="微软雅黑" panose="020B0503020204020204" pitchFamily="34" charset="-122"/>
              </a:rPr>
              <a:t>8 * 200G</a:t>
            </a:r>
            <a:endParaRPr kumimoji="1" lang="zh-CN" altLang="en-US" sz="1599" b="1" dirty="0">
              <a:solidFill>
                <a:srgbClr val="FF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17E87EC-82E8-91EB-A1EA-57C360D0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算力底座：计算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B4F3095-694A-79D0-CFD5-6F429271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b="1" dirty="0">
                <a:solidFill>
                  <a:srgbClr val="66BA36"/>
                </a:solidFill>
              </a:rPr>
              <a:t>AI</a:t>
            </a:r>
            <a:r>
              <a:rPr lang="zh-CN" altLang="en-US" b="1" dirty="0">
                <a:solidFill>
                  <a:srgbClr val="66BA36"/>
                </a:solidFill>
              </a:rPr>
              <a:t>计算节点硬件架构：</a:t>
            </a:r>
            <a:r>
              <a:rPr lang="zh-CN" altLang="en-US" dirty="0"/>
              <a:t>优先瞄准大带宽参数面匹配对接</a:t>
            </a:r>
          </a:p>
          <a:p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BBCEE4-FD71-4589-A03F-47D8FFB38DF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5932" y="1942197"/>
            <a:ext cx="4390507" cy="4070044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743B0CF-E3E3-460F-B192-CFA0586BED3A}"/>
              </a:ext>
            </a:extLst>
          </p:cNvPr>
          <p:cNvSpPr txBox="1"/>
          <p:nvPr/>
        </p:nvSpPr>
        <p:spPr>
          <a:xfrm>
            <a:off x="7782686" y="6119633"/>
            <a:ext cx="2528769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46">
              <a:defRPr/>
            </a:pPr>
            <a:r>
              <a:rPr lang="zh-CN" altLang="en-US" sz="1798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逻辑架构视图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ABFD24-5E61-4E4D-94E3-E1636578F7AF}"/>
              </a:ext>
            </a:extLst>
          </p:cNvPr>
          <p:cNvSpPr txBox="1"/>
          <p:nvPr/>
        </p:nvSpPr>
        <p:spPr>
          <a:xfrm>
            <a:off x="2100324" y="6121695"/>
            <a:ext cx="2861722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46">
              <a:defRPr/>
            </a:pPr>
            <a:r>
              <a:rPr lang="zh-CN" altLang="en-US" sz="1798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物理硬件视图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058374E0-9815-469A-838A-F686F2135500}"/>
              </a:ext>
            </a:extLst>
          </p:cNvPr>
          <p:cNvSpPr/>
          <p:nvPr/>
        </p:nvSpPr>
        <p:spPr>
          <a:xfrm>
            <a:off x="6164824" y="3178272"/>
            <a:ext cx="785460" cy="941950"/>
          </a:xfrm>
          <a:prstGeom prst="rightArrow">
            <a:avLst>
              <a:gd name="adj1" fmla="val 50000"/>
              <a:gd name="adj2" fmla="val 727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12">
              <a:defRPr/>
            </a:pPr>
            <a:endParaRPr lang="zh-CN" altLang="en-US" sz="1799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97" name="肘形连接符 78">
            <a:extLst>
              <a:ext uri="{FF2B5EF4-FFF2-40B4-BE49-F238E27FC236}">
                <a16:creationId xmlns:a16="http://schemas.microsoft.com/office/drawing/2014/main" id="{590704C0-E11E-435B-A4DE-BA6F2285F6F6}"/>
              </a:ext>
            </a:extLst>
          </p:cNvPr>
          <p:cNvCxnSpPr>
            <a:cxnSpLocks/>
            <a:stCxn id="112" idx="1"/>
          </p:cNvCxnSpPr>
          <p:nvPr/>
        </p:nvCxnSpPr>
        <p:spPr>
          <a:xfrm rot="10800000" flipV="1">
            <a:off x="8636327" y="3130047"/>
            <a:ext cx="195110" cy="2682106"/>
          </a:xfrm>
          <a:prstGeom prst="bentConnector2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1" name="直接连接符 140">
            <a:extLst>
              <a:ext uri="{FF2B5EF4-FFF2-40B4-BE49-F238E27FC236}">
                <a16:creationId xmlns:a16="http://schemas.microsoft.com/office/drawing/2014/main" id="{99F1073D-CA4E-4B0D-8BFF-2D3CAF66F227}"/>
              </a:ext>
            </a:extLst>
          </p:cNvPr>
          <p:cNvCxnSpPr>
            <a:cxnSpLocks/>
            <a:endCxn id="113" idx="2"/>
          </p:cNvCxnSpPr>
          <p:nvPr/>
        </p:nvCxnSpPr>
        <p:spPr>
          <a:xfrm flipH="1" flipV="1">
            <a:off x="9145226" y="5071835"/>
            <a:ext cx="6918" cy="74031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AD3631D1-54D9-4791-ABC6-FF15E39F7D5E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8025152" y="4741635"/>
            <a:ext cx="6809" cy="996731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55" name="肘形连接符 77">
            <a:extLst>
              <a:ext uri="{FF2B5EF4-FFF2-40B4-BE49-F238E27FC236}">
                <a16:creationId xmlns:a16="http://schemas.microsoft.com/office/drawing/2014/main" id="{BE31748B-9B6F-4258-9886-2F38C20CE488}"/>
              </a:ext>
            </a:extLst>
          </p:cNvPr>
          <p:cNvCxnSpPr>
            <a:cxnSpLocks/>
            <a:stCxn id="116" idx="1"/>
          </p:cNvCxnSpPr>
          <p:nvPr/>
        </p:nvCxnSpPr>
        <p:spPr>
          <a:xfrm rot="10800000" flipV="1">
            <a:off x="7458532" y="3446326"/>
            <a:ext cx="252834" cy="2205943"/>
          </a:xfrm>
          <a:prstGeom prst="bentConnector2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51C81DC6-737C-49C8-8EB8-EC89E2665998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7725578" y="4165543"/>
            <a:ext cx="0" cy="1486729"/>
          </a:xfrm>
          <a:prstGeom prst="line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96" name="肘形连接符 81">
            <a:extLst>
              <a:ext uri="{FF2B5EF4-FFF2-40B4-BE49-F238E27FC236}">
                <a16:creationId xmlns:a16="http://schemas.microsoft.com/office/drawing/2014/main" id="{6D512C01-CE96-400D-BA8A-0A6EA286C195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10621771" y="3441148"/>
            <a:ext cx="229542" cy="2323410"/>
          </a:xfrm>
          <a:prstGeom prst="bentConnector2">
            <a:avLst/>
          </a:prstGeom>
          <a:noFill/>
          <a:ln w="28575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115" name="矩形 114">
            <a:extLst>
              <a:ext uri="{FF2B5EF4-FFF2-40B4-BE49-F238E27FC236}">
                <a16:creationId xmlns:a16="http://schemas.microsoft.com/office/drawing/2014/main" id="{DE347EE4-E63A-4988-AC94-07914FF0F6AB}"/>
              </a:ext>
            </a:extLst>
          </p:cNvPr>
          <p:cNvSpPr/>
          <p:nvPr/>
        </p:nvSpPr>
        <p:spPr bwMode="auto">
          <a:xfrm>
            <a:off x="7411789" y="3901788"/>
            <a:ext cx="627577" cy="263755"/>
          </a:xfrm>
          <a:prstGeom prst="rect">
            <a:avLst/>
          </a:prstGeom>
          <a:solidFill>
            <a:srgbClr val="30B5C5"/>
          </a:solidFill>
          <a:ln w="28575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89965" tIns="46782" rIns="89965" bIns="46782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914112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100" kern="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rPr>
              <a:t>昇腾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92E78E-265E-42DC-B861-7130F188133A}"/>
              </a:ext>
            </a:extLst>
          </p:cNvPr>
          <p:cNvSpPr/>
          <p:nvPr/>
        </p:nvSpPr>
        <p:spPr>
          <a:xfrm>
            <a:off x="8424761" y="3913002"/>
            <a:ext cx="1407758" cy="3076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034">
              <a:defRPr/>
            </a:pPr>
            <a:r>
              <a:rPr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高速</a:t>
            </a:r>
            <a:r>
              <a:rPr lang="en-US" altLang="zh-CN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HCCS</a:t>
            </a:r>
            <a:r>
              <a:rPr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互连</a:t>
            </a:r>
            <a:endParaRPr lang="zh-CN" altLang="en-US" sz="1799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56" name="圆角矩形 155">
            <a:extLst>
              <a:ext uri="{FF2B5EF4-FFF2-40B4-BE49-F238E27FC236}">
                <a16:creationId xmlns:a16="http://schemas.microsoft.com/office/drawing/2014/main" id="{2D1C749D-660F-4021-92C1-1BB49762D467}"/>
              </a:ext>
            </a:extLst>
          </p:cNvPr>
          <p:cNvSpPr/>
          <p:nvPr/>
        </p:nvSpPr>
        <p:spPr>
          <a:xfrm>
            <a:off x="7167218" y="5286022"/>
            <a:ext cx="3861732" cy="732500"/>
          </a:xfrm>
          <a:prstGeom prst="roundRect">
            <a:avLst>
              <a:gd name="adj" fmla="val 32096"/>
            </a:avLst>
          </a:prstGeom>
          <a:solidFill>
            <a:schemeClr val="bg1">
              <a:lumMod val="8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034">
              <a:defRPr/>
            </a:pPr>
            <a:r>
              <a:rPr lang="zh-CN" altLang="en-US" sz="1599" b="1" kern="0" dirty="0">
                <a:solidFill>
                  <a:prstClr val="black"/>
                </a:solidFill>
                <a:latin typeface="Lexend" pitchFamily="2" charset="0"/>
                <a:ea typeface="微软雅黑" panose="020B0503020204020204" pitchFamily="34" charset="-122"/>
              </a:rPr>
              <a:t>参数面网络</a:t>
            </a:r>
          </a:p>
        </p:txBody>
      </p:sp>
    </p:spTree>
    <p:extLst>
      <p:ext uri="{BB962C8B-B14F-4D97-AF65-F5344CB8AC3E}">
        <p14:creationId xmlns:p14="http://schemas.microsoft.com/office/powerpoint/2010/main" val="1013101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7E87EC-82E8-91EB-A1EA-57C360D0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算力底座：计算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B4F3095-694A-79D0-CFD5-6F429271D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b="1" dirty="0">
                <a:solidFill>
                  <a:srgbClr val="66BA36"/>
                </a:solidFill>
              </a:rPr>
              <a:t>AI</a:t>
            </a:r>
            <a:r>
              <a:rPr lang="zh-CN" altLang="en-US" b="1" dirty="0">
                <a:solidFill>
                  <a:srgbClr val="66BA36"/>
                </a:solidFill>
              </a:rPr>
              <a:t>计算节点硬件架构：</a:t>
            </a:r>
            <a:r>
              <a:rPr lang="zh-CN" altLang="en-US" dirty="0"/>
              <a:t>优先瞄准大带宽参数面匹配对接</a:t>
            </a:r>
          </a:p>
          <a:p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5ABFD24-5E61-4E4D-94E3-E1636578F7AF}"/>
              </a:ext>
            </a:extLst>
          </p:cNvPr>
          <p:cNvSpPr txBox="1"/>
          <p:nvPr/>
        </p:nvSpPr>
        <p:spPr>
          <a:xfrm>
            <a:off x="4667520" y="5802606"/>
            <a:ext cx="2861722" cy="369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46">
              <a:defRPr/>
            </a:pPr>
            <a:r>
              <a:rPr lang="zh-CN" altLang="en-US" sz="1798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物理硬件视图</a:t>
            </a:r>
          </a:p>
        </p:txBody>
      </p:sp>
      <p:pic>
        <p:nvPicPr>
          <p:cNvPr id="1026" name="Picture 2" descr="NVIDIA GB200: Interconnect Architecture and Evolution | FiberMall">
            <a:extLst>
              <a:ext uri="{FF2B5EF4-FFF2-40B4-BE49-F238E27FC236}">
                <a16:creationId xmlns:a16="http://schemas.microsoft.com/office/drawing/2014/main" id="{EE403C72-2830-886B-9AAA-38D2DDD9A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57617" y="2001893"/>
            <a:ext cx="11695815" cy="3609919"/>
          </a:xfrm>
          <a:prstGeom prst="roundRect">
            <a:avLst>
              <a:gd name="adj" fmla="val 653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63985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A785256-B8E3-AFFE-CEA8-7F8E6D92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算力底座：网络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60492E-8A29-E17B-EB47-B087F817B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>
                <a:sym typeface="Arial" panose="020B0604020202020204" pitchFamily="34" charset="0"/>
              </a:rPr>
              <a:t>智算集群网络方案设计：四平面独立组网，参数面</a:t>
            </a:r>
            <a:r>
              <a:rPr lang="en-US" altLang="zh-CN" dirty="0">
                <a:sym typeface="Arial" panose="020B0604020202020204" pitchFamily="34" charset="0"/>
              </a:rPr>
              <a:t>/</a:t>
            </a:r>
            <a:r>
              <a:rPr lang="zh-CN" altLang="en-US" dirty="0">
                <a:sym typeface="Arial" panose="020B0604020202020204" pitchFamily="34" charset="0"/>
              </a:rPr>
              <a:t>数据面采用大带宽</a:t>
            </a:r>
            <a:r>
              <a:rPr lang="en-US" altLang="zh-CN" dirty="0">
                <a:sym typeface="Arial" panose="020B0604020202020204" pitchFamily="34" charset="0"/>
              </a:rPr>
              <a:t>RoCE</a:t>
            </a:r>
            <a:r>
              <a:rPr lang="zh-CN" altLang="en-US" dirty="0">
                <a:sym typeface="Arial" panose="020B0604020202020204" pitchFamily="34" charset="0"/>
              </a:rPr>
              <a:t>满足大象流</a:t>
            </a:r>
            <a:endParaRPr lang="en-US" altLang="zh-CN" dirty="0">
              <a:sym typeface="Arial" panose="020B0604020202020204" pitchFamily="34" charset="0"/>
            </a:endParaRPr>
          </a:p>
          <a:p>
            <a:r>
              <a:rPr lang="zh-CN" altLang="en-US" dirty="0"/>
              <a:t>四个独立网络平面：</a:t>
            </a:r>
            <a:r>
              <a:rPr lang="en-US" altLang="zh-CN" dirty="0"/>
              <a:t>AI</a:t>
            </a:r>
            <a:r>
              <a:rPr lang="zh-CN" altLang="en-US" dirty="0"/>
              <a:t>参数面、数据面、业务面、运维管理面</a:t>
            </a:r>
          </a:p>
          <a:p>
            <a:r>
              <a:rPr lang="zh-CN" altLang="en-US" dirty="0"/>
              <a:t>高性能</a:t>
            </a:r>
            <a:r>
              <a:rPr lang="en-US" altLang="zh-CN" dirty="0"/>
              <a:t>AI</a:t>
            </a:r>
            <a:r>
              <a:rPr lang="zh-CN" altLang="en-US" dirty="0"/>
              <a:t>参数面：</a:t>
            </a:r>
            <a:r>
              <a:rPr lang="en-US" altLang="zh-CN" dirty="0"/>
              <a:t>200G</a:t>
            </a:r>
            <a:r>
              <a:rPr lang="zh-CN" altLang="en-US" dirty="0"/>
              <a:t>，高带宽无收敛胖树拓扑，用于</a:t>
            </a:r>
            <a:r>
              <a:rPr lang="en-US" altLang="zh-CN" dirty="0"/>
              <a:t>AI</a:t>
            </a:r>
            <a:r>
              <a:rPr lang="zh-CN" altLang="en-US" dirty="0"/>
              <a:t>大模型训练中的参数交换</a:t>
            </a:r>
            <a:endParaRPr lang="en-US" altLang="zh-CN" dirty="0"/>
          </a:p>
          <a:p>
            <a:r>
              <a:rPr lang="zh-CN" altLang="en-US" dirty="0"/>
              <a:t>高性能数据面：</a:t>
            </a:r>
            <a:r>
              <a:rPr lang="en-US" altLang="zh-CN" dirty="0"/>
              <a:t> 100G</a:t>
            </a:r>
            <a:r>
              <a:rPr lang="zh-CN" altLang="en-US" dirty="0"/>
              <a:t>，高带宽无收敛胖树拓扑，用于计算节点访问高性能存储</a:t>
            </a:r>
            <a:endParaRPr lang="en-US" altLang="zh-CN" dirty="0"/>
          </a:p>
          <a:p>
            <a:r>
              <a:rPr lang="zh-CN" altLang="en-US" dirty="0"/>
              <a:t>关键特性：参数面</a:t>
            </a:r>
            <a:r>
              <a:rPr lang="en-US" altLang="zh-CN" dirty="0"/>
              <a:t>/</a:t>
            </a:r>
            <a:r>
              <a:rPr lang="zh-CN" altLang="en-US" dirty="0"/>
              <a:t>数据面支持多租安全隔离、参数面网络负载均衡</a:t>
            </a:r>
            <a:r>
              <a:rPr lang="en-US" altLang="zh-CN" dirty="0"/>
              <a:t>NSLB</a:t>
            </a:r>
            <a:endParaRPr lang="zh-CN" altLang="en-US" dirty="0">
              <a:sym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693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17E87EC-82E8-91EB-A1EA-57C360D07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522288"/>
            <a:ext cx="10963275" cy="588962"/>
          </a:xfrm>
        </p:spPr>
        <p:txBody>
          <a:bodyPr/>
          <a:lstStyle/>
          <a:p>
            <a:r>
              <a:rPr lang="en-US" altLang="zh-CN" dirty="0"/>
              <a:t>L2</a:t>
            </a:r>
            <a:r>
              <a:rPr lang="zh-CN" altLang="en-US" dirty="0"/>
              <a:t> 算力底座：</a:t>
            </a:r>
            <a:r>
              <a:rPr lang="zh-CN" altLang="en-US" sz="3200" kern="0" dirty="0">
                <a:solidFill>
                  <a:srgbClr val="C00000"/>
                </a:solidFill>
                <a:latin typeface="微软雅黑"/>
                <a:ea typeface="微软雅黑"/>
              </a:rPr>
              <a:t>网络</a:t>
            </a:r>
            <a:endParaRPr lang="zh-CN" altLang="en-US" dirty="0"/>
          </a:p>
        </p:txBody>
      </p:sp>
      <p:sp>
        <p:nvSpPr>
          <p:cNvPr id="1110" name="TextBox 15">
            <a:extLst>
              <a:ext uri="{FF2B5EF4-FFF2-40B4-BE49-F238E27FC236}">
                <a16:creationId xmlns:a16="http://schemas.microsoft.com/office/drawing/2014/main" id="{B02908EA-9181-A017-2882-8AE369436F3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404218" y="1608879"/>
            <a:ext cx="635952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sp>
        <p:nvSpPr>
          <p:cNvPr id="1111" name="TextBox 15">
            <a:extLst>
              <a:ext uri="{FF2B5EF4-FFF2-40B4-BE49-F238E27FC236}">
                <a16:creationId xmlns:a16="http://schemas.microsoft.com/office/drawing/2014/main" id="{9C99786A-D966-BDF2-8CFC-8D002FCD92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04218" y="1393848"/>
            <a:ext cx="714500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10GE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12" name="直接连接符 98">
            <a:extLst>
              <a:ext uri="{FF2B5EF4-FFF2-40B4-BE49-F238E27FC236}">
                <a16:creationId xmlns:a16="http://schemas.microsoft.com/office/drawing/2014/main" id="{C347F3C1-A1C3-C4FF-11A1-528CCD885889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9762027" y="1694928"/>
            <a:ext cx="540000" cy="1"/>
          </a:xfrm>
          <a:prstGeom prst="line">
            <a:avLst/>
          </a:prstGeom>
          <a:noFill/>
          <a:ln w="28575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13" name="直接连接符 98">
            <a:extLst>
              <a:ext uri="{FF2B5EF4-FFF2-40B4-BE49-F238E27FC236}">
                <a16:creationId xmlns:a16="http://schemas.microsoft.com/office/drawing/2014/main" id="{3ADA8D94-A000-5F02-D2A6-9E03A65A1DEB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 flipV="1">
            <a:off x="9762027" y="1478531"/>
            <a:ext cx="540000" cy="3727"/>
          </a:xfrm>
          <a:prstGeom prst="line">
            <a:avLst/>
          </a:prstGeom>
          <a:noFill/>
          <a:ln w="28575">
            <a:solidFill>
              <a:srgbClr val="00CCFF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4" name="TextBox 15">
            <a:extLst>
              <a:ext uri="{FF2B5EF4-FFF2-40B4-BE49-F238E27FC236}">
                <a16:creationId xmlns:a16="http://schemas.microsoft.com/office/drawing/2014/main" id="{AEB176B7-CD9C-C8F5-DF98-E0827C0B992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0404218" y="1823910"/>
            <a:ext cx="571832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GE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15" name="直接连接符 98">
            <a:extLst>
              <a:ext uri="{FF2B5EF4-FFF2-40B4-BE49-F238E27FC236}">
                <a16:creationId xmlns:a16="http://schemas.microsoft.com/office/drawing/2014/main" id="{4482A28F-F967-BFD0-9C8E-AD5A0BE8CBF3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 flipH="1">
            <a:off x="9762027" y="1907599"/>
            <a:ext cx="540000" cy="0"/>
          </a:xfrm>
          <a:prstGeom prst="line">
            <a:avLst/>
          </a:prstGeom>
          <a:noFill/>
          <a:ln w="28575">
            <a:solidFill>
              <a:srgbClr val="1D1D1A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6" name="TextBox 15">
            <a:extLst>
              <a:ext uri="{FF2B5EF4-FFF2-40B4-BE49-F238E27FC236}">
                <a16:creationId xmlns:a16="http://schemas.microsoft.com/office/drawing/2014/main" id="{ED52E6AA-26A0-A75D-ABF8-1741DF06BD8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0404218" y="1179082"/>
            <a:ext cx="714351" cy="205501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100G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27" name="直接连接符 98">
            <a:extLst>
              <a:ext uri="{FF2B5EF4-FFF2-40B4-BE49-F238E27FC236}">
                <a16:creationId xmlns:a16="http://schemas.microsoft.com/office/drawing/2014/main" id="{DBF0FE6F-3AE1-21FB-E850-EE5B96455D69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 flipV="1">
            <a:off x="9762027" y="1265861"/>
            <a:ext cx="540000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19" name="TextBox 15">
            <a:extLst>
              <a:ext uri="{FF2B5EF4-FFF2-40B4-BE49-F238E27FC236}">
                <a16:creationId xmlns:a16="http://schemas.microsoft.com/office/drawing/2014/main" id="{79D35F5C-B219-4C6B-6322-657D11CFF16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0404218" y="2038941"/>
            <a:ext cx="1083191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100G </a:t>
            </a:r>
            <a:r>
              <a:rPr lang="en-US" altLang="zh-CN" sz="10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20" name="直接连接符 98">
            <a:extLst>
              <a:ext uri="{FF2B5EF4-FFF2-40B4-BE49-F238E27FC236}">
                <a16:creationId xmlns:a16="http://schemas.microsoft.com/office/drawing/2014/main" id="{01C882CE-E9A9-83CD-4A6A-5C53183E13E9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9762027" y="2120269"/>
            <a:ext cx="540000" cy="1597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1" name="TextBox 15">
            <a:extLst>
              <a:ext uri="{FF2B5EF4-FFF2-40B4-BE49-F238E27FC236}">
                <a16:creationId xmlns:a16="http://schemas.microsoft.com/office/drawing/2014/main" id="{589CBF44-D29E-4524-74EA-4535F1B4E562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404218" y="2253972"/>
            <a:ext cx="1089603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200G </a:t>
            </a:r>
            <a:r>
              <a:rPr lang="en-US" altLang="zh-CN" sz="10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cxnSp>
        <p:nvCxnSpPr>
          <p:cNvPr id="1122" name="直接连接符 98">
            <a:extLst>
              <a:ext uri="{FF2B5EF4-FFF2-40B4-BE49-F238E27FC236}">
                <a16:creationId xmlns:a16="http://schemas.microsoft.com/office/drawing/2014/main" id="{47FCB384-F6A4-60B7-29ED-3C6977738F3D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9762027" y="2334536"/>
            <a:ext cx="540000" cy="1597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23" name="直接连接符 98">
            <a:extLst>
              <a:ext uri="{FF2B5EF4-FFF2-40B4-BE49-F238E27FC236}">
                <a16:creationId xmlns:a16="http://schemas.microsoft.com/office/drawing/2014/main" id="{40D77BDF-D66B-F7EC-5481-92796926B361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 flipH="1" flipV="1">
            <a:off x="9762027" y="2548802"/>
            <a:ext cx="540000" cy="5856"/>
          </a:xfrm>
          <a:prstGeom prst="line">
            <a:avLst/>
          </a:prstGeom>
          <a:noFill/>
          <a:ln w="28575" cmpd="sng">
            <a:solidFill>
              <a:srgbClr val="7030A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5" name="TextBox 15">
            <a:extLst>
              <a:ext uri="{FF2B5EF4-FFF2-40B4-BE49-F238E27FC236}">
                <a16:creationId xmlns:a16="http://schemas.microsoft.com/office/drawing/2014/main" id="{BA3FC91F-01A8-B77D-BCBF-EFA92E69C3B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0404218" y="2469002"/>
            <a:ext cx="1099221" cy="205766"/>
          </a:xfrm>
          <a:prstGeom prst="rect">
            <a:avLst/>
          </a:prstGeom>
          <a:noFill/>
        </p:spPr>
        <p:txBody>
          <a:bodyPr wrap="none" lIns="51376" tIns="25688" rIns="51376" bIns="25688" rtlCol="0">
            <a:spAutoFit/>
          </a:bodyPr>
          <a:lstStyle/>
          <a:p>
            <a:pPr defTabSz="913399">
              <a:defRPr/>
            </a:pP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400G </a:t>
            </a:r>
            <a:r>
              <a:rPr lang="en-US" altLang="zh-CN" sz="10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网络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A902E5-E26B-CC30-A0D5-3F3435D848A7}"/>
              </a:ext>
            </a:extLst>
          </p:cNvPr>
          <p:cNvSpPr/>
          <p:nvPr/>
        </p:nvSpPr>
        <p:spPr>
          <a:xfrm>
            <a:off x="6670952" y="3759561"/>
            <a:ext cx="3184148" cy="2328917"/>
          </a:xfrm>
          <a:prstGeom prst="rect">
            <a:avLst/>
          </a:prstGeom>
          <a:solidFill>
            <a:srgbClr val="D4F1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2048F3-BF20-37A8-2A77-84A4437A1B07}"/>
              </a:ext>
            </a:extLst>
          </p:cNvPr>
          <p:cNvSpPr txBox="1"/>
          <p:nvPr/>
        </p:nvSpPr>
        <p:spPr>
          <a:xfrm>
            <a:off x="7632749" y="6101765"/>
            <a:ext cx="1358245" cy="215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9549ED-27C6-CF75-73F2-E9B6D4D6CEEE}"/>
              </a:ext>
            </a:extLst>
          </p:cNvPr>
          <p:cNvSpPr/>
          <p:nvPr/>
        </p:nvSpPr>
        <p:spPr>
          <a:xfrm>
            <a:off x="3582478" y="3758609"/>
            <a:ext cx="2965758" cy="2328916"/>
          </a:xfrm>
          <a:prstGeom prst="rect">
            <a:avLst/>
          </a:prstGeom>
          <a:solidFill>
            <a:srgbClr val="D4F1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BCC46E-B367-35BF-3922-3E506F149005}"/>
              </a:ext>
            </a:extLst>
          </p:cNvPr>
          <p:cNvSpPr txBox="1"/>
          <p:nvPr/>
        </p:nvSpPr>
        <p:spPr>
          <a:xfrm>
            <a:off x="4528701" y="6098157"/>
            <a:ext cx="1265087" cy="215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399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A15D8B-E65A-4963-4865-CC33E15ECABB}"/>
              </a:ext>
            </a:extLst>
          </p:cNvPr>
          <p:cNvSpPr/>
          <p:nvPr/>
        </p:nvSpPr>
        <p:spPr>
          <a:xfrm>
            <a:off x="1070812" y="3773346"/>
            <a:ext cx="2394187" cy="2314049"/>
          </a:xfrm>
          <a:prstGeom prst="rect">
            <a:avLst/>
          </a:prstGeom>
          <a:solidFill>
            <a:srgbClr val="D4F1F5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799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E41D69-09A3-52CA-7F87-B620DD39AB9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5858180" y="1109957"/>
            <a:ext cx="1313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Border Leaf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cxnSp>
        <p:nvCxnSpPr>
          <p:cNvPr id="11" name="直接连接符 229">
            <a:extLst>
              <a:ext uri="{FF2B5EF4-FFF2-40B4-BE49-F238E27FC236}">
                <a16:creationId xmlns:a16="http://schemas.microsoft.com/office/drawing/2014/main" id="{40C188C2-D4B9-CA25-4086-715303BF8F9C}"/>
              </a:ext>
            </a:extLst>
          </p:cNvPr>
          <p:cNvCxnSpPr>
            <a:stCxn id="48" idx="2"/>
            <a:endCxn id="1144" idx="0"/>
          </p:cNvCxnSpPr>
          <p:nvPr>
            <p:custDataLst>
              <p:tags r:id="rId16"/>
            </p:custDataLst>
          </p:nvPr>
        </p:nvCxnSpPr>
        <p:spPr>
          <a:xfrm flipH="1">
            <a:off x="4891591" y="2214216"/>
            <a:ext cx="1238293" cy="8921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2" name="直接连接符 230">
            <a:extLst>
              <a:ext uri="{FF2B5EF4-FFF2-40B4-BE49-F238E27FC236}">
                <a16:creationId xmlns:a16="http://schemas.microsoft.com/office/drawing/2014/main" id="{BE2EA5B1-2D6B-FC21-A5AD-ABA25742AD94}"/>
              </a:ext>
            </a:extLst>
          </p:cNvPr>
          <p:cNvCxnSpPr>
            <a:stCxn id="47" idx="2"/>
            <a:endCxn id="1144" idx="0"/>
          </p:cNvCxnSpPr>
          <p:nvPr>
            <p:custDataLst>
              <p:tags r:id="rId17"/>
            </p:custDataLst>
          </p:nvPr>
        </p:nvCxnSpPr>
        <p:spPr>
          <a:xfrm flipH="1">
            <a:off x="4891591" y="2214216"/>
            <a:ext cx="1914199" cy="89218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3" name="直接连接符 231">
            <a:extLst>
              <a:ext uri="{FF2B5EF4-FFF2-40B4-BE49-F238E27FC236}">
                <a16:creationId xmlns:a16="http://schemas.microsoft.com/office/drawing/2014/main" id="{6C754EFD-8696-5118-E5EC-F46FDE072222}"/>
              </a:ext>
            </a:extLst>
          </p:cNvPr>
          <p:cNvCxnSpPr>
            <a:stCxn id="47" idx="2"/>
            <a:endCxn id="1145" idx="0"/>
          </p:cNvCxnSpPr>
          <p:nvPr>
            <p:custDataLst>
              <p:tags r:id="rId18"/>
            </p:custDataLst>
          </p:nvPr>
        </p:nvCxnSpPr>
        <p:spPr>
          <a:xfrm flipH="1">
            <a:off x="5387748" y="2214216"/>
            <a:ext cx="1418041" cy="87713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4" name="直接连接符 232">
            <a:extLst>
              <a:ext uri="{FF2B5EF4-FFF2-40B4-BE49-F238E27FC236}">
                <a16:creationId xmlns:a16="http://schemas.microsoft.com/office/drawing/2014/main" id="{D2141694-5CBE-9D8B-1698-576C686C2581}"/>
              </a:ext>
            </a:extLst>
          </p:cNvPr>
          <p:cNvCxnSpPr>
            <a:stCxn id="48" idx="2"/>
            <a:endCxn id="1145" idx="0"/>
          </p:cNvCxnSpPr>
          <p:nvPr>
            <p:custDataLst>
              <p:tags r:id="rId19"/>
            </p:custDataLst>
          </p:nvPr>
        </p:nvCxnSpPr>
        <p:spPr>
          <a:xfrm flipH="1">
            <a:off x="5387748" y="2214216"/>
            <a:ext cx="742136" cy="877136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5" name="直接连接符 233">
            <a:extLst>
              <a:ext uri="{FF2B5EF4-FFF2-40B4-BE49-F238E27FC236}">
                <a16:creationId xmlns:a16="http://schemas.microsoft.com/office/drawing/2014/main" id="{C38ADA98-ED02-759B-C396-958A61794BE3}"/>
              </a:ext>
            </a:extLst>
          </p:cNvPr>
          <p:cNvCxnSpPr>
            <a:stCxn id="1144" idx="2"/>
            <a:endCxn id="1036" idx="0"/>
          </p:cNvCxnSpPr>
          <p:nvPr>
            <p:custDataLst>
              <p:tags r:id="rId20"/>
            </p:custDataLst>
          </p:nvPr>
        </p:nvCxnSpPr>
        <p:spPr>
          <a:xfrm>
            <a:off x="4891591" y="3280968"/>
            <a:ext cx="294788" cy="522640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234">
            <a:extLst>
              <a:ext uri="{FF2B5EF4-FFF2-40B4-BE49-F238E27FC236}">
                <a16:creationId xmlns:a16="http://schemas.microsoft.com/office/drawing/2014/main" id="{CF728F4F-8CA9-AE8C-C726-1B8D8E7292E9}"/>
              </a:ext>
            </a:extLst>
          </p:cNvPr>
          <p:cNvCxnSpPr>
            <a:stCxn id="1145" idx="2"/>
            <a:endCxn id="1036" idx="0"/>
          </p:cNvCxnSpPr>
          <p:nvPr>
            <p:custDataLst>
              <p:tags r:id="rId21"/>
            </p:custDataLst>
          </p:nvPr>
        </p:nvCxnSpPr>
        <p:spPr>
          <a:xfrm flipH="1">
            <a:off x="5186379" y="3265916"/>
            <a:ext cx="201369" cy="537692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235">
            <a:extLst>
              <a:ext uri="{FF2B5EF4-FFF2-40B4-BE49-F238E27FC236}">
                <a16:creationId xmlns:a16="http://schemas.microsoft.com/office/drawing/2014/main" id="{7027EF16-3942-17F5-2B47-4BB6CDCED69F}"/>
              </a:ext>
            </a:extLst>
          </p:cNvPr>
          <p:cNvCxnSpPr>
            <a:stCxn id="1104" idx="0"/>
          </p:cNvCxnSpPr>
          <p:nvPr>
            <p:custDataLst>
              <p:tags r:id="rId22"/>
            </p:custDataLst>
          </p:nvPr>
        </p:nvCxnSpPr>
        <p:spPr bwMode="auto">
          <a:xfrm flipH="1" flipV="1">
            <a:off x="5850164" y="4809656"/>
            <a:ext cx="167044" cy="391601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236">
            <a:extLst>
              <a:ext uri="{FF2B5EF4-FFF2-40B4-BE49-F238E27FC236}">
                <a16:creationId xmlns:a16="http://schemas.microsoft.com/office/drawing/2014/main" id="{63EF5E5D-FD68-D346-22CB-5FDADB0B0697}"/>
              </a:ext>
            </a:extLst>
          </p:cNvPr>
          <p:cNvCxnSpPr>
            <a:stCxn id="1103" idx="0"/>
          </p:cNvCxnSpPr>
          <p:nvPr>
            <p:custDataLst>
              <p:tags r:id="rId23"/>
            </p:custDataLst>
          </p:nvPr>
        </p:nvCxnSpPr>
        <p:spPr bwMode="auto">
          <a:xfrm flipV="1">
            <a:off x="4710023" y="4809657"/>
            <a:ext cx="1140142" cy="396142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Picture 5">
            <a:extLst>
              <a:ext uri="{FF2B5EF4-FFF2-40B4-BE49-F238E27FC236}">
                <a16:creationId xmlns:a16="http://schemas.microsoft.com/office/drawing/2014/main" id="{22356FD9-82D8-3AE5-3743-096B26CB359F}"/>
              </a:ext>
            </a:extLst>
          </p:cNvPr>
          <p:cNvPicPr>
            <a:picLocks noChangeAspect="1" noChangeArrowheads="1"/>
          </p:cNvPicPr>
          <p:nvPr>
            <p:custDataLst>
              <p:tags r:id="rId24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6031" y="3965876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>
            <a:extLst>
              <a:ext uri="{FF2B5EF4-FFF2-40B4-BE49-F238E27FC236}">
                <a16:creationId xmlns:a16="http://schemas.microsoft.com/office/drawing/2014/main" id="{514D7D39-E1E7-660F-C85E-1B143C8428CC}"/>
              </a:ext>
            </a:extLst>
          </p:cNvPr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6031" y="4202447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5">
            <a:extLst>
              <a:ext uri="{FF2B5EF4-FFF2-40B4-BE49-F238E27FC236}">
                <a16:creationId xmlns:a16="http://schemas.microsoft.com/office/drawing/2014/main" id="{1E2B939A-029F-8247-5F99-09BBA1FC9A85}"/>
              </a:ext>
            </a:extLst>
          </p:cNvPr>
          <p:cNvPicPr>
            <a:picLocks noChangeAspect="1" noChangeArrowheads="1"/>
          </p:cNvPicPr>
          <p:nvPr>
            <p:custDataLst>
              <p:tags r:id="rId26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26031" y="4450511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7400625C-C1EA-68E4-8B70-09D58722F9FA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3963134" y="3846983"/>
            <a:ext cx="2402086" cy="949441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AB2B1F4-3F6F-4B2A-537D-797D95EED53C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326031" y="4591939"/>
            <a:ext cx="956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训练服务器</a:t>
            </a:r>
          </a:p>
        </p:txBody>
      </p:sp>
      <p:cxnSp>
        <p:nvCxnSpPr>
          <p:cNvPr id="24" name="直接连接符 242">
            <a:extLst>
              <a:ext uri="{FF2B5EF4-FFF2-40B4-BE49-F238E27FC236}">
                <a16:creationId xmlns:a16="http://schemas.microsoft.com/office/drawing/2014/main" id="{2034EE1B-C6BE-A10D-4526-894CCC3EB188}"/>
              </a:ext>
            </a:extLst>
          </p:cNvPr>
          <p:cNvCxnSpPr>
            <a:stCxn id="48" idx="2"/>
            <a:endCxn id="1152" idx="0"/>
          </p:cNvCxnSpPr>
          <p:nvPr>
            <p:custDataLst>
              <p:tags r:id="rId29"/>
            </p:custDataLst>
          </p:nvPr>
        </p:nvCxnSpPr>
        <p:spPr>
          <a:xfrm flipH="1">
            <a:off x="3329901" y="2214216"/>
            <a:ext cx="2799983" cy="8040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5" name="直接连接符 243">
            <a:extLst>
              <a:ext uri="{FF2B5EF4-FFF2-40B4-BE49-F238E27FC236}">
                <a16:creationId xmlns:a16="http://schemas.microsoft.com/office/drawing/2014/main" id="{DB52D2FF-5CEE-D7D9-4712-3C16EAA98999}"/>
              </a:ext>
            </a:extLst>
          </p:cNvPr>
          <p:cNvCxnSpPr>
            <a:stCxn id="47" idx="2"/>
            <a:endCxn id="1152" idx="0"/>
          </p:cNvCxnSpPr>
          <p:nvPr>
            <p:custDataLst>
              <p:tags r:id="rId30"/>
            </p:custDataLst>
          </p:nvPr>
        </p:nvCxnSpPr>
        <p:spPr>
          <a:xfrm flipH="1">
            <a:off x="3329901" y="2214216"/>
            <a:ext cx="3475890" cy="80404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6" name="直接连接符 244">
            <a:extLst>
              <a:ext uri="{FF2B5EF4-FFF2-40B4-BE49-F238E27FC236}">
                <a16:creationId xmlns:a16="http://schemas.microsoft.com/office/drawing/2014/main" id="{19EE954E-886E-51C8-ACB4-BB65561BA776}"/>
              </a:ext>
            </a:extLst>
          </p:cNvPr>
          <p:cNvCxnSpPr>
            <a:stCxn id="41" idx="2"/>
            <a:endCxn id="1167" idx="0"/>
          </p:cNvCxnSpPr>
          <p:nvPr>
            <p:custDataLst>
              <p:tags r:id="rId31"/>
            </p:custDataLst>
          </p:nvPr>
        </p:nvCxnSpPr>
        <p:spPr>
          <a:xfrm flipH="1">
            <a:off x="2347380" y="1589968"/>
            <a:ext cx="4429111" cy="1096169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27" name="直接连接符 245">
            <a:extLst>
              <a:ext uri="{FF2B5EF4-FFF2-40B4-BE49-F238E27FC236}">
                <a16:creationId xmlns:a16="http://schemas.microsoft.com/office/drawing/2014/main" id="{A542627A-2A10-0A0C-83B6-1AFAF316315B}"/>
              </a:ext>
            </a:extLst>
          </p:cNvPr>
          <p:cNvCxnSpPr>
            <a:stCxn id="40" idx="2"/>
            <a:endCxn id="1166" idx="0"/>
          </p:cNvCxnSpPr>
          <p:nvPr>
            <p:custDataLst>
              <p:tags r:id="rId32"/>
            </p:custDataLst>
          </p:nvPr>
        </p:nvCxnSpPr>
        <p:spPr>
          <a:xfrm flipH="1">
            <a:off x="1406929" y="1589968"/>
            <a:ext cx="4748681" cy="1096169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28" name="直接连接符 246">
            <a:extLst>
              <a:ext uri="{FF2B5EF4-FFF2-40B4-BE49-F238E27FC236}">
                <a16:creationId xmlns:a16="http://schemas.microsoft.com/office/drawing/2014/main" id="{7BADA344-C6DF-1695-B175-A10A977FF70C}"/>
              </a:ext>
            </a:extLst>
          </p:cNvPr>
          <p:cNvCxnSpPr>
            <a:stCxn id="47" idx="2"/>
            <a:endCxn id="1153" idx="0"/>
          </p:cNvCxnSpPr>
          <p:nvPr>
            <p:custDataLst>
              <p:tags r:id="rId33"/>
            </p:custDataLst>
          </p:nvPr>
        </p:nvCxnSpPr>
        <p:spPr>
          <a:xfrm flipH="1">
            <a:off x="3826034" y="2214216"/>
            <a:ext cx="2979757" cy="80440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29" name="直接连接符 247">
            <a:extLst>
              <a:ext uri="{FF2B5EF4-FFF2-40B4-BE49-F238E27FC236}">
                <a16:creationId xmlns:a16="http://schemas.microsoft.com/office/drawing/2014/main" id="{7C85713C-3DF4-0E68-29C0-091E9197C822}"/>
              </a:ext>
            </a:extLst>
          </p:cNvPr>
          <p:cNvCxnSpPr>
            <a:stCxn id="48" idx="2"/>
            <a:endCxn id="1153" idx="0"/>
          </p:cNvCxnSpPr>
          <p:nvPr>
            <p:custDataLst>
              <p:tags r:id="rId34"/>
            </p:custDataLst>
          </p:nvPr>
        </p:nvCxnSpPr>
        <p:spPr>
          <a:xfrm flipH="1">
            <a:off x="3826034" y="2214216"/>
            <a:ext cx="2303850" cy="80440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pic>
        <p:nvPicPr>
          <p:cNvPr id="31" name="图片 30">
            <a:extLst>
              <a:ext uri="{FF2B5EF4-FFF2-40B4-BE49-F238E27FC236}">
                <a16:creationId xmlns:a16="http://schemas.microsoft.com/office/drawing/2014/main" id="{DA30DF7C-C665-8E63-24C1-A6D53DC71CA0}"/>
              </a:ext>
            </a:extLst>
          </p:cNvPr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16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5266110" y="1401028"/>
            <a:ext cx="310041" cy="20325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F4275541-B242-7811-B437-057CEB62955D}"/>
              </a:ext>
            </a:extLst>
          </p:cNvPr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16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7265934" y="1401028"/>
            <a:ext cx="310041" cy="203257"/>
          </a:xfrm>
          <a:prstGeom prst="rect">
            <a:avLst/>
          </a:prstGeom>
        </p:spPr>
      </p:pic>
      <p:cxnSp>
        <p:nvCxnSpPr>
          <p:cNvPr id="33" name="直接连接符 250">
            <a:extLst>
              <a:ext uri="{FF2B5EF4-FFF2-40B4-BE49-F238E27FC236}">
                <a16:creationId xmlns:a16="http://schemas.microsoft.com/office/drawing/2014/main" id="{DE4F4E1A-ECA5-518A-A817-B9E839DC22CD}"/>
              </a:ext>
            </a:extLst>
          </p:cNvPr>
          <p:cNvCxnSpPr>
            <a:stCxn id="40" idx="1"/>
            <a:endCxn id="31" idx="3"/>
          </p:cNvCxnSpPr>
          <p:nvPr>
            <p:custDataLst>
              <p:tags r:id="rId37"/>
            </p:custDataLst>
          </p:nvPr>
        </p:nvCxnSpPr>
        <p:spPr>
          <a:xfrm flipH="1">
            <a:off x="5576598" y="1502964"/>
            <a:ext cx="436476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34" name="直接连接符 251">
            <a:extLst>
              <a:ext uri="{FF2B5EF4-FFF2-40B4-BE49-F238E27FC236}">
                <a16:creationId xmlns:a16="http://schemas.microsoft.com/office/drawing/2014/main" id="{16C7BEDE-6270-C71D-4BF2-196439CF0FEF}"/>
              </a:ext>
            </a:extLst>
          </p:cNvPr>
          <p:cNvCxnSpPr>
            <a:stCxn id="32" idx="1"/>
            <a:endCxn id="41" idx="3"/>
          </p:cNvCxnSpPr>
          <p:nvPr>
            <p:custDataLst>
              <p:tags r:id="rId38"/>
            </p:custDataLst>
          </p:nvPr>
        </p:nvCxnSpPr>
        <p:spPr>
          <a:xfrm flipH="1">
            <a:off x="6919428" y="1502657"/>
            <a:ext cx="346505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BFF94EDC-0F69-A570-E358-2617806B0736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621203" y="1413124"/>
            <a:ext cx="7249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防火墙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7A4FC8-7550-8AF6-A6A5-DED99379C5C0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 flipH="1">
            <a:off x="7477597" y="1426059"/>
            <a:ext cx="7158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防火墙</a:t>
            </a:r>
          </a:p>
        </p:txBody>
      </p:sp>
      <p:cxnSp>
        <p:nvCxnSpPr>
          <p:cNvPr id="37" name="直接连接符 254">
            <a:extLst>
              <a:ext uri="{FF2B5EF4-FFF2-40B4-BE49-F238E27FC236}">
                <a16:creationId xmlns:a16="http://schemas.microsoft.com/office/drawing/2014/main" id="{B3CD5188-163B-25CD-4C2F-5275BAF1C3E8}"/>
              </a:ext>
            </a:extLst>
          </p:cNvPr>
          <p:cNvCxnSpPr>
            <a:cxnSpLocks/>
            <a:stCxn id="1136" idx="0"/>
            <a:endCxn id="1089" idx="2"/>
          </p:cNvCxnSpPr>
          <p:nvPr>
            <p:custDataLst>
              <p:tags r:id="rId41"/>
            </p:custDataLst>
          </p:nvPr>
        </p:nvCxnSpPr>
        <p:spPr>
          <a:xfrm flipH="1" flipV="1">
            <a:off x="7698172" y="4457151"/>
            <a:ext cx="1133258" cy="736804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255">
            <a:extLst>
              <a:ext uri="{FF2B5EF4-FFF2-40B4-BE49-F238E27FC236}">
                <a16:creationId xmlns:a16="http://schemas.microsoft.com/office/drawing/2014/main" id="{600CD3F0-1B70-4AF1-D6B2-8785E5133B94}"/>
              </a:ext>
            </a:extLst>
          </p:cNvPr>
          <p:cNvCxnSpPr>
            <a:cxnSpLocks/>
            <a:stCxn id="1089" idx="2"/>
            <a:endCxn id="1140" idx="0"/>
          </p:cNvCxnSpPr>
          <p:nvPr>
            <p:custDataLst>
              <p:tags r:id="rId42"/>
            </p:custDataLst>
          </p:nvPr>
        </p:nvCxnSpPr>
        <p:spPr>
          <a:xfrm>
            <a:off x="7698172" y="4457151"/>
            <a:ext cx="1761450" cy="736340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F55F3EA9-BEE5-B587-816A-8FE798FDE91F}"/>
              </a:ext>
            </a:extLst>
          </p:cNvPr>
          <p:cNvGrpSpPr/>
          <p:nvPr/>
        </p:nvGrpSpPr>
        <p:grpSpPr>
          <a:xfrm>
            <a:off x="6223273" y="1408550"/>
            <a:ext cx="449117" cy="137356"/>
            <a:chOff x="4058106" y="3237998"/>
            <a:chExt cx="416210" cy="170222"/>
          </a:xfrm>
        </p:grpSpPr>
        <p:cxnSp>
          <p:nvCxnSpPr>
            <p:cNvPr id="1172" name="直接连接符 430">
              <a:extLst>
                <a:ext uri="{FF2B5EF4-FFF2-40B4-BE49-F238E27FC236}">
                  <a16:creationId xmlns:a16="http://schemas.microsoft.com/office/drawing/2014/main" id="{B24C6809-1581-67F0-9312-F358CEDF66B4}"/>
                </a:ext>
              </a:extLst>
            </p:cNvPr>
            <p:cNvCxnSpPr/>
            <p:nvPr>
              <p:custDataLst>
                <p:tags r:id="rId158"/>
              </p:custDataLst>
            </p:nvPr>
          </p:nvCxnSpPr>
          <p:spPr>
            <a:xfrm>
              <a:off x="4058106" y="3300244"/>
              <a:ext cx="416210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cxnSp>
          <p:nvCxnSpPr>
            <p:cNvPr id="1173" name="直接连接符 431">
              <a:extLst>
                <a:ext uri="{FF2B5EF4-FFF2-40B4-BE49-F238E27FC236}">
                  <a16:creationId xmlns:a16="http://schemas.microsoft.com/office/drawing/2014/main" id="{D3170B6C-1A93-EBC4-AC72-A2A143F75131}"/>
                </a:ext>
              </a:extLst>
            </p:cNvPr>
            <p:cNvCxnSpPr/>
            <p:nvPr>
              <p:custDataLst>
                <p:tags r:id="rId159"/>
              </p:custDataLst>
            </p:nvPr>
          </p:nvCxnSpPr>
          <p:spPr>
            <a:xfrm>
              <a:off x="4058106" y="3349613"/>
              <a:ext cx="416210" cy="0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</p:cxnSp>
        <p:sp>
          <p:nvSpPr>
            <p:cNvPr id="1174" name="椭圆 1173">
              <a:extLst>
                <a:ext uri="{FF2B5EF4-FFF2-40B4-BE49-F238E27FC236}">
                  <a16:creationId xmlns:a16="http://schemas.microsoft.com/office/drawing/2014/main" id="{BEBD5553-CDF0-6726-D509-F0BC512ECB22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 flipH="1">
              <a:off x="4255862" y="3237998"/>
              <a:ext cx="45719" cy="170222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</p:grpSp>
      <p:pic>
        <p:nvPicPr>
          <p:cNvPr id="40" name="图片 39">
            <a:extLst>
              <a:ext uri="{FF2B5EF4-FFF2-40B4-BE49-F238E27FC236}">
                <a16:creationId xmlns:a16="http://schemas.microsoft.com/office/drawing/2014/main" id="{EFBADCD8-6986-8D53-580E-0367C62B2C3D}"/>
              </a:ext>
            </a:extLst>
          </p:cNvPr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2843" y="1415346"/>
            <a:ext cx="285532" cy="174623"/>
          </a:xfrm>
          <a:prstGeom prst="rect">
            <a:avLst/>
          </a:prstGeom>
          <a:ln>
            <a:solidFill>
              <a:srgbClr val="1D1D1A"/>
            </a:solidFill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D2251908-0796-FDDC-9B22-5C4D0C217B0B}"/>
              </a:ext>
            </a:extLst>
          </p:cNvPr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3725" y="1415346"/>
            <a:ext cx="285532" cy="174623"/>
          </a:xfrm>
          <a:prstGeom prst="rect">
            <a:avLst/>
          </a:prstGeom>
          <a:ln>
            <a:solidFill>
              <a:srgbClr val="1D1D1A"/>
            </a:solidFill>
          </a:ln>
        </p:spPr>
      </p:pic>
      <p:sp>
        <p:nvSpPr>
          <p:cNvPr id="42" name="矩形 41">
            <a:extLst>
              <a:ext uri="{FF2B5EF4-FFF2-40B4-BE49-F238E27FC236}">
                <a16:creationId xmlns:a16="http://schemas.microsoft.com/office/drawing/2014/main" id="{B5A04499-73BB-7973-5D37-C9B5F3BA2525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5792002" y="1346765"/>
            <a:ext cx="1368170" cy="322094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连接符 260">
            <a:extLst>
              <a:ext uri="{FF2B5EF4-FFF2-40B4-BE49-F238E27FC236}">
                <a16:creationId xmlns:a16="http://schemas.microsoft.com/office/drawing/2014/main" id="{91AED1E5-DC5B-8BD6-13C1-392A1BDBC83B}"/>
              </a:ext>
            </a:extLst>
          </p:cNvPr>
          <p:cNvCxnSpPr>
            <a:stCxn id="41" idx="2"/>
            <a:endCxn id="48" idx="0"/>
          </p:cNvCxnSpPr>
          <p:nvPr>
            <p:custDataLst>
              <p:tags r:id="rId46"/>
            </p:custDataLst>
          </p:nvPr>
        </p:nvCxnSpPr>
        <p:spPr>
          <a:xfrm flipH="1">
            <a:off x="6129883" y="1589969"/>
            <a:ext cx="646606" cy="4586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4" name="直接连接符 261">
            <a:extLst>
              <a:ext uri="{FF2B5EF4-FFF2-40B4-BE49-F238E27FC236}">
                <a16:creationId xmlns:a16="http://schemas.microsoft.com/office/drawing/2014/main" id="{AB9B8677-B0CD-88C7-9641-4FCDCD135521}"/>
              </a:ext>
            </a:extLst>
          </p:cNvPr>
          <p:cNvCxnSpPr>
            <a:stCxn id="48" idx="0"/>
            <a:endCxn id="40" idx="2"/>
          </p:cNvCxnSpPr>
          <p:nvPr>
            <p:custDataLst>
              <p:tags r:id="rId47"/>
            </p:custDataLst>
          </p:nvPr>
        </p:nvCxnSpPr>
        <p:spPr>
          <a:xfrm flipV="1">
            <a:off x="6129885" y="1589969"/>
            <a:ext cx="25725" cy="4586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5" name="直接连接符 262">
            <a:extLst>
              <a:ext uri="{FF2B5EF4-FFF2-40B4-BE49-F238E27FC236}">
                <a16:creationId xmlns:a16="http://schemas.microsoft.com/office/drawing/2014/main" id="{4E699256-E280-232B-B52F-63419A229115}"/>
              </a:ext>
            </a:extLst>
          </p:cNvPr>
          <p:cNvCxnSpPr>
            <a:stCxn id="47" idx="0"/>
            <a:endCxn id="40" idx="2"/>
          </p:cNvCxnSpPr>
          <p:nvPr>
            <p:custDataLst>
              <p:tags r:id="rId48"/>
            </p:custDataLst>
          </p:nvPr>
        </p:nvCxnSpPr>
        <p:spPr>
          <a:xfrm flipH="1" flipV="1">
            <a:off x="6155609" y="1589969"/>
            <a:ext cx="650180" cy="4586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46" name="直接连接符 263">
            <a:extLst>
              <a:ext uri="{FF2B5EF4-FFF2-40B4-BE49-F238E27FC236}">
                <a16:creationId xmlns:a16="http://schemas.microsoft.com/office/drawing/2014/main" id="{2D963390-129E-29AB-782F-43A90E1AF3E4}"/>
              </a:ext>
            </a:extLst>
          </p:cNvPr>
          <p:cNvCxnSpPr>
            <a:stCxn id="47" idx="0"/>
            <a:endCxn id="41" idx="2"/>
          </p:cNvCxnSpPr>
          <p:nvPr>
            <p:custDataLst>
              <p:tags r:id="rId49"/>
            </p:custDataLst>
          </p:nvPr>
        </p:nvCxnSpPr>
        <p:spPr>
          <a:xfrm flipH="1" flipV="1">
            <a:off x="6776491" y="1589969"/>
            <a:ext cx="29298" cy="45867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pic>
        <p:nvPicPr>
          <p:cNvPr id="47" name="图片 46">
            <a:extLst>
              <a:ext uri="{FF2B5EF4-FFF2-40B4-BE49-F238E27FC236}">
                <a16:creationId xmlns:a16="http://schemas.microsoft.com/office/drawing/2014/main" id="{5B3A90AE-EAC8-E7E9-1C76-77C11697E0DB}"/>
              </a:ext>
            </a:extLst>
          </p:cNvPr>
          <p:cNvPicPr>
            <a:picLocks noChangeAspect="1"/>
          </p:cNvPicPr>
          <p:nvPr>
            <p:custDataLst>
              <p:tags r:id="rId50"/>
            </p:custDataLst>
          </p:nvPr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4512" y="2048644"/>
            <a:ext cx="282557" cy="16557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F42B9531-CFB5-63AD-B131-D569EA75A9F6}"/>
              </a:ext>
            </a:extLst>
          </p:cNvPr>
          <p:cNvPicPr>
            <a:picLocks noChangeAspect="1"/>
          </p:cNvPicPr>
          <p:nvPr>
            <p:custDataLst>
              <p:tags r:id="rId51"/>
            </p:custDataLst>
          </p:nvPr>
        </p:nvPicPr>
        <p:blipFill>
          <a:blip r:embed="rId16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8605" y="2048644"/>
            <a:ext cx="282557" cy="165572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168" name="矩形 1167">
            <a:extLst>
              <a:ext uri="{FF2B5EF4-FFF2-40B4-BE49-F238E27FC236}">
                <a16:creationId xmlns:a16="http://schemas.microsoft.com/office/drawing/2014/main" id="{FB7F370D-CE9D-C149-279B-BB65685C8CA1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1046752" y="2505643"/>
            <a:ext cx="1634300" cy="101153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169" name="文本框 1168">
            <a:extLst>
              <a:ext uri="{FF2B5EF4-FFF2-40B4-BE49-F238E27FC236}">
                <a16:creationId xmlns:a16="http://schemas.microsoft.com/office/drawing/2014/main" id="{D3323631-9F3D-1B2C-B6E4-F1F2CDCD92CE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000651" y="2493398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带内管理区</a:t>
            </a:r>
          </a:p>
        </p:txBody>
      </p:sp>
      <p:pic>
        <p:nvPicPr>
          <p:cNvPr id="1170" name="图片 1169">
            <a:extLst>
              <a:ext uri="{FF2B5EF4-FFF2-40B4-BE49-F238E27FC236}">
                <a16:creationId xmlns:a16="http://schemas.microsoft.com/office/drawing/2014/main" id="{FAEC4F28-13F5-2F88-0C76-587860456082}"/>
              </a:ext>
            </a:extLst>
          </p:cNvPr>
          <p:cNvPicPr>
            <a:picLocks noChangeAspect="1"/>
          </p:cNvPicPr>
          <p:nvPr>
            <p:custDataLst>
              <p:tags r:id="rId54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1610" y="3137354"/>
            <a:ext cx="263545" cy="180563"/>
          </a:xfrm>
          <a:prstGeom prst="rect">
            <a:avLst/>
          </a:prstGeom>
          <a:ln>
            <a:solidFill>
              <a:srgbClr val="1D1D1A"/>
            </a:solidFill>
          </a:ln>
        </p:spPr>
      </p:pic>
      <p:pic>
        <p:nvPicPr>
          <p:cNvPr id="1171" name="图片 1170">
            <a:extLst>
              <a:ext uri="{FF2B5EF4-FFF2-40B4-BE49-F238E27FC236}">
                <a16:creationId xmlns:a16="http://schemas.microsoft.com/office/drawing/2014/main" id="{5CBD6158-5B08-58C2-73CE-7250F18FF212}"/>
              </a:ext>
            </a:extLst>
          </p:cNvPr>
          <p:cNvPicPr>
            <a:picLocks noChangeAspect="1"/>
          </p:cNvPicPr>
          <p:nvPr>
            <p:custDataLst>
              <p:tags r:id="rId55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6834" y="3139463"/>
            <a:ext cx="263546" cy="180563"/>
          </a:xfrm>
          <a:prstGeom prst="rect">
            <a:avLst/>
          </a:prstGeom>
          <a:ln>
            <a:solidFill>
              <a:srgbClr val="1D1D1A"/>
            </a:solidFill>
          </a:ln>
        </p:spPr>
      </p:pic>
      <p:grpSp>
        <p:nvGrpSpPr>
          <p:cNvPr id="1155" name="组合 1154">
            <a:extLst>
              <a:ext uri="{FF2B5EF4-FFF2-40B4-BE49-F238E27FC236}">
                <a16:creationId xmlns:a16="http://schemas.microsoft.com/office/drawing/2014/main" id="{B6E2F278-05D6-FCE8-29B9-BA2F2B6258C9}"/>
              </a:ext>
            </a:extLst>
          </p:cNvPr>
          <p:cNvGrpSpPr/>
          <p:nvPr/>
        </p:nvGrpSpPr>
        <p:grpSpPr>
          <a:xfrm>
            <a:off x="1264287" y="2686138"/>
            <a:ext cx="1225735" cy="174565"/>
            <a:chOff x="2734649" y="4050405"/>
            <a:chExt cx="1135561" cy="216067"/>
          </a:xfrm>
        </p:grpSpPr>
        <p:pic>
          <p:nvPicPr>
            <p:cNvPr id="1166" name="图片 1165">
              <a:extLst>
                <a:ext uri="{FF2B5EF4-FFF2-40B4-BE49-F238E27FC236}">
                  <a16:creationId xmlns:a16="http://schemas.microsoft.com/office/drawing/2014/main" id="{E519B6B4-4171-D82E-E07C-E65B57775B3F}"/>
                </a:ext>
              </a:extLst>
            </p:cNvPr>
            <p:cNvPicPr>
              <a:picLocks noChangeAspect="1"/>
            </p:cNvPicPr>
            <p:nvPr>
              <p:custDataLst>
                <p:tags r:id="rId156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34649" y="4050405"/>
              <a:ext cx="264295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  <p:pic>
          <p:nvPicPr>
            <p:cNvPr id="1167" name="图片 1166">
              <a:extLst>
                <a:ext uri="{FF2B5EF4-FFF2-40B4-BE49-F238E27FC236}">
                  <a16:creationId xmlns:a16="http://schemas.microsoft.com/office/drawing/2014/main" id="{56EB30A0-FB74-1207-9934-A1936781C247}"/>
                </a:ext>
              </a:extLst>
            </p:cNvPr>
            <p:cNvPicPr>
              <a:picLocks noChangeAspect="1"/>
            </p:cNvPicPr>
            <p:nvPr>
              <p:custDataLst>
                <p:tags r:id="rId157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05914" y="4050405"/>
              <a:ext cx="264296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</p:grpSp>
      <p:pic>
        <p:nvPicPr>
          <p:cNvPr id="1156" name="图片 1155">
            <a:extLst>
              <a:ext uri="{FF2B5EF4-FFF2-40B4-BE49-F238E27FC236}">
                <a16:creationId xmlns:a16="http://schemas.microsoft.com/office/drawing/2014/main" id="{0C09DBE5-841E-BE91-77D9-809E434BEF44}"/>
              </a:ext>
            </a:extLst>
          </p:cNvPr>
          <p:cNvPicPr>
            <a:picLocks noChangeAspect="1"/>
          </p:cNvPicPr>
          <p:nvPr>
            <p:custDataLst>
              <p:tags r:id="rId56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3446" y="3141860"/>
            <a:ext cx="285283" cy="174565"/>
          </a:xfrm>
          <a:prstGeom prst="rect">
            <a:avLst/>
          </a:prstGeom>
          <a:ln>
            <a:solidFill>
              <a:srgbClr val="1D1D1A"/>
            </a:solidFill>
          </a:ln>
        </p:spPr>
      </p:pic>
      <p:cxnSp>
        <p:nvCxnSpPr>
          <p:cNvPr id="1157" name="直接连接符 415">
            <a:extLst>
              <a:ext uri="{FF2B5EF4-FFF2-40B4-BE49-F238E27FC236}">
                <a16:creationId xmlns:a16="http://schemas.microsoft.com/office/drawing/2014/main" id="{C5FD6DFD-A192-3118-BD14-8DF9FB32FE5C}"/>
              </a:ext>
            </a:extLst>
          </p:cNvPr>
          <p:cNvCxnSpPr/>
          <p:nvPr>
            <p:custDataLst>
              <p:tags r:id="rId57"/>
            </p:custDataLst>
          </p:nvPr>
        </p:nvCxnSpPr>
        <p:spPr>
          <a:xfrm flipV="1">
            <a:off x="1366699" y="3209535"/>
            <a:ext cx="170278" cy="5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58" name="直接连接符 416">
            <a:extLst>
              <a:ext uri="{FF2B5EF4-FFF2-40B4-BE49-F238E27FC236}">
                <a16:creationId xmlns:a16="http://schemas.microsoft.com/office/drawing/2014/main" id="{884966FE-F30B-8696-717A-7A7458267C45}"/>
              </a:ext>
            </a:extLst>
          </p:cNvPr>
          <p:cNvCxnSpPr>
            <a:cxnSpLocks/>
          </p:cNvCxnSpPr>
          <p:nvPr>
            <p:custDataLst>
              <p:tags r:id="rId58"/>
            </p:custDataLst>
          </p:nvPr>
        </p:nvCxnSpPr>
        <p:spPr>
          <a:xfrm>
            <a:off x="1357331" y="3268991"/>
            <a:ext cx="1606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159" name="椭圆 1158">
            <a:extLst>
              <a:ext uri="{FF2B5EF4-FFF2-40B4-BE49-F238E27FC236}">
                <a16:creationId xmlns:a16="http://schemas.microsoft.com/office/drawing/2014/main" id="{37E0588B-9FD4-82AF-8C69-89DBFA99F3FA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 flipH="1">
            <a:off x="1409309" y="3161562"/>
            <a:ext cx="49076" cy="1373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160" name="直接连接符 418">
            <a:extLst>
              <a:ext uri="{FF2B5EF4-FFF2-40B4-BE49-F238E27FC236}">
                <a16:creationId xmlns:a16="http://schemas.microsoft.com/office/drawing/2014/main" id="{3B14A1E2-6F15-04CA-E172-F783885F782E}"/>
              </a:ext>
            </a:extLst>
          </p:cNvPr>
          <p:cNvCxnSpPr>
            <a:stCxn id="1167" idx="2"/>
            <a:endCxn id="1156" idx="0"/>
          </p:cNvCxnSpPr>
          <p:nvPr>
            <p:custDataLst>
              <p:tags r:id="rId60"/>
            </p:custDataLst>
          </p:nvPr>
        </p:nvCxnSpPr>
        <p:spPr>
          <a:xfrm flipH="1">
            <a:off x="2256087" y="2860702"/>
            <a:ext cx="91293" cy="281158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61" name="直接连接符 419">
            <a:extLst>
              <a:ext uri="{FF2B5EF4-FFF2-40B4-BE49-F238E27FC236}">
                <a16:creationId xmlns:a16="http://schemas.microsoft.com/office/drawing/2014/main" id="{2DDDAB34-1912-8F70-2E19-08DF1C3FC731}"/>
              </a:ext>
            </a:extLst>
          </p:cNvPr>
          <p:cNvCxnSpPr>
            <a:stCxn id="1166" idx="2"/>
            <a:endCxn id="1171" idx="0"/>
          </p:cNvCxnSpPr>
          <p:nvPr>
            <p:custDataLst>
              <p:tags r:id="rId61"/>
            </p:custDataLst>
          </p:nvPr>
        </p:nvCxnSpPr>
        <p:spPr>
          <a:xfrm>
            <a:off x="1406929" y="2860702"/>
            <a:ext cx="301678" cy="278761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162" name="直接连接符 420">
            <a:extLst>
              <a:ext uri="{FF2B5EF4-FFF2-40B4-BE49-F238E27FC236}">
                <a16:creationId xmlns:a16="http://schemas.microsoft.com/office/drawing/2014/main" id="{22F3EFBB-DE6F-CBC4-41A9-EC0E228A17F4}"/>
              </a:ext>
            </a:extLst>
          </p:cNvPr>
          <p:cNvCxnSpPr>
            <a:stCxn id="1166" idx="2"/>
            <a:endCxn id="1170" idx="0"/>
          </p:cNvCxnSpPr>
          <p:nvPr>
            <p:custDataLst>
              <p:tags r:id="rId62"/>
            </p:custDataLst>
          </p:nvPr>
        </p:nvCxnSpPr>
        <p:spPr>
          <a:xfrm flipH="1">
            <a:off x="1223383" y="2860702"/>
            <a:ext cx="183546" cy="276652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sp>
        <p:nvSpPr>
          <p:cNvPr id="1163" name="文本框 1162">
            <a:extLst>
              <a:ext uri="{FF2B5EF4-FFF2-40B4-BE49-F238E27FC236}">
                <a16:creationId xmlns:a16="http://schemas.microsoft.com/office/drawing/2014/main" id="{82C3C4BF-F74E-493D-F5C9-27B40729F998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744871" y="3330918"/>
            <a:ext cx="8980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带外交换机</a:t>
            </a:r>
          </a:p>
        </p:txBody>
      </p:sp>
      <p:sp>
        <p:nvSpPr>
          <p:cNvPr id="1164" name="文本框 1163">
            <a:extLst>
              <a:ext uri="{FF2B5EF4-FFF2-40B4-BE49-F238E27FC236}">
                <a16:creationId xmlns:a16="http://schemas.microsoft.com/office/drawing/2014/main" id="{561DC631-00EB-9742-8B04-82C38FF4295F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051044" y="3330918"/>
            <a:ext cx="89600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带内交换机</a:t>
            </a:r>
          </a:p>
        </p:txBody>
      </p:sp>
      <p:sp>
        <p:nvSpPr>
          <p:cNvPr id="1165" name="文本框 1164">
            <a:extLst>
              <a:ext uri="{FF2B5EF4-FFF2-40B4-BE49-F238E27FC236}">
                <a16:creationId xmlns:a16="http://schemas.microsoft.com/office/drawing/2014/main" id="{9D8766FB-26FA-08D1-16F4-4D9BCE97CAC5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419386" y="2632744"/>
            <a:ext cx="89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汇聚</a:t>
            </a:r>
          </a:p>
          <a:p>
            <a:pPr algn="ctr" defTabSz="913399">
              <a:defRPr/>
            </a:pP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417665-C4D9-4BE8-7B45-D50E8241BCC8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6975714" y="2051321"/>
            <a:ext cx="992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defTabSz="913765">
              <a:defRPr sz="9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algn="ctr" defTabSz="913399">
              <a:defRPr/>
            </a:pPr>
            <a:r>
              <a:rPr lang="zh-CN" altLang="en-US" sz="1000" kern="0" dirty="0">
                <a:solidFill>
                  <a:srgbClr val="374153"/>
                </a:solidFill>
                <a:latin typeface="Lexend" pitchFamily="2" charset="0"/>
              </a:rPr>
              <a:t>业务</a:t>
            </a:r>
            <a:r>
              <a:rPr lang="en-US" altLang="zh-CN" sz="1000" kern="0" dirty="0">
                <a:solidFill>
                  <a:srgbClr val="374153"/>
                </a:solidFill>
                <a:latin typeface="Lexend" pitchFamily="2" charset="0"/>
              </a:rPr>
              <a:t>Spine</a:t>
            </a:r>
            <a:endParaRPr lang="zh-CN" altLang="en-US" sz="1000" kern="0" dirty="0">
              <a:solidFill>
                <a:srgbClr val="374153"/>
              </a:solidFill>
              <a:latin typeface="Lexend" pitchFamily="2" charset="0"/>
            </a:endParaRPr>
          </a:p>
        </p:txBody>
      </p:sp>
      <p:cxnSp>
        <p:nvCxnSpPr>
          <p:cNvPr id="51" name="直接连接符 268">
            <a:extLst>
              <a:ext uri="{FF2B5EF4-FFF2-40B4-BE49-F238E27FC236}">
                <a16:creationId xmlns:a16="http://schemas.microsoft.com/office/drawing/2014/main" id="{49F5DD3D-DCF1-4758-59C6-368438AF5051}"/>
              </a:ext>
            </a:extLst>
          </p:cNvPr>
          <p:cNvCxnSpPr>
            <a:stCxn id="1135" idx="0"/>
            <a:endCxn id="22" idx="2"/>
          </p:cNvCxnSpPr>
          <p:nvPr>
            <p:custDataLst>
              <p:tags r:id="rId67"/>
            </p:custDataLst>
          </p:nvPr>
        </p:nvCxnSpPr>
        <p:spPr>
          <a:xfrm flipH="1" flipV="1">
            <a:off x="5164177" y="4796423"/>
            <a:ext cx="3109765" cy="411316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269">
            <a:extLst>
              <a:ext uri="{FF2B5EF4-FFF2-40B4-BE49-F238E27FC236}">
                <a16:creationId xmlns:a16="http://schemas.microsoft.com/office/drawing/2014/main" id="{14B8D6B7-8E23-C120-7032-1BAE61ED71B4}"/>
              </a:ext>
            </a:extLst>
          </p:cNvPr>
          <p:cNvCxnSpPr>
            <a:stCxn id="1141" idx="0"/>
            <a:endCxn id="22" idx="2"/>
          </p:cNvCxnSpPr>
          <p:nvPr>
            <p:custDataLst>
              <p:tags r:id="rId68"/>
            </p:custDataLst>
          </p:nvPr>
        </p:nvCxnSpPr>
        <p:spPr>
          <a:xfrm flipH="1" flipV="1">
            <a:off x="5164177" y="4796423"/>
            <a:ext cx="2496643" cy="40132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46" name="文本框 1145">
            <a:extLst>
              <a:ext uri="{FF2B5EF4-FFF2-40B4-BE49-F238E27FC236}">
                <a16:creationId xmlns:a16="http://schemas.microsoft.com/office/drawing/2014/main" id="{F2BF10D5-67B2-B010-6DBF-582206CD258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3056447" y="3242505"/>
            <a:ext cx="908644" cy="1718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  <a:endParaRPr lang="en-US" altLang="zh-CN" sz="9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48" name="文本框 1147">
            <a:extLst>
              <a:ext uri="{FF2B5EF4-FFF2-40B4-BE49-F238E27FC236}">
                <a16:creationId xmlns:a16="http://schemas.microsoft.com/office/drawing/2014/main" id="{EDA3893B-C4BD-D2E1-35B3-A409543D056C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2987315" y="2732978"/>
            <a:ext cx="136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管理业务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Leaf</a:t>
            </a:r>
          </a:p>
        </p:txBody>
      </p:sp>
      <p:grpSp>
        <p:nvGrpSpPr>
          <p:cNvPr id="1150" name="组合 1149">
            <a:extLst>
              <a:ext uri="{FF2B5EF4-FFF2-40B4-BE49-F238E27FC236}">
                <a16:creationId xmlns:a16="http://schemas.microsoft.com/office/drawing/2014/main" id="{5D0B94AF-FB53-1E45-D3AC-2185F533BC52}"/>
              </a:ext>
            </a:extLst>
          </p:cNvPr>
          <p:cNvGrpSpPr/>
          <p:nvPr/>
        </p:nvGrpSpPr>
        <p:grpSpPr>
          <a:xfrm>
            <a:off x="3187221" y="3018256"/>
            <a:ext cx="781493" cy="175155"/>
            <a:chOff x="2788946" y="4048913"/>
            <a:chExt cx="723807" cy="216522"/>
          </a:xfrm>
        </p:grpSpPr>
        <p:pic>
          <p:nvPicPr>
            <p:cNvPr id="1152" name="图片 1151">
              <a:extLst>
                <a:ext uri="{FF2B5EF4-FFF2-40B4-BE49-F238E27FC236}">
                  <a16:creationId xmlns:a16="http://schemas.microsoft.com/office/drawing/2014/main" id="{1A75BB31-3474-3A5D-3FCC-E49F78131BE9}"/>
                </a:ext>
              </a:extLst>
            </p:cNvPr>
            <p:cNvPicPr>
              <a:picLocks noChangeAspect="1"/>
            </p:cNvPicPr>
            <p:nvPr>
              <p:custDataLst>
                <p:tags r:id="rId154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88946" y="4048913"/>
              <a:ext cx="264295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  <p:pic>
          <p:nvPicPr>
            <p:cNvPr id="1153" name="图片 1152">
              <a:extLst>
                <a:ext uri="{FF2B5EF4-FFF2-40B4-BE49-F238E27FC236}">
                  <a16:creationId xmlns:a16="http://schemas.microsoft.com/office/drawing/2014/main" id="{CA6B1C7F-77F7-297C-51C4-5694ACF02E27}"/>
                </a:ext>
              </a:extLst>
            </p:cNvPr>
            <p:cNvPicPr>
              <a:picLocks noChangeAspect="1"/>
            </p:cNvPicPr>
            <p:nvPr>
              <p:custDataLst>
                <p:tags r:id="rId155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8457" y="4049368"/>
              <a:ext cx="264296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</p:grpSp>
      <p:sp>
        <p:nvSpPr>
          <p:cNvPr id="1151" name="矩形 1150">
            <a:extLst>
              <a:ext uri="{FF2B5EF4-FFF2-40B4-BE49-F238E27FC236}">
                <a16:creationId xmlns:a16="http://schemas.microsoft.com/office/drawing/2014/main" id="{BC4FF45A-0E9E-09CD-F7C5-76ABB268CEC5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2997610" y="2735675"/>
            <a:ext cx="1115356" cy="69717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54" name="直接连接符 271">
            <a:extLst>
              <a:ext uri="{FF2B5EF4-FFF2-40B4-BE49-F238E27FC236}">
                <a16:creationId xmlns:a16="http://schemas.microsoft.com/office/drawing/2014/main" id="{9A67BCBB-54AB-2590-7F62-6092DCE58542}"/>
              </a:ext>
            </a:extLst>
          </p:cNvPr>
          <p:cNvCxnSpPr>
            <a:stCxn id="1152" idx="2"/>
            <a:endCxn id="1093" idx="0"/>
          </p:cNvCxnSpPr>
          <p:nvPr>
            <p:custDataLst>
              <p:tags r:id="rId72"/>
            </p:custDataLst>
          </p:nvPr>
        </p:nvCxnSpPr>
        <p:spPr>
          <a:xfrm flipH="1">
            <a:off x="2839196" y="3193043"/>
            <a:ext cx="490705" cy="1349634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272">
            <a:extLst>
              <a:ext uri="{FF2B5EF4-FFF2-40B4-BE49-F238E27FC236}">
                <a16:creationId xmlns:a16="http://schemas.microsoft.com/office/drawing/2014/main" id="{F96DB7F7-DF2E-4DD6-F09C-B3F45A8D71D2}"/>
              </a:ext>
            </a:extLst>
          </p:cNvPr>
          <p:cNvCxnSpPr>
            <a:stCxn id="1153" idx="2"/>
            <a:endCxn id="1093" idx="0"/>
          </p:cNvCxnSpPr>
          <p:nvPr>
            <p:custDataLst>
              <p:tags r:id="rId73"/>
            </p:custDataLst>
          </p:nvPr>
        </p:nvCxnSpPr>
        <p:spPr>
          <a:xfrm flipH="1">
            <a:off x="2839196" y="3193411"/>
            <a:ext cx="986838" cy="1349266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89D14DFB-B73D-7F7A-DB42-D2B72323A2D6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4729845" y="2852827"/>
            <a:ext cx="11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计算业务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endParaRPr lang="zh-CN" altLang="en-US" sz="10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DD281A4-531C-837F-15F6-3B2050B37A2C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4492425" y="2729998"/>
            <a:ext cx="1495317" cy="70807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3F554B9-5F89-52D5-8DCA-8906FB36FF26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4748275" y="3286786"/>
            <a:ext cx="942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EF4F8D6-D2A5-0787-1187-FD101390CDDA}"/>
              </a:ext>
            </a:extLst>
          </p:cNvPr>
          <p:cNvGrpSpPr/>
          <p:nvPr/>
        </p:nvGrpSpPr>
        <p:grpSpPr>
          <a:xfrm>
            <a:off x="4750879" y="3091351"/>
            <a:ext cx="777583" cy="189617"/>
            <a:chOff x="2767672" y="4043986"/>
            <a:chExt cx="730250" cy="234697"/>
          </a:xfrm>
        </p:grpSpPr>
        <p:pic>
          <p:nvPicPr>
            <p:cNvPr id="1144" name="图片 1143">
              <a:extLst>
                <a:ext uri="{FF2B5EF4-FFF2-40B4-BE49-F238E27FC236}">
                  <a16:creationId xmlns:a16="http://schemas.microsoft.com/office/drawing/2014/main" id="{BD171E8F-20CA-9AC6-AC7A-D7492F78C852}"/>
                </a:ext>
              </a:extLst>
            </p:cNvPr>
            <p:cNvPicPr>
              <a:picLocks noChangeAspect="1"/>
            </p:cNvPicPr>
            <p:nvPr>
              <p:custDataLst>
                <p:tags r:id="rId152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67672" y="4062616"/>
              <a:ext cx="264295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  <p:pic>
          <p:nvPicPr>
            <p:cNvPr id="1145" name="图片 1144">
              <a:extLst>
                <a:ext uri="{FF2B5EF4-FFF2-40B4-BE49-F238E27FC236}">
                  <a16:creationId xmlns:a16="http://schemas.microsoft.com/office/drawing/2014/main" id="{73908DCC-93B9-0461-C739-A1E875AA4148}"/>
                </a:ext>
              </a:extLst>
            </p:cNvPr>
            <p:cNvPicPr>
              <a:picLocks noChangeAspect="1"/>
            </p:cNvPicPr>
            <p:nvPr>
              <p:custDataLst>
                <p:tags r:id="rId153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33626" y="4043986"/>
              <a:ext cx="264296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</p:grpSp>
      <p:cxnSp>
        <p:nvCxnSpPr>
          <p:cNvPr id="61" name="直接连接符 278">
            <a:extLst>
              <a:ext uri="{FF2B5EF4-FFF2-40B4-BE49-F238E27FC236}">
                <a16:creationId xmlns:a16="http://schemas.microsoft.com/office/drawing/2014/main" id="{0CCA2E0B-7F69-6F64-C404-7769072295F4}"/>
              </a:ext>
            </a:extLst>
          </p:cNvPr>
          <p:cNvCxnSpPr>
            <a:cxnSpLocks/>
            <a:stCxn id="1170" idx="2"/>
          </p:cNvCxnSpPr>
          <p:nvPr>
            <p:custDataLst>
              <p:tags r:id="rId77"/>
            </p:custDataLst>
          </p:nvPr>
        </p:nvCxnSpPr>
        <p:spPr>
          <a:xfrm>
            <a:off x="1223382" y="3317918"/>
            <a:ext cx="103373" cy="1478505"/>
          </a:xfrm>
          <a:prstGeom prst="line">
            <a:avLst/>
          </a:prstGeom>
          <a:noFill/>
          <a:ln w="12700"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279">
            <a:extLst>
              <a:ext uri="{FF2B5EF4-FFF2-40B4-BE49-F238E27FC236}">
                <a16:creationId xmlns:a16="http://schemas.microsoft.com/office/drawing/2014/main" id="{8C984C09-9E47-A43F-F699-FFA3C580DB19}"/>
              </a:ext>
            </a:extLst>
          </p:cNvPr>
          <p:cNvCxnSpPr>
            <a:stCxn id="1171" idx="2"/>
            <a:endCxn id="1091" idx="0"/>
          </p:cNvCxnSpPr>
          <p:nvPr>
            <p:custDataLst>
              <p:tags r:id="rId78"/>
            </p:custDataLst>
          </p:nvPr>
        </p:nvCxnSpPr>
        <p:spPr>
          <a:xfrm>
            <a:off x="1708607" y="3320027"/>
            <a:ext cx="36797" cy="1218390"/>
          </a:xfrm>
          <a:prstGeom prst="line">
            <a:avLst/>
          </a:prstGeom>
          <a:noFill/>
          <a:ln w="12700">
            <a:solidFill>
              <a:sysClr val="windowText" lastClr="0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F7A5B21-7F9C-F579-EF40-7BEBEDF5B2B3}"/>
              </a:ext>
            </a:extLst>
          </p:cNvPr>
          <p:cNvSpPr/>
          <p:nvPr>
            <p:custDataLst>
              <p:tags r:id="rId79"/>
            </p:custDataLst>
          </p:nvPr>
        </p:nvSpPr>
        <p:spPr>
          <a:xfrm>
            <a:off x="6765726" y="5100813"/>
            <a:ext cx="2988618" cy="843682"/>
          </a:xfrm>
          <a:prstGeom prst="rect">
            <a:avLst/>
          </a:prstGeom>
          <a:noFill/>
          <a:ln w="6350" cap="flat" cmpd="sng" algn="ctr">
            <a:solidFill>
              <a:srgbClr val="1D1D1A"/>
            </a:solidFill>
            <a:prstDash val="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340082F7-CCED-821B-7C54-E745A52E10B8}"/>
              </a:ext>
            </a:extLst>
          </p:cNvPr>
          <p:cNvGrpSpPr/>
          <p:nvPr/>
        </p:nvGrpSpPr>
        <p:grpSpPr>
          <a:xfrm>
            <a:off x="6710696" y="5128422"/>
            <a:ext cx="2994318" cy="841039"/>
            <a:chOff x="4957463" y="5653818"/>
            <a:chExt cx="3089977" cy="999249"/>
          </a:xfrm>
        </p:grpSpPr>
        <p:cxnSp>
          <p:nvCxnSpPr>
            <p:cNvPr id="1130" name="直接连接符 388">
              <a:extLst>
                <a:ext uri="{FF2B5EF4-FFF2-40B4-BE49-F238E27FC236}">
                  <a16:creationId xmlns:a16="http://schemas.microsoft.com/office/drawing/2014/main" id="{7E3224BB-4FCC-1F78-9E09-90DB07BBA2E1}"/>
                </a:ext>
              </a:extLst>
            </p:cNvPr>
            <p:cNvCxnSpPr>
              <a:stCxn id="1137" idx="0"/>
              <a:endCxn id="1136" idx="2"/>
            </p:cNvCxnSpPr>
            <p:nvPr>
              <p:custDataLst>
                <p:tags r:id="rId138"/>
              </p:custDataLst>
            </p:nvPr>
          </p:nvCxnSpPr>
          <p:spPr bwMode="auto">
            <a:xfrm flipV="1">
              <a:off x="6469228" y="5899822"/>
              <a:ext cx="676720" cy="41089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1" name="直接连接符 389">
              <a:extLst>
                <a:ext uri="{FF2B5EF4-FFF2-40B4-BE49-F238E27FC236}">
                  <a16:creationId xmlns:a16="http://schemas.microsoft.com/office/drawing/2014/main" id="{060790D0-ECAB-F6C9-0693-A6F41A830AD5}"/>
                </a:ext>
              </a:extLst>
            </p:cNvPr>
            <p:cNvCxnSpPr>
              <a:stCxn id="1138" idx="0"/>
              <a:endCxn id="1136" idx="2"/>
            </p:cNvCxnSpPr>
            <p:nvPr>
              <p:custDataLst>
                <p:tags r:id="rId139"/>
              </p:custDataLst>
            </p:nvPr>
          </p:nvCxnSpPr>
          <p:spPr bwMode="auto">
            <a:xfrm flipH="1" flipV="1">
              <a:off x="7145948" y="5899822"/>
              <a:ext cx="112530" cy="410889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2" name="文本框 1131">
              <a:extLst>
                <a:ext uri="{FF2B5EF4-FFF2-40B4-BE49-F238E27FC236}">
                  <a16:creationId xmlns:a16="http://schemas.microsoft.com/office/drawing/2014/main" id="{51CE660A-01B3-F702-7991-C1E61A273DEE}"/>
                </a:ext>
              </a:extLst>
            </p:cNvPr>
            <p:cNvSpPr txBox="1"/>
            <p:nvPr>
              <p:custDataLst>
                <p:tags r:id="rId140"/>
              </p:custDataLst>
            </p:nvPr>
          </p:nvSpPr>
          <p:spPr>
            <a:xfrm>
              <a:off x="4957463" y="5653818"/>
              <a:ext cx="922357" cy="438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399">
                <a:defRPr/>
              </a:pP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数据面</a:t>
              </a:r>
            </a:p>
            <a:p>
              <a:pPr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TOR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  <p:cxnSp>
          <p:nvCxnSpPr>
            <p:cNvPr id="1133" name="直接连接符 391">
              <a:extLst>
                <a:ext uri="{FF2B5EF4-FFF2-40B4-BE49-F238E27FC236}">
                  <a16:creationId xmlns:a16="http://schemas.microsoft.com/office/drawing/2014/main" id="{83E0DFCF-F232-1950-9703-1E9D837DF9B9}"/>
                </a:ext>
              </a:extLst>
            </p:cNvPr>
            <p:cNvCxnSpPr>
              <a:stCxn id="1137" idx="0"/>
              <a:endCxn id="1135" idx="2"/>
            </p:cNvCxnSpPr>
            <p:nvPr>
              <p:custDataLst>
                <p:tags r:id="rId141"/>
              </p:custDataLst>
            </p:nvPr>
          </p:nvCxnSpPr>
          <p:spPr bwMode="auto">
            <a:xfrm flipV="1">
              <a:off x="6469228" y="5916199"/>
              <a:ext cx="101423" cy="394513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4" name="直接连接符 392">
              <a:extLst>
                <a:ext uri="{FF2B5EF4-FFF2-40B4-BE49-F238E27FC236}">
                  <a16:creationId xmlns:a16="http://schemas.microsoft.com/office/drawing/2014/main" id="{F1A32D5C-20D8-32CB-40E4-9C66D65BAF84}"/>
                </a:ext>
              </a:extLst>
            </p:cNvPr>
            <p:cNvCxnSpPr>
              <a:stCxn id="1138" idx="0"/>
              <a:endCxn id="1135" idx="2"/>
            </p:cNvCxnSpPr>
            <p:nvPr>
              <p:custDataLst>
                <p:tags r:id="rId142"/>
              </p:custDataLst>
            </p:nvPr>
          </p:nvCxnSpPr>
          <p:spPr bwMode="auto">
            <a:xfrm flipH="1" flipV="1">
              <a:off x="6570651" y="5916199"/>
              <a:ext cx="687827" cy="394512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35" name="Picture 148">
              <a:extLst>
                <a:ext uri="{FF2B5EF4-FFF2-40B4-BE49-F238E27FC236}">
                  <a16:creationId xmlns:a16="http://schemas.microsoft.com/office/drawing/2014/main" id="{13C17AB3-6501-E4A8-5919-2306EE9CA02A}"/>
                </a:ext>
              </a:extLst>
            </p:cNvPr>
            <p:cNvPicPr>
              <a:picLocks noChangeAspect="1"/>
            </p:cNvPicPr>
            <p:nvPr>
              <p:custDataLst>
                <p:tags r:id="rId143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421" y="5748053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6" name="Picture 148">
              <a:extLst>
                <a:ext uri="{FF2B5EF4-FFF2-40B4-BE49-F238E27FC236}">
                  <a16:creationId xmlns:a16="http://schemas.microsoft.com/office/drawing/2014/main" id="{89EC1000-4AF1-1F86-4986-74C0FDDB13D6}"/>
                </a:ext>
              </a:extLst>
            </p:cNvPr>
            <p:cNvPicPr>
              <a:picLocks noChangeAspect="1"/>
            </p:cNvPicPr>
            <p:nvPr>
              <p:custDataLst>
                <p:tags r:id="rId144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2718" y="5731676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7" name="Picture 148">
              <a:extLst>
                <a:ext uri="{FF2B5EF4-FFF2-40B4-BE49-F238E27FC236}">
                  <a16:creationId xmlns:a16="http://schemas.microsoft.com/office/drawing/2014/main" id="{E61E667A-55AD-C5B1-659A-1D9D2DB9B350}"/>
                </a:ext>
              </a:extLst>
            </p:cNvPr>
            <p:cNvPicPr>
              <a:picLocks noChangeAspect="1"/>
            </p:cNvPicPr>
            <p:nvPr>
              <p:custDataLst>
                <p:tags r:id="rId145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5998" y="6310712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8" name="Picture 148">
              <a:extLst>
                <a:ext uri="{FF2B5EF4-FFF2-40B4-BE49-F238E27FC236}">
                  <a16:creationId xmlns:a16="http://schemas.microsoft.com/office/drawing/2014/main" id="{3112EAFF-4062-992A-C773-67E878396166}"/>
                </a:ext>
              </a:extLst>
            </p:cNvPr>
            <p:cNvPicPr>
              <a:picLocks noChangeAspect="1"/>
            </p:cNvPicPr>
            <p:nvPr>
              <p:custDataLst>
                <p:tags r:id="rId146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5249" y="6310711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9" name="文本框 1138">
              <a:extLst>
                <a:ext uri="{FF2B5EF4-FFF2-40B4-BE49-F238E27FC236}">
                  <a16:creationId xmlns:a16="http://schemas.microsoft.com/office/drawing/2014/main" id="{453508A4-448B-4629-BCB5-03A9203E4722}"/>
                </a:ext>
              </a:extLst>
            </p:cNvPr>
            <p:cNvSpPr txBox="1"/>
            <p:nvPr>
              <p:custDataLst>
                <p:tags r:id="rId147"/>
              </p:custDataLst>
            </p:nvPr>
          </p:nvSpPr>
          <p:spPr>
            <a:xfrm>
              <a:off x="5073834" y="6214259"/>
              <a:ext cx="1274887" cy="438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defTabSz="913399">
                <a:defRPr/>
              </a:pP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数据面</a:t>
              </a:r>
            </a:p>
            <a:p>
              <a:pPr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Spine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  <p:pic>
          <p:nvPicPr>
            <p:cNvPr id="1140" name="Picture 148">
              <a:extLst>
                <a:ext uri="{FF2B5EF4-FFF2-40B4-BE49-F238E27FC236}">
                  <a16:creationId xmlns:a16="http://schemas.microsoft.com/office/drawing/2014/main" id="{8E793966-7BDA-D505-B508-75DB9CD282EE}"/>
                </a:ext>
              </a:extLst>
            </p:cNvPr>
            <p:cNvPicPr>
              <a:picLocks noChangeAspect="1"/>
            </p:cNvPicPr>
            <p:nvPr>
              <p:custDataLst>
                <p:tags r:id="rId148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0980" y="5731125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41" name="Picture 148">
              <a:extLst>
                <a:ext uri="{FF2B5EF4-FFF2-40B4-BE49-F238E27FC236}">
                  <a16:creationId xmlns:a16="http://schemas.microsoft.com/office/drawing/2014/main" id="{EB3BA5D1-69E2-1E39-279B-2BB08288D01E}"/>
                </a:ext>
              </a:extLst>
            </p:cNvPr>
            <p:cNvPicPr>
              <a:picLocks noChangeAspect="1"/>
            </p:cNvPicPr>
            <p:nvPr>
              <p:custDataLst>
                <p:tags r:id="rId149"/>
              </p:custDataLst>
            </p:nvPr>
          </p:nvPicPr>
          <p:blipFill>
            <a:blip r:embed="rId16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712" y="5736188"/>
              <a:ext cx="506460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42" name="直接连接符 400">
              <a:extLst>
                <a:ext uri="{FF2B5EF4-FFF2-40B4-BE49-F238E27FC236}">
                  <a16:creationId xmlns:a16="http://schemas.microsoft.com/office/drawing/2014/main" id="{9D0DC4D4-5B82-70CE-472B-EDCA0533FEDD}"/>
                </a:ext>
              </a:extLst>
            </p:cNvPr>
            <p:cNvCxnSpPr>
              <a:stCxn id="1138" idx="0"/>
              <a:endCxn id="1140" idx="2"/>
            </p:cNvCxnSpPr>
            <p:nvPr>
              <p:custDataLst>
                <p:tags r:id="rId150"/>
              </p:custDataLst>
            </p:nvPr>
          </p:nvCxnSpPr>
          <p:spPr bwMode="auto">
            <a:xfrm flipV="1">
              <a:off x="7258478" y="5899271"/>
              <a:ext cx="535732" cy="41144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3" name="直接连接符 401">
              <a:extLst>
                <a:ext uri="{FF2B5EF4-FFF2-40B4-BE49-F238E27FC236}">
                  <a16:creationId xmlns:a16="http://schemas.microsoft.com/office/drawing/2014/main" id="{10453932-489C-7B8A-CCE3-83BD089A2470}"/>
                </a:ext>
              </a:extLst>
            </p:cNvPr>
            <p:cNvCxnSpPr>
              <a:stCxn id="1137" idx="0"/>
              <a:endCxn id="1141" idx="2"/>
            </p:cNvCxnSpPr>
            <p:nvPr>
              <p:custDataLst>
                <p:tags r:id="rId151"/>
              </p:custDataLst>
            </p:nvPr>
          </p:nvCxnSpPr>
          <p:spPr bwMode="auto">
            <a:xfrm flipH="1" flipV="1">
              <a:off x="5937942" y="5904334"/>
              <a:ext cx="531286" cy="406378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025" name="直接连接符 282">
            <a:extLst>
              <a:ext uri="{FF2B5EF4-FFF2-40B4-BE49-F238E27FC236}">
                <a16:creationId xmlns:a16="http://schemas.microsoft.com/office/drawing/2014/main" id="{8505C1A5-50DE-87E8-C6BD-15032DE00F90}"/>
              </a:ext>
            </a:extLst>
          </p:cNvPr>
          <p:cNvCxnSpPr>
            <a:cxnSpLocks/>
            <a:stCxn id="1128" idx="2"/>
            <a:endCxn id="1090" idx="0"/>
          </p:cNvCxnSpPr>
          <p:nvPr>
            <p:custDataLst>
              <p:tags r:id="rId80"/>
            </p:custDataLst>
          </p:nvPr>
        </p:nvCxnSpPr>
        <p:spPr>
          <a:xfrm>
            <a:off x="7897292" y="3300500"/>
            <a:ext cx="1129856" cy="957785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3FD2C3C6-E1AD-0AB8-6CF9-C376B91C4E67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785705" y="2877344"/>
            <a:ext cx="1120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存储业务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endParaRPr lang="zh-CN" altLang="en-US" sz="10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28" name="矩形 1027">
            <a:extLst>
              <a:ext uri="{FF2B5EF4-FFF2-40B4-BE49-F238E27FC236}">
                <a16:creationId xmlns:a16="http://schemas.microsoft.com/office/drawing/2014/main" id="{F00613DE-5C2A-756B-3AA8-78B52014CC93}"/>
              </a:ext>
            </a:extLst>
          </p:cNvPr>
          <p:cNvSpPr/>
          <p:nvPr>
            <p:custDataLst>
              <p:tags r:id="rId82"/>
            </p:custDataLst>
          </p:nvPr>
        </p:nvSpPr>
        <p:spPr>
          <a:xfrm>
            <a:off x="7548285" y="2754515"/>
            <a:ext cx="1495317" cy="708073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30" name="文本框 1029">
            <a:extLst>
              <a:ext uri="{FF2B5EF4-FFF2-40B4-BE49-F238E27FC236}">
                <a16:creationId xmlns:a16="http://schemas.microsoft.com/office/drawing/2014/main" id="{7EB41B50-C645-CCF9-AC40-32999B4156B7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7804135" y="3311302"/>
            <a:ext cx="9422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25G 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grpSp>
        <p:nvGrpSpPr>
          <p:cNvPr id="1031" name="组合 1030">
            <a:extLst>
              <a:ext uri="{FF2B5EF4-FFF2-40B4-BE49-F238E27FC236}">
                <a16:creationId xmlns:a16="http://schemas.microsoft.com/office/drawing/2014/main" id="{8E39DFD3-3015-B4CB-526B-4A08A47F713A}"/>
              </a:ext>
            </a:extLst>
          </p:cNvPr>
          <p:cNvGrpSpPr/>
          <p:nvPr/>
        </p:nvGrpSpPr>
        <p:grpSpPr>
          <a:xfrm>
            <a:off x="7756576" y="3125928"/>
            <a:ext cx="774606" cy="180266"/>
            <a:chOff x="2734649" y="4050405"/>
            <a:chExt cx="727454" cy="223124"/>
          </a:xfrm>
        </p:grpSpPr>
        <p:pic>
          <p:nvPicPr>
            <p:cNvPr id="1128" name="图片 1127">
              <a:extLst>
                <a:ext uri="{FF2B5EF4-FFF2-40B4-BE49-F238E27FC236}">
                  <a16:creationId xmlns:a16="http://schemas.microsoft.com/office/drawing/2014/main" id="{E833C78C-599A-5ADD-F276-BD634C483568}"/>
                </a:ext>
              </a:extLst>
            </p:cNvPr>
            <p:cNvPicPr>
              <a:picLocks noChangeAspect="1"/>
            </p:cNvPicPr>
            <p:nvPr>
              <p:custDataLst>
                <p:tags r:id="rId136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34649" y="4050405"/>
              <a:ext cx="264295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  <p:pic>
          <p:nvPicPr>
            <p:cNvPr id="1129" name="图片 1128">
              <a:extLst>
                <a:ext uri="{FF2B5EF4-FFF2-40B4-BE49-F238E27FC236}">
                  <a16:creationId xmlns:a16="http://schemas.microsoft.com/office/drawing/2014/main" id="{B97301AE-773F-DCB3-D54B-849B63150CD3}"/>
                </a:ext>
              </a:extLst>
            </p:cNvPr>
            <p:cNvPicPr>
              <a:picLocks noChangeAspect="1"/>
            </p:cNvPicPr>
            <p:nvPr>
              <p:custDataLst>
                <p:tags r:id="rId137"/>
              </p:custDataLst>
            </p:nvPr>
          </p:nvPicPr>
          <p:blipFill>
            <a:blip r:embed="rId16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7807" y="4057462"/>
              <a:ext cx="264296" cy="216067"/>
            </a:xfrm>
            <a:prstGeom prst="rect">
              <a:avLst/>
            </a:prstGeom>
            <a:ln>
              <a:solidFill>
                <a:srgbClr val="1D1D1A"/>
              </a:solidFill>
            </a:ln>
          </p:spPr>
        </p:pic>
      </p:grpSp>
      <p:cxnSp>
        <p:nvCxnSpPr>
          <p:cNvPr id="1032" name="直接连接符 288">
            <a:extLst>
              <a:ext uri="{FF2B5EF4-FFF2-40B4-BE49-F238E27FC236}">
                <a16:creationId xmlns:a16="http://schemas.microsoft.com/office/drawing/2014/main" id="{05D760A2-CDBE-F2A1-946F-59DDD1148B86}"/>
              </a:ext>
            </a:extLst>
          </p:cNvPr>
          <p:cNvCxnSpPr>
            <a:stCxn id="48" idx="2"/>
            <a:endCxn id="1128" idx="0"/>
          </p:cNvCxnSpPr>
          <p:nvPr>
            <p:custDataLst>
              <p:tags r:id="rId84"/>
            </p:custDataLst>
          </p:nvPr>
        </p:nvCxnSpPr>
        <p:spPr>
          <a:xfrm>
            <a:off x="6129883" y="2214216"/>
            <a:ext cx="1767408" cy="911719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033" name="直接连接符 289">
            <a:extLst>
              <a:ext uri="{FF2B5EF4-FFF2-40B4-BE49-F238E27FC236}">
                <a16:creationId xmlns:a16="http://schemas.microsoft.com/office/drawing/2014/main" id="{96BAA3DC-BAF3-8C5B-23D7-56A62C7339C4}"/>
              </a:ext>
            </a:extLst>
          </p:cNvPr>
          <p:cNvCxnSpPr>
            <a:stCxn id="47" idx="2"/>
            <a:endCxn id="1129" idx="0"/>
          </p:cNvCxnSpPr>
          <p:nvPr>
            <p:custDataLst>
              <p:tags r:id="rId85"/>
            </p:custDataLst>
          </p:nvPr>
        </p:nvCxnSpPr>
        <p:spPr>
          <a:xfrm>
            <a:off x="6805789" y="2214216"/>
            <a:ext cx="1584680" cy="91741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034" name="直接连接符 290">
            <a:extLst>
              <a:ext uri="{FF2B5EF4-FFF2-40B4-BE49-F238E27FC236}">
                <a16:creationId xmlns:a16="http://schemas.microsoft.com/office/drawing/2014/main" id="{F4AD7158-FA3A-550D-7011-A66BBC96B709}"/>
              </a:ext>
            </a:extLst>
          </p:cNvPr>
          <p:cNvCxnSpPr>
            <a:stCxn id="48" idx="2"/>
            <a:endCxn id="1129" idx="0"/>
          </p:cNvCxnSpPr>
          <p:nvPr>
            <p:custDataLst>
              <p:tags r:id="rId86"/>
            </p:custDataLst>
          </p:nvPr>
        </p:nvCxnSpPr>
        <p:spPr>
          <a:xfrm>
            <a:off x="6129883" y="2214216"/>
            <a:ext cx="2260586" cy="917414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1035" name="直接连接符 291">
            <a:extLst>
              <a:ext uri="{FF2B5EF4-FFF2-40B4-BE49-F238E27FC236}">
                <a16:creationId xmlns:a16="http://schemas.microsoft.com/office/drawing/2014/main" id="{276F7922-0CC9-0379-3A8D-69B21A0351CE}"/>
              </a:ext>
            </a:extLst>
          </p:cNvPr>
          <p:cNvCxnSpPr>
            <a:cxnSpLocks/>
          </p:cNvCxnSpPr>
          <p:nvPr>
            <p:custDataLst>
              <p:tags r:id="rId87"/>
            </p:custDataLst>
          </p:nvPr>
        </p:nvCxnSpPr>
        <p:spPr>
          <a:xfrm>
            <a:off x="6778916" y="2223457"/>
            <a:ext cx="1091503" cy="911719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1036" name="矩形 1035">
            <a:extLst>
              <a:ext uri="{FF2B5EF4-FFF2-40B4-BE49-F238E27FC236}">
                <a16:creationId xmlns:a16="http://schemas.microsoft.com/office/drawing/2014/main" id="{ABC40CD7-B3A6-DEC7-4E23-E9F16AC9CE61}"/>
              </a:ext>
            </a:extLst>
          </p:cNvPr>
          <p:cNvSpPr/>
          <p:nvPr/>
        </p:nvSpPr>
        <p:spPr>
          <a:xfrm>
            <a:off x="5098420" y="3803609"/>
            <a:ext cx="175916" cy="91510"/>
          </a:xfrm>
          <a:prstGeom prst="rect">
            <a:avLst/>
          </a:prstGeom>
          <a:solidFill>
            <a:srgbClr val="00B0F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37" name="文本框 1036">
            <a:extLst>
              <a:ext uri="{FF2B5EF4-FFF2-40B4-BE49-F238E27FC236}">
                <a16:creationId xmlns:a16="http://schemas.microsoft.com/office/drawing/2014/main" id="{1FBEE315-10DE-5950-91C7-E2716B1022A3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481531" y="3597299"/>
            <a:ext cx="1360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板载：</a:t>
            </a: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2*25GE</a:t>
            </a:r>
          </a:p>
        </p:txBody>
      </p:sp>
      <p:cxnSp>
        <p:nvCxnSpPr>
          <p:cNvPr id="1038" name="直接连接符 294">
            <a:extLst>
              <a:ext uri="{FF2B5EF4-FFF2-40B4-BE49-F238E27FC236}">
                <a16:creationId xmlns:a16="http://schemas.microsoft.com/office/drawing/2014/main" id="{B429E7E3-0938-988E-28E5-6E738E23999C}"/>
              </a:ext>
            </a:extLst>
          </p:cNvPr>
          <p:cNvCxnSpPr>
            <a:cxnSpLocks/>
            <a:stCxn id="1129" idx="2"/>
            <a:endCxn id="1090" idx="0"/>
          </p:cNvCxnSpPr>
          <p:nvPr>
            <p:custDataLst>
              <p:tags r:id="rId89"/>
            </p:custDataLst>
          </p:nvPr>
        </p:nvCxnSpPr>
        <p:spPr>
          <a:xfrm>
            <a:off x="8390469" y="3306194"/>
            <a:ext cx="636679" cy="952091"/>
          </a:xfrm>
          <a:prstGeom prst="line">
            <a:avLst/>
          </a:prstGeom>
          <a:noFill/>
          <a:ln w="12700" cap="flat" cmpd="sng" algn="ctr">
            <a:solidFill>
              <a:srgbClr val="F4A1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9" name="矩形 1038">
            <a:extLst>
              <a:ext uri="{FF2B5EF4-FFF2-40B4-BE49-F238E27FC236}">
                <a16:creationId xmlns:a16="http://schemas.microsoft.com/office/drawing/2014/main" id="{2D784128-7DA0-0676-9F44-A31F2CC04B84}"/>
              </a:ext>
            </a:extLst>
          </p:cNvPr>
          <p:cNvSpPr/>
          <p:nvPr/>
        </p:nvSpPr>
        <p:spPr>
          <a:xfrm>
            <a:off x="906757" y="3578896"/>
            <a:ext cx="9064191" cy="2758128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ysDash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noAutofit/>
          </a:bodyPr>
          <a:lstStyle/>
          <a:p>
            <a:pPr algn="ctr" defTabSz="914034">
              <a:defRPr/>
            </a:pPr>
            <a:endParaRPr lang="zh-CN" altLang="en-US" sz="1799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C3440456-8F48-6BAA-CDAA-9CB9C78D96A8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7908728" y="5793616"/>
            <a:ext cx="13316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en-US" altLang="zh-CN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100G </a:t>
            </a:r>
            <a:r>
              <a:rPr lang="en-US" altLang="zh-CN" sz="900" kern="0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RoCE</a:t>
            </a:r>
            <a:r>
              <a:rPr lang="zh-CN" altLang="en-US" sz="9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交换机</a:t>
            </a:r>
          </a:p>
        </p:txBody>
      </p:sp>
      <p:pic>
        <p:nvPicPr>
          <p:cNvPr id="1041" name="Picture 5">
            <a:extLst>
              <a:ext uri="{FF2B5EF4-FFF2-40B4-BE49-F238E27FC236}">
                <a16:creationId xmlns:a16="http://schemas.microsoft.com/office/drawing/2014/main" id="{318478FC-E8A9-D6AD-992C-FC601713898D}"/>
              </a:ext>
            </a:extLst>
          </p:cNvPr>
          <p:cNvPicPr>
            <a:picLocks noChangeAspect="1" noChangeArrowheads="1"/>
          </p:cNvPicPr>
          <p:nvPr>
            <p:custDataLst>
              <p:tags r:id="rId91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0956" y="3961426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5">
            <a:extLst>
              <a:ext uri="{FF2B5EF4-FFF2-40B4-BE49-F238E27FC236}">
                <a16:creationId xmlns:a16="http://schemas.microsoft.com/office/drawing/2014/main" id="{0B5373A0-77A9-8F64-B339-14BB02ED5C47}"/>
              </a:ext>
            </a:extLst>
          </p:cNvPr>
          <p:cNvPicPr>
            <a:picLocks noChangeAspect="1" noChangeArrowheads="1"/>
          </p:cNvPicPr>
          <p:nvPr>
            <p:custDataLst>
              <p:tags r:id="rId92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0956" y="4197998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5">
            <a:extLst>
              <a:ext uri="{FF2B5EF4-FFF2-40B4-BE49-F238E27FC236}">
                <a16:creationId xmlns:a16="http://schemas.microsoft.com/office/drawing/2014/main" id="{5A64537C-F2E2-AD1D-1200-AC13513F63D5}"/>
              </a:ext>
            </a:extLst>
          </p:cNvPr>
          <p:cNvPicPr>
            <a:picLocks noChangeAspect="1" noChangeArrowheads="1"/>
          </p:cNvPicPr>
          <p:nvPr>
            <p:custDataLst>
              <p:tags r:id="rId93"/>
            </p:custDataLst>
          </p:nvPr>
        </p:nvPicPr>
        <p:blipFill>
          <a:blip r:embed="rId16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0956" y="4446062"/>
            <a:ext cx="922251" cy="119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4" name="文本框 1043">
            <a:extLst>
              <a:ext uri="{FF2B5EF4-FFF2-40B4-BE49-F238E27FC236}">
                <a16:creationId xmlns:a16="http://schemas.microsoft.com/office/drawing/2014/main" id="{12F0CD00-A757-DB83-903F-82BE6E9A6F4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3854060" y="4587712"/>
            <a:ext cx="14453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9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训练服务器</a:t>
            </a:r>
          </a:p>
        </p:txBody>
      </p:sp>
      <p:cxnSp>
        <p:nvCxnSpPr>
          <p:cNvPr id="1045" name="直接连接符 301">
            <a:extLst>
              <a:ext uri="{FF2B5EF4-FFF2-40B4-BE49-F238E27FC236}">
                <a16:creationId xmlns:a16="http://schemas.microsoft.com/office/drawing/2014/main" id="{23C0CCD5-D377-E938-3BE1-166DD1B70A53}"/>
              </a:ext>
            </a:extLst>
          </p:cNvPr>
          <p:cNvCxnSpPr>
            <a:stCxn id="1103" idx="0"/>
          </p:cNvCxnSpPr>
          <p:nvPr>
            <p:custDataLst>
              <p:tags r:id="rId95"/>
            </p:custDataLst>
          </p:nvPr>
        </p:nvCxnSpPr>
        <p:spPr bwMode="auto">
          <a:xfrm flipH="1" flipV="1">
            <a:off x="4667503" y="4789515"/>
            <a:ext cx="42519" cy="416284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6" name="直接连接符 302">
            <a:extLst>
              <a:ext uri="{FF2B5EF4-FFF2-40B4-BE49-F238E27FC236}">
                <a16:creationId xmlns:a16="http://schemas.microsoft.com/office/drawing/2014/main" id="{4141CB02-2626-6AEA-90B7-48DF1CFD3EFA}"/>
              </a:ext>
            </a:extLst>
          </p:cNvPr>
          <p:cNvCxnSpPr>
            <a:stCxn id="1104" idx="0"/>
          </p:cNvCxnSpPr>
          <p:nvPr>
            <p:custDataLst>
              <p:tags r:id="rId96"/>
            </p:custDataLst>
          </p:nvPr>
        </p:nvCxnSpPr>
        <p:spPr bwMode="auto">
          <a:xfrm flipH="1" flipV="1">
            <a:off x="4695494" y="4809657"/>
            <a:ext cx="1321714" cy="391600"/>
          </a:xfrm>
          <a:prstGeom prst="line">
            <a:avLst/>
          </a:prstGeom>
          <a:noFill/>
          <a:ln w="28575" cmpd="sng">
            <a:solidFill>
              <a:srgbClr val="0070C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7" name="直接连接符 303">
            <a:extLst>
              <a:ext uri="{FF2B5EF4-FFF2-40B4-BE49-F238E27FC236}">
                <a16:creationId xmlns:a16="http://schemas.microsoft.com/office/drawing/2014/main" id="{85587CA2-5745-CE9F-AC41-FA50682A709F}"/>
              </a:ext>
            </a:extLst>
          </p:cNvPr>
          <p:cNvCxnSpPr>
            <a:stCxn id="1138" idx="0"/>
            <a:endCxn id="1141" idx="2"/>
          </p:cNvCxnSpPr>
          <p:nvPr>
            <p:custDataLst>
              <p:tags r:id="rId97"/>
            </p:custDataLst>
          </p:nvPr>
        </p:nvCxnSpPr>
        <p:spPr bwMode="auto">
          <a:xfrm flipH="1" flipV="1">
            <a:off x="7660821" y="5339276"/>
            <a:ext cx="1279656" cy="342037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8" name="直接连接符 304">
            <a:extLst>
              <a:ext uri="{FF2B5EF4-FFF2-40B4-BE49-F238E27FC236}">
                <a16:creationId xmlns:a16="http://schemas.microsoft.com/office/drawing/2014/main" id="{E51303FC-A44F-5FA8-E32F-D4A2B3E2EA41}"/>
              </a:ext>
            </a:extLst>
          </p:cNvPr>
          <p:cNvCxnSpPr>
            <a:stCxn id="1137" idx="0"/>
            <a:endCxn id="1140" idx="2"/>
          </p:cNvCxnSpPr>
          <p:nvPr>
            <p:custDataLst>
              <p:tags r:id="rId98"/>
            </p:custDataLst>
          </p:nvPr>
        </p:nvCxnSpPr>
        <p:spPr bwMode="auto">
          <a:xfrm flipV="1">
            <a:off x="8175659" y="5335014"/>
            <a:ext cx="1283963" cy="346299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577A49AC-49A3-86B5-FCA8-E364265331A4}"/>
              </a:ext>
            </a:extLst>
          </p:cNvPr>
          <p:cNvSpPr txBox="1"/>
          <p:nvPr/>
        </p:nvSpPr>
        <p:spPr>
          <a:xfrm>
            <a:off x="1973968" y="6084838"/>
            <a:ext cx="53860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034">
              <a:defRPr/>
            </a:pPr>
            <a:r>
              <a:rPr kumimoji="1"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管理面</a:t>
            </a:r>
          </a:p>
        </p:txBody>
      </p:sp>
      <p:cxnSp>
        <p:nvCxnSpPr>
          <p:cNvPr id="1051" name="连接符: 肘形 12">
            <a:extLst>
              <a:ext uri="{FF2B5EF4-FFF2-40B4-BE49-F238E27FC236}">
                <a16:creationId xmlns:a16="http://schemas.microsoft.com/office/drawing/2014/main" id="{8DAFEEBD-46CE-7B36-A2F8-B276F2F5FA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06976" y="2965544"/>
            <a:ext cx="1005278" cy="170704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52" name="连接符: 肘形 257">
            <a:extLst>
              <a:ext uri="{FF2B5EF4-FFF2-40B4-BE49-F238E27FC236}">
                <a16:creationId xmlns:a16="http://schemas.microsoft.com/office/drawing/2014/main" id="{9CF9BF8A-3DDA-D079-025A-1F624614C6B8}"/>
              </a:ext>
            </a:extLst>
          </p:cNvPr>
          <p:cNvCxnSpPr>
            <a:cxnSpLocks/>
            <a:stCxn id="1156" idx="2"/>
            <a:endCxn id="1108" idx="1"/>
          </p:cNvCxnSpPr>
          <p:nvPr/>
        </p:nvCxnSpPr>
        <p:spPr>
          <a:xfrm rot="16200000" flipH="1">
            <a:off x="1713631" y="3858882"/>
            <a:ext cx="2447376" cy="1362462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grpSp>
        <p:nvGrpSpPr>
          <p:cNvPr id="1053" name="组合 1052">
            <a:extLst>
              <a:ext uri="{FF2B5EF4-FFF2-40B4-BE49-F238E27FC236}">
                <a16:creationId xmlns:a16="http://schemas.microsoft.com/office/drawing/2014/main" id="{69D79C6D-DB32-08BC-3F19-B2E0F5F27049}"/>
              </a:ext>
            </a:extLst>
          </p:cNvPr>
          <p:cNvGrpSpPr/>
          <p:nvPr/>
        </p:nvGrpSpPr>
        <p:grpSpPr>
          <a:xfrm>
            <a:off x="3618549" y="5020461"/>
            <a:ext cx="2862069" cy="1015164"/>
            <a:chOff x="2945559" y="5595806"/>
            <a:chExt cx="2444172" cy="1210830"/>
          </a:xfrm>
        </p:grpSpPr>
        <p:sp>
          <p:nvSpPr>
            <p:cNvPr id="1097" name="矩形 1096">
              <a:extLst>
                <a:ext uri="{FF2B5EF4-FFF2-40B4-BE49-F238E27FC236}">
                  <a16:creationId xmlns:a16="http://schemas.microsoft.com/office/drawing/2014/main" id="{3A8A2589-733A-F50A-A75D-2A7F1BDB76B2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2978252" y="5700657"/>
              <a:ext cx="2411479" cy="1006296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98" name="直接连接符 354">
              <a:extLst>
                <a:ext uri="{FF2B5EF4-FFF2-40B4-BE49-F238E27FC236}">
                  <a16:creationId xmlns:a16="http://schemas.microsoft.com/office/drawing/2014/main" id="{15B8FFA2-16DF-F43F-2997-7746505C1C46}"/>
                </a:ext>
              </a:extLst>
            </p:cNvPr>
            <p:cNvCxnSpPr>
              <a:stCxn id="1105" idx="0"/>
              <a:endCxn id="1104" idx="2"/>
            </p:cNvCxnSpPr>
            <p:nvPr>
              <p:custDataLst>
                <p:tags r:id="rId124"/>
              </p:custDataLst>
            </p:nvPr>
          </p:nvCxnSpPr>
          <p:spPr bwMode="auto">
            <a:xfrm flipV="1">
              <a:off x="4048769" y="5979594"/>
              <a:ext cx="945216" cy="404231"/>
            </a:xfrm>
            <a:prstGeom prst="line">
              <a:avLst/>
            </a:prstGeom>
            <a:noFill/>
            <a:ln w="28575" cmpd="sng">
              <a:solidFill>
                <a:srgbClr val="7030A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9" name="直接连接符 355">
              <a:extLst>
                <a:ext uri="{FF2B5EF4-FFF2-40B4-BE49-F238E27FC236}">
                  <a16:creationId xmlns:a16="http://schemas.microsoft.com/office/drawing/2014/main" id="{9DA18A13-A135-52C0-67BB-28982399803F}"/>
                </a:ext>
              </a:extLst>
            </p:cNvPr>
            <p:cNvCxnSpPr>
              <a:stCxn id="1106" idx="0"/>
              <a:endCxn id="1104" idx="2"/>
            </p:cNvCxnSpPr>
            <p:nvPr>
              <p:custDataLst>
                <p:tags r:id="rId125"/>
              </p:custDataLst>
            </p:nvPr>
          </p:nvCxnSpPr>
          <p:spPr bwMode="auto">
            <a:xfrm flipV="1">
              <a:off x="4815578" y="5979595"/>
              <a:ext cx="178408" cy="404230"/>
            </a:xfrm>
            <a:prstGeom prst="line">
              <a:avLst/>
            </a:prstGeom>
            <a:noFill/>
            <a:ln w="28575" cmpd="sng">
              <a:solidFill>
                <a:srgbClr val="7030A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0" name="文本框 1099">
              <a:extLst>
                <a:ext uri="{FF2B5EF4-FFF2-40B4-BE49-F238E27FC236}">
                  <a16:creationId xmlns:a16="http://schemas.microsoft.com/office/drawing/2014/main" id="{D26F47BD-C02A-1946-858C-EDC28BCEC92D}"/>
                </a:ext>
              </a:extLst>
            </p:cNvPr>
            <p:cNvSpPr txBox="1"/>
            <p:nvPr>
              <p:custDataLst>
                <p:tags r:id="rId126"/>
              </p:custDataLst>
            </p:nvPr>
          </p:nvSpPr>
          <p:spPr>
            <a:xfrm>
              <a:off x="2945559" y="5739385"/>
              <a:ext cx="769980" cy="440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3399">
                <a:defRPr/>
              </a:pP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计算参数面</a:t>
              </a:r>
            </a:p>
            <a:p>
              <a:pPr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TOR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  <p:cxnSp>
          <p:nvCxnSpPr>
            <p:cNvPr id="1101" name="直接连接符 357">
              <a:extLst>
                <a:ext uri="{FF2B5EF4-FFF2-40B4-BE49-F238E27FC236}">
                  <a16:creationId xmlns:a16="http://schemas.microsoft.com/office/drawing/2014/main" id="{E0C79E73-BEC5-8D78-64D2-41AB52D5C656}"/>
                </a:ext>
              </a:extLst>
            </p:cNvPr>
            <p:cNvCxnSpPr>
              <a:stCxn id="1105" idx="0"/>
              <a:endCxn id="1103" idx="2"/>
            </p:cNvCxnSpPr>
            <p:nvPr>
              <p:custDataLst>
                <p:tags r:id="rId127"/>
              </p:custDataLst>
            </p:nvPr>
          </p:nvCxnSpPr>
          <p:spPr bwMode="auto">
            <a:xfrm flipH="1" flipV="1">
              <a:off x="3877665" y="5985013"/>
              <a:ext cx="171104" cy="398812"/>
            </a:xfrm>
            <a:prstGeom prst="line">
              <a:avLst/>
            </a:prstGeom>
            <a:noFill/>
            <a:ln w="28575" cmpd="sng">
              <a:solidFill>
                <a:srgbClr val="7030A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02" name="直接连接符 358">
              <a:extLst>
                <a:ext uri="{FF2B5EF4-FFF2-40B4-BE49-F238E27FC236}">
                  <a16:creationId xmlns:a16="http://schemas.microsoft.com/office/drawing/2014/main" id="{3D28342C-6950-1D4E-90C8-198588183759}"/>
                </a:ext>
              </a:extLst>
            </p:cNvPr>
            <p:cNvCxnSpPr>
              <a:stCxn id="1106" idx="0"/>
              <a:endCxn id="1103" idx="2"/>
            </p:cNvCxnSpPr>
            <p:nvPr>
              <p:custDataLst>
                <p:tags r:id="rId128"/>
              </p:custDataLst>
            </p:nvPr>
          </p:nvCxnSpPr>
          <p:spPr bwMode="auto">
            <a:xfrm flipH="1" flipV="1">
              <a:off x="3877665" y="5985013"/>
              <a:ext cx="937912" cy="398811"/>
            </a:xfrm>
            <a:prstGeom prst="line">
              <a:avLst/>
            </a:prstGeom>
            <a:noFill/>
            <a:ln w="28575" cmpd="sng">
              <a:solidFill>
                <a:srgbClr val="7030A0"/>
              </a:solidFill>
              <a:prstDash val="lgDashDot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103" name="Picture 148">
              <a:extLst>
                <a:ext uri="{FF2B5EF4-FFF2-40B4-BE49-F238E27FC236}">
                  <a16:creationId xmlns:a16="http://schemas.microsoft.com/office/drawing/2014/main" id="{553EA303-9D45-EF8E-E5ED-A3FDCB00DE0F}"/>
                </a:ext>
              </a:extLst>
            </p:cNvPr>
            <p:cNvPicPr>
              <a:picLocks noChangeAspect="1"/>
            </p:cNvPicPr>
            <p:nvPr>
              <p:custDataLst>
                <p:tags r:id="rId129"/>
              </p:custDataLst>
            </p:nvPr>
          </p:nvPicPr>
          <p:blipFill>
            <a:blip r:embed="rId16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1635" y="5816867"/>
              <a:ext cx="492059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4" name="Picture 148">
              <a:extLst>
                <a:ext uri="{FF2B5EF4-FFF2-40B4-BE49-F238E27FC236}">
                  <a16:creationId xmlns:a16="http://schemas.microsoft.com/office/drawing/2014/main" id="{FE860AFF-5736-E840-58E6-C11CA746AB5F}"/>
                </a:ext>
              </a:extLst>
            </p:cNvPr>
            <p:cNvPicPr>
              <a:picLocks noChangeAspect="1"/>
            </p:cNvPicPr>
            <p:nvPr>
              <p:custDataLst>
                <p:tags r:id="rId130"/>
              </p:custDataLst>
            </p:nvPr>
          </p:nvPicPr>
          <p:blipFill>
            <a:blip r:embed="rId16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7955" y="5811449"/>
              <a:ext cx="492059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5" name="Picture 148">
              <a:extLst>
                <a:ext uri="{FF2B5EF4-FFF2-40B4-BE49-F238E27FC236}">
                  <a16:creationId xmlns:a16="http://schemas.microsoft.com/office/drawing/2014/main" id="{842EB368-B316-2A1A-6CA6-9BA7E5A29BB4}"/>
                </a:ext>
              </a:extLst>
            </p:cNvPr>
            <p:cNvPicPr>
              <a:picLocks noChangeAspect="1"/>
            </p:cNvPicPr>
            <p:nvPr>
              <p:custDataLst>
                <p:tags r:id="rId131"/>
              </p:custDataLst>
            </p:nvPr>
          </p:nvPicPr>
          <p:blipFill>
            <a:blip r:embed="rId16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2739" y="6383825"/>
              <a:ext cx="492059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06" name="Picture 148">
              <a:extLst>
                <a:ext uri="{FF2B5EF4-FFF2-40B4-BE49-F238E27FC236}">
                  <a16:creationId xmlns:a16="http://schemas.microsoft.com/office/drawing/2014/main" id="{16D5045B-8511-5FC5-E249-81244E30162A}"/>
                </a:ext>
              </a:extLst>
            </p:cNvPr>
            <p:cNvPicPr>
              <a:picLocks noChangeAspect="1"/>
            </p:cNvPicPr>
            <p:nvPr>
              <p:custDataLst>
                <p:tags r:id="rId132"/>
              </p:custDataLst>
            </p:nvPr>
          </p:nvPicPr>
          <p:blipFill>
            <a:blip r:embed="rId16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9547" y="6383824"/>
              <a:ext cx="492059" cy="168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7" name="TextBox 48">
              <a:extLst>
                <a:ext uri="{FF2B5EF4-FFF2-40B4-BE49-F238E27FC236}">
                  <a16:creationId xmlns:a16="http://schemas.microsoft.com/office/drawing/2014/main" id="{B75FA689-892D-1E55-860B-2500A737C939}"/>
                </a:ext>
              </a:extLst>
            </p:cNvPr>
            <p:cNvSpPr txBox="1"/>
            <p:nvPr>
              <p:custDataLst>
                <p:tags r:id="rId133"/>
              </p:custDataLst>
            </p:nvPr>
          </p:nvSpPr>
          <p:spPr>
            <a:xfrm>
              <a:off x="4228312" y="5595806"/>
              <a:ext cx="387350" cy="2736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 defTabSz="913399">
                <a:lnSpc>
                  <a:spcPts val="3439"/>
                </a:lnSpc>
                <a:defRPr/>
              </a:pPr>
              <a:r>
                <a:rPr lang="en-US" altLang="zh-CN" sz="32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1108" name="文本框 1107">
              <a:extLst>
                <a:ext uri="{FF2B5EF4-FFF2-40B4-BE49-F238E27FC236}">
                  <a16:creationId xmlns:a16="http://schemas.microsoft.com/office/drawing/2014/main" id="{D16FD6BD-E8DE-CAF1-A287-B15743EAC496}"/>
                </a:ext>
              </a:extLst>
            </p:cNvPr>
            <p:cNvSpPr txBox="1"/>
            <p:nvPr>
              <p:custDataLst>
                <p:tags r:id="rId134"/>
              </p:custDataLst>
            </p:nvPr>
          </p:nvSpPr>
          <p:spPr>
            <a:xfrm>
              <a:off x="2945560" y="6262161"/>
              <a:ext cx="1238635" cy="440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tlCol="0">
              <a:spAutoFit/>
            </a:bodyPr>
            <a:lstStyle/>
            <a:p>
              <a:pPr defTabSz="913399">
                <a:defRPr/>
              </a:pP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计算参数面</a:t>
              </a:r>
            </a:p>
            <a:p>
              <a:pPr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Spine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  <p:sp>
          <p:nvSpPr>
            <p:cNvPr id="1109" name="文本框 1108">
              <a:extLst>
                <a:ext uri="{FF2B5EF4-FFF2-40B4-BE49-F238E27FC236}">
                  <a16:creationId xmlns:a16="http://schemas.microsoft.com/office/drawing/2014/main" id="{0CCEE52A-AD0F-77DD-E579-6CE2D6F4F9BE}"/>
                </a:ext>
              </a:extLst>
            </p:cNvPr>
            <p:cNvSpPr txBox="1"/>
            <p:nvPr>
              <p:custDataLst>
                <p:tags r:id="rId135"/>
              </p:custDataLst>
            </p:nvPr>
          </p:nvSpPr>
          <p:spPr>
            <a:xfrm>
              <a:off x="3870078" y="6531313"/>
              <a:ext cx="1134385" cy="27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399">
                <a:defRPr/>
              </a:pPr>
              <a:r>
                <a:rPr lang="en-US" altLang="zh-CN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400G </a:t>
              </a:r>
              <a:r>
                <a:rPr lang="en-US" altLang="zh-CN" sz="900" kern="0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RoCE</a:t>
              </a:r>
              <a:r>
                <a:rPr lang="zh-CN" altLang="en-US" sz="9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交换机</a:t>
              </a:r>
            </a:p>
          </p:txBody>
        </p:sp>
      </p:grpSp>
      <p:grpSp>
        <p:nvGrpSpPr>
          <p:cNvPr id="1054" name="组合 1053">
            <a:extLst>
              <a:ext uri="{FF2B5EF4-FFF2-40B4-BE49-F238E27FC236}">
                <a16:creationId xmlns:a16="http://schemas.microsoft.com/office/drawing/2014/main" id="{6B2DD04A-4685-3622-0C68-BB9B336CE341}"/>
              </a:ext>
            </a:extLst>
          </p:cNvPr>
          <p:cNvGrpSpPr/>
          <p:nvPr/>
        </p:nvGrpSpPr>
        <p:grpSpPr>
          <a:xfrm>
            <a:off x="1209289" y="4538418"/>
            <a:ext cx="2154868" cy="1141620"/>
            <a:chOff x="1306546" y="3872801"/>
            <a:chExt cx="1840230" cy="1361660"/>
          </a:xfrm>
        </p:grpSpPr>
        <p:sp>
          <p:nvSpPr>
            <p:cNvPr id="1091" name="矩形 1090">
              <a:extLst>
                <a:ext uri="{FF2B5EF4-FFF2-40B4-BE49-F238E27FC236}">
                  <a16:creationId xmlns:a16="http://schemas.microsoft.com/office/drawing/2014/main" id="{F41FCEDB-2C0E-5652-EA7D-A1AB51C8CA70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1306546" y="3872801"/>
              <a:ext cx="915670" cy="1267460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92" name="文本框 1091">
              <a:extLst>
                <a:ext uri="{FF2B5EF4-FFF2-40B4-BE49-F238E27FC236}">
                  <a16:creationId xmlns:a16="http://schemas.microsoft.com/office/drawing/2014/main" id="{25C07706-A177-63FF-717E-D0FA6E854003}"/>
                </a:ext>
              </a:extLst>
            </p:cNvPr>
            <p:cNvSpPr txBox="1"/>
            <p:nvPr>
              <p:custDataLst>
                <p:tags r:id="rId118"/>
              </p:custDataLst>
            </p:nvPr>
          </p:nvSpPr>
          <p:spPr>
            <a:xfrm>
              <a:off x="1547945" y="4825573"/>
              <a:ext cx="420540" cy="40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399">
                <a:defRPr/>
              </a:pPr>
              <a:endParaRPr lang="en-US" altLang="zh-CN" sz="8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13399">
                <a:defRPr/>
              </a:pPr>
              <a:r>
                <a:rPr lang="zh-CN" altLang="en-US" sz="8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093" name="矩形 1092">
              <a:extLst>
                <a:ext uri="{FF2B5EF4-FFF2-40B4-BE49-F238E27FC236}">
                  <a16:creationId xmlns:a16="http://schemas.microsoft.com/office/drawing/2014/main" id="{7FE0FAE5-6CBB-F1AA-BBED-3A06F6276912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2250156" y="3877881"/>
              <a:ext cx="896620" cy="1267460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94" name="文本框 1093">
              <a:extLst>
                <a:ext uri="{FF2B5EF4-FFF2-40B4-BE49-F238E27FC236}">
                  <a16:creationId xmlns:a16="http://schemas.microsoft.com/office/drawing/2014/main" id="{B25B704B-B198-34C8-375C-36AB5E3801C4}"/>
                </a:ext>
              </a:extLst>
            </p:cNvPr>
            <p:cNvSpPr txBox="1"/>
            <p:nvPr>
              <p:custDataLst>
                <p:tags r:id="rId120"/>
              </p:custDataLst>
            </p:nvPr>
          </p:nvSpPr>
          <p:spPr>
            <a:xfrm>
              <a:off x="2476314" y="4830653"/>
              <a:ext cx="420540" cy="403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3399">
                <a:defRPr/>
              </a:pPr>
              <a:endParaRPr lang="en-US" altLang="zh-CN" sz="8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  <a:p>
              <a:pPr algn="ctr" defTabSz="913399">
                <a:defRPr/>
              </a:pPr>
              <a:r>
                <a:rPr lang="zh-CN" altLang="en-US" sz="8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控制器</a:t>
              </a:r>
              <a:endParaRPr lang="zh-CN" altLang="en-US" sz="8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pic>
          <p:nvPicPr>
            <p:cNvPr id="1095" name="图片 526" descr="32303236333630373b32303236333536323b670d52a15668">
              <a:extLst>
                <a:ext uri="{FF2B5EF4-FFF2-40B4-BE49-F238E27FC236}">
                  <a16:creationId xmlns:a16="http://schemas.microsoft.com/office/drawing/2014/main" id="{F0AC5169-6104-1C7D-CDE5-1DEFD6979C6A}"/>
                </a:ext>
              </a:extLst>
            </p:cNvPr>
            <p:cNvPicPr>
              <a:picLocks noChangeAspect="1"/>
            </p:cNvPicPr>
            <p:nvPr>
              <p:custDataLst>
                <p:tags r:id="rId121"/>
              </p:custDataLst>
            </p:nvPr>
          </p:nvPicPr>
          <p:blipFill>
            <a:blip r:embed="rId16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9"/>
                </a:ext>
              </a:extLst>
            </a:blip>
            <a:stretch>
              <a:fillRect/>
            </a:stretch>
          </p:blipFill>
          <p:spPr>
            <a:xfrm>
              <a:off x="2308576" y="4143946"/>
              <a:ext cx="749935" cy="749935"/>
            </a:xfrm>
            <a:prstGeom prst="rect">
              <a:avLst/>
            </a:prstGeom>
          </p:spPr>
        </p:pic>
        <p:pic>
          <p:nvPicPr>
            <p:cNvPr id="1096" name="图片 527" descr="32303236333630373b32303236333536323b670d52a15668">
              <a:extLst>
                <a:ext uri="{FF2B5EF4-FFF2-40B4-BE49-F238E27FC236}">
                  <a16:creationId xmlns:a16="http://schemas.microsoft.com/office/drawing/2014/main" id="{6391C1C8-5FEE-A9C8-FFB7-787187C4D510}"/>
                </a:ext>
              </a:extLst>
            </p:cNvPr>
            <p:cNvPicPr>
              <a:picLocks noChangeAspect="1"/>
            </p:cNvPicPr>
            <p:nvPr>
              <p:custDataLst>
                <p:tags r:id="rId122"/>
              </p:custDataLst>
            </p:nvPr>
          </p:nvPicPr>
          <p:blipFill>
            <a:blip r:embed="rId168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69"/>
                </a:ext>
              </a:extLst>
            </a:blip>
            <a:stretch>
              <a:fillRect/>
            </a:stretch>
          </p:blipFill>
          <p:spPr>
            <a:xfrm>
              <a:off x="1375761" y="4143946"/>
              <a:ext cx="749935" cy="749935"/>
            </a:xfrm>
            <a:prstGeom prst="rect">
              <a:avLst/>
            </a:prstGeom>
          </p:spPr>
        </p:pic>
      </p:grpSp>
      <p:cxnSp>
        <p:nvCxnSpPr>
          <p:cNvPr id="1055" name="连接符: 肘形 258">
            <a:extLst>
              <a:ext uri="{FF2B5EF4-FFF2-40B4-BE49-F238E27FC236}">
                <a16:creationId xmlns:a16="http://schemas.microsoft.com/office/drawing/2014/main" id="{1B513EDE-8A61-C6F5-E988-A140BC8BE0CD}"/>
              </a:ext>
            </a:extLst>
          </p:cNvPr>
          <p:cNvCxnSpPr>
            <a:cxnSpLocks/>
            <a:stCxn id="1156" idx="2"/>
            <a:endCxn id="1093" idx="1"/>
          </p:cNvCxnSpPr>
          <p:nvPr/>
        </p:nvCxnSpPr>
        <p:spPr>
          <a:xfrm rot="16200000" flipH="1">
            <a:off x="1406375" y="4166136"/>
            <a:ext cx="1757572" cy="58148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56" name="连接符: 肘形 262">
            <a:extLst>
              <a:ext uri="{FF2B5EF4-FFF2-40B4-BE49-F238E27FC236}">
                <a16:creationId xmlns:a16="http://schemas.microsoft.com/office/drawing/2014/main" id="{4E0EDA2F-A958-38A2-47E1-512342422D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2217" y="1340297"/>
            <a:ext cx="1057962" cy="501021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57" name="连接符: 肘形 268">
            <a:extLst>
              <a:ext uri="{FF2B5EF4-FFF2-40B4-BE49-F238E27FC236}">
                <a16:creationId xmlns:a16="http://schemas.microsoft.com/office/drawing/2014/main" id="{6C53F39A-4881-CEF8-2010-5CDFF87B1CBD}"/>
              </a:ext>
            </a:extLst>
          </p:cNvPr>
          <p:cNvCxnSpPr>
            <a:cxnSpLocks/>
          </p:cNvCxnSpPr>
          <p:nvPr/>
        </p:nvCxnSpPr>
        <p:spPr>
          <a:xfrm rot="5400000">
            <a:off x="1307215" y="4161160"/>
            <a:ext cx="1763695" cy="8759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cxnSp>
        <p:nvCxnSpPr>
          <p:cNvPr id="1058" name="直接连接符 314">
            <a:extLst>
              <a:ext uri="{FF2B5EF4-FFF2-40B4-BE49-F238E27FC236}">
                <a16:creationId xmlns:a16="http://schemas.microsoft.com/office/drawing/2014/main" id="{536A6534-2DEE-1E67-8750-0B82605C8E17}"/>
              </a:ext>
            </a:extLst>
          </p:cNvPr>
          <p:cNvCxnSpPr>
            <a:cxnSpLocks/>
          </p:cNvCxnSpPr>
          <p:nvPr/>
        </p:nvCxnSpPr>
        <p:spPr>
          <a:xfrm>
            <a:off x="1753433" y="4446062"/>
            <a:ext cx="219088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59" name="直接连接符 315">
            <a:extLst>
              <a:ext uri="{FF2B5EF4-FFF2-40B4-BE49-F238E27FC236}">
                <a16:creationId xmlns:a16="http://schemas.microsoft.com/office/drawing/2014/main" id="{E1ECCCFB-F9C2-AB8B-F252-8F5BB9574182}"/>
              </a:ext>
            </a:extLst>
          </p:cNvPr>
          <p:cNvCxnSpPr>
            <a:cxnSpLocks/>
          </p:cNvCxnSpPr>
          <p:nvPr/>
        </p:nvCxnSpPr>
        <p:spPr>
          <a:xfrm>
            <a:off x="1729417" y="4493138"/>
            <a:ext cx="995898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60" name="直接连接符 316">
            <a:extLst>
              <a:ext uri="{FF2B5EF4-FFF2-40B4-BE49-F238E27FC236}">
                <a16:creationId xmlns:a16="http://schemas.microsoft.com/office/drawing/2014/main" id="{31C6B747-2E1D-7A98-693C-263EE1F30289}"/>
              </a:ext>
            </a:extLst>
          </p:cNvPr>
          <p:cNvCxnSpPr/>
          <p:nvPr/>
        </p:nvCxnSpPr>
        <p:spPr>
          <a:xfrm>
            <a:off x="2725316" y="4493138"/>
            <a:ext cx="0" cy="721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61" name="直接连接符 317">
            <a:extLst>
              <a:ext uri="{FF2B5EF4-FFF2-40B4-BE49-F238E27FC236}">
                <a16:creationId xmlns:a16="http://schemas.microsoft.com/office/drawing/2014/main" id="{4E096CBE-C6F2-BB69-A49E-60823ECF6578}"/>
              </a:ext>
            </a:extLst>
          </p:cNvPr>
          <p:cNvCxnSpPr/>
          <p:nvPr/>
        </p:nvCxnSpPr>
        <p:spPr>
          <a:xfrm>
            <a:off x="3709803" y="4446062"/>
            <a:ext cx="0" cy="57439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62" name="直接连接符 318">
            <a:extLst>
              <a:ext uri="{FF2B5EF4-FFF2-40B4-BE49-F238E27FC236}">
                <a16:creationId xmlns:a16="http://schemas.microsoft.com/office/drawing/2014/main" id="{85117279-8062-D393-26DB-116CBE74BFE7}"/>
              </a:ext>
            </a:extLst>
          </p:cNvPr>
          <p:cNvCxnSpPr>
            <a:cxnSpLocks/>
          </p:cNvCxnSpPr>
          <p:nvPr/>
        </p:nvCxnSpPr>
        <p:spPr>
          <a:xfrm>
            <a:off x="3709803" y="5020461"/>
            <a:ext cx="3113660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063" name="直接连接符 319">
            <a:extLst>
              <a:ext uri="{FF2B5EF4-FFF2-40B4-BE49-F238E27FC236}">
                <a16:creationId xmlns:a16="http://schemas.microsoft.com/office/drawing/2014/main" id="{D5BC3300-0E1B-7B44-74D1-751DEFF55418}"/>
              </a:ext>
            </a:extLst>
          </p:cNvPr>
          <p:cNvCxnSpPr/>
          <p:nvPr/>
        </p:nvCxnSpPr>
        <p:spPr>
          <a:xfrm>
            <a:off x="6823462" y="5020461"/>
            <a:ext cx="0" cy="8790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064" name="文本框 1063">
            <a:extLst>
              <a:ext uri="{FF2B5EF4-FFF2-40B4-BE49-F238E27FC236}">
                <a16:creationId xmlns:a16="http://schemas.microsoft.com/office/drawing/2014/main" id="{2F561AD0-3848-9425-6C23-4AE623B9C1E7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3527111" y="3574502"/>
            <a:ext cx="183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训练业务</a:t>
            </a:r>
            <a:endParaRPr lang="en-US" altLang="zh-CN" sz="1000" b="1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 defTabSz="913399">
              <a:defRPr/>
            </a:pPr>
            <a:r>
              <a: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2*25G</a:t>
            </a:r>
          </a:p>
        </p:txBody>
      </p:sp>
      <p:cxnSp>
        <p:nvCxnSpPr>
          <p:cNvPr id="1065" name="直接连接符 321">
            <a:extLst>
              <a:ext uri="{FF2B5EF4-FFF2-40B4-BE49-F238E27FC236}">
                <a16:creationId xmlns:a16="http://schemas.microsoft.com/office/drawing/2014/main" id="{FFB07F63-226B-2753-95E8-D3E2C57A98FB}"/>
              </a:ext>
            </a:extLst>
          </p:cNvPr>
          <p:cNvCxnSpPr>
            <a:cxnSpLocks/>
            <a:stCxn id="1136" idx="0"/>
            <a:endCxn id="1090" idx="2"/>
          </p:cNvCxnSpPr>
          <p:nvPr/>
        </p:nvCxnSpPr>
        <p:spPr>
          <a:xfrm flipV="1">
            <a:off x="8831428" y="4419813"/>
            <a:ext cx="195720" cy="774141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66" name="直接连接符 322">
            <a:extLst>
              <a:ext uri="{FF2B5EF4-FFF2-40B4-BE49-F238E27FC236}">
                <a16:creationId xmlns:a16="http://schemas.microsoft.com/office/drawing/2014/main" id="{EF440EAC-2B43-C9F8-4FE2-D209859CACF1}"/>
              </a:ext>
            </a:extLst>
          </p:cNvPr>
          <p:cNvCxnSpPr>
            <a:cxnSpLocks/>
            <a:stCxn id="1140" idx="0"/>
            <a:endCxn id="1090" idx="2"/>
          </p:cNvCxnSpPr>
          <p:nvPr/>
        </p:nvCxnSpPr>
        <p:spPr>
          <a:xfrm flipH="1" flipV="1">
            <a:off x="9027148" y="4419813"/>
            <a:ext cx="432474" cy="773678"/>
          </a:xfrm>
          <a:prstGeom prst="line">
            <a:avLst/>
          </a:prstGeom>
          <a:noFill/>
          <a:ln w="28575" cmpd="sng">
            <a:solidFill>
              <a:srgbClr val="FF0000"/>
            </a:solidFill>
            <a:prstDash val="lgDashDot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67" name="组合 1066">
            <a:extLst>
              <a:ext uri="{FF2B5EF4-FFF2-40B4-BE49-F238E27FC236}">
                <a16:creationId xmlns:a16="http://schemas.microsoft.com/office/drawing/2014/main" id="{D8029D66-7ABD-BA14-A91D-5D8BDD0803C8}"/>
              </a:ext>
            </a:extLst>
          </p:cNvPr>
          <p:cNvGrpSpPr/>
          <p:nvPr/>
        </p:nvGrpSpPr>
        <p:grpSpPr>
          <a:xfrm>
            <a:off x="7164677" y="3842533"/>
            <a:ext cx="2559310" cy="1063707"/>
            <a:chOff x="5866126" y="3875710"/>
            <a:chExt cx="2249586" cy="1268730"/>
          </a:xfrm>
        </p:grpSpPr>
        <p:sp>
          <p:nvSpPr>
            <p:cNvPr id="1082" name="矩形 1081">
              <a:extLst>
                <a:ext uri="{FF2B5EF4-FFF2-40B4-BE49-F238E27FC236}">
                  <a16:creationId xmlns:a16="http://schemas.microsoft.com/office/drawing/2014/main" id="{B3B45912-BB87-E267-A03A-4D7E3F44077A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5955452" y="3875710"/>
              <a:ext cx="2048598" cy="1268730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dash"/>
            </a:ln>
            <a:effectLst/>
          </p:spPr>
          <p:txBody>
  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  <a:noAutofit/>
            </a:bodyPr>
            <a:lstStyle/>
            <a:p>
              <a:pPr algn="ctr" defTabSz="913399">
                <a:defRPr/>
              </a:pPr>
              <a:endParaRPr lang="zh-CN" altLang="en-US" sz="12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83" name="文本框 1082">
              <a:extLst>
                <a:ext uri="{FF2B5EF4-FFF2-40B4-BE49-F238E27FC236}">
                  <a16:creationId xmlns:a16="http://schemas.microsoft.com/office/drawing/2014/main" id="{AAFDCCB0-94E1-7F35-B4C9-32C15B847155}"/>
                </a:ext>
              </a:extLst>
            </p:cNvPr>
            <p:cNvSpPr txBox="1"/>
            <p:nvPr>
              <p:custDataLst>
                <p:tags r:id="rId115"/>
              </p:custDataLst>
            </p:nvPr>
          </p:nvSpPr>
          <p:spPr>
            <a:xfrm>
              <a:off x="5955127" y="3929211"/>
              <a:ext cx="162375" cy="2936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defTabSz="913399">
                <a:defRPr/>
              </a:pP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84" name="矩形 1083">
              <a:extLst>
                <a:ext uri="{FF2B5EF4-FFF2-40B4-BE49-F238E27FC236}">
                  <a16:creationId xmlns:a16="http://schemas.microsoft.com/office/drawing/2014/main" id="{B70B36B2-DC66-42BE-ADAF-EE466156EABA}"/>
                </a:ext>
              </a:extLst>
            </p:cNvPr>
            <p:cNvSpPr/>
            <p:nvPr/>
          </p:nvSpPr>
          <p:spPr>
            <a:xfrm>
              <a:off x="6625121" y="3892647"/>
              <a:ext cx="466664" cy="3289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034">
                <a:lnSpc>
                  <a:spcPct val="150000"/>
                </a:lnSpc>
                <a:defRPr/>
              </a:pPr>
              <a:r>
                <a:rPr lang="zh-CN" altLang="en-US" sz="9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存储区</a:t>
              </a:r>
              <a:endParaRPr lang="zh-CN" altLang="en-US" sz="9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1085" name="文本框 1084">
              <a:extLst>
                <a:ext uri="{FF2B5EF4-FFF2-40B4-BE49-F238E27FC236}">
                  <a16:creationId xmlns:a16="http://schemas.microsoft.com/office/drawing/2014/main" id="{2148CFF2-1B8E-51F6-C4CD-0DF8C1A2E08E}"/>
                </a:ext>
              </a:extLst>
            </p:cNvPr>
            <p:cNvSpPr txBox="1"/>
            <p:nvPr/>
          </p:nvSpPr>
          <p:spPr>
            <a:xfrm>
              <a:off x="5866126" y="4719063"/>
              <a:ext cx="665241" cy="183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3668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全闪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86" name="文本框 1085">
              <a:extLst>
                <a:ext uri="{FF2B5EF4-FFF2-40B4-BE49-F238E27FC236}">
                  <a16:creationId xmlns:a16="http://schemas.microsoft.com/office/drawing/2014/main" id="{C18EE2A8-B4FB-AC3C-236F-23B1F0F4011C}"/>
                </a:ext>
              </a:extLst>
            </p:cNvPr>
            <p:cNvSpPr txBox="1"/>
            <p:nvPr/>
          </p:nvSpPr>
          <p:spPr>
            <a:xfrm>
              <a:off x="7503202" y="4719063"/>
              <a:ext cx="612510" cy="1835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034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混闪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87" name="文本框 1086">
              <a:extLst>
                <a:ext uri="{FF2B5EF4-FFF2-40B4-BE49-F238E27FC236}">
                  <a16:creationId xmlns:a16="http://schemas.microsoft.com/office/drawing/2014/main" id="{4DB01D3B-F5DA-67C3-BE3F-4603C6274C45}"/>
                </a:ext>
              </a:extLst>
            </p:cNvPr>
            <p:cNvSpPr txBox="1"/>
            <p:nvPr/>
          </p:nvSpPr>
          <p:spPr>
            <a:xfrm>
              <a:off x="6729996" y="4231344"/>
              <a:ext cx="504218" cy="25697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034">
                <a:defRPr/>
              </a:pPr>
              <a:r>
                <a:rPr kumimoji="1" lang="zh-CN" altLang="en-US" sz="14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分级</a:t>
              </a:r>
            </a:p>
          </p:txBody>
        </p:sp>
        <p:sp>
          <p:nvSpPr>
            <p:cNvPr id="1088" name="左右箭头 1">
              <a:extLst>
                <a:ext uri="{FF2B5EF4-FFF2-40B4-BE49-F238E27FC236}">
                  <a16:creationId xmlns:a16="http://schemas.microsoft.com/office/drawing/2014/main" id="{1A6EFC7A-DE59-2113-D846-7CF5AA145FC7}"/>
                </a:ext>
              </a:extLst>
            </p:cNvPr>
            <p:cNvSpPr/>
            <p:nvPr/>
          </p:nvSpPr>
          <p:spPr>
            <a:xfrm>
              <a:off x="6656887" y="4414107"/>
              <a:ext cx="476033" cy="160379"/>
            </a:xfrm>
            <a:prstGeom prst="leftRightArrow">
              <a:avLst/>
            </a:prstGeom>
            <a:solidFill>
              <a:srgbClr val="92D050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pic>
          <p:nvPicPr>
            <p:cNvPr id="1089" name="图片 1088">
              <a:extLst>
                <a:ext uri="{FF2B5EF4-FFF2-40B4-BE49-F238E27FC236}">
                  <a16:creationId xmlns:a16="http://schemas.microsoft.com/office/drawing/2014/main" id="{94F5F2BF-C2FB-EA9F-2F57-B3A053A1A38F}"/>
                </a:ext>
              </a:extLst>
            </p:cNvPr>
            <p:cNvPicPr>
              <a:picLocks noChangeAspect="1"/>
            </p:cNvPicPr>
            <p:nvPr>
              <p:custDataLst>
                <p:tags r:id="rId116"/>
              </p:custDataLst>
            </p:nvPr>
          </p:nvPicPr>
          <p:blipFill>
            <a:blip r:embed="rId17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36705" y="4320012"/>
              <a:ext cx="596703" cy="288779"/>
            </a:xfrm>
            <a:prstGeom prst="rect">
              <a:avLst/>
            </a:prstGeom>
          </p:spPr>
        </p:pic>
        <p:pic>
          <p:nvPicPr>
            <p:cNvPr id="1090" name="Picture 3">
              <a:extLst>
                <a:ext uri="{FF2B5EF4-FFF2-40B4-BE49-F238E27FC236}">
                  <a16:creationId xmlns:a16="http://schemas.microsoft.com/office/drawing/2014/main" id="{AED391DF-F322-0F5F-E85A-1D9B22F8D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3410" y="4371595"/>
              <a:ext cx="619585" cy="19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1068" name="直接连接符 324">
            <a:extLst>
              <a:ext uri="{FF2B5EF4-FFF2-40B4-BE49-F238E27FC236}">
                <a16:creationId xmlns:a16="http://schemas.microsoft.com/office/drawing/2014/main" id="{65706DCF-B495-5660-2D6F-3F417F323503}"/>
              </a:ext>
            </a:extLst>
          </p:cNvPr>
          <p:cNvCxnSpPr/>
          <p:nvPr>
            <p:custDataLst>
              <p:tags r:id="rId100"/>
            </p:custDataLst>
          </p:nvPr>
        </p:nvCxnSpPr>
        <p:spPr>
          <a:xfrm flipV="1">
            <a:off x="5050213" y="3180083"/>
            <a:ext cx="170278" cy="5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69" name="椭圆 1068">
            <a:extLst>
              <a:ext uri="{FF2B5EF4-FFF2-40B4-BE49-F238E27FC236}">
                <a16:creationId xmlns:a16="http://schemas.microsoft.com/office/drawing/2014/main" id="{392CF562-4EFF-CF5D-A687-B2A25FDD284B}"/>
              </a:ext>
            </a:extLst>
          </p:cNvPr>
          <p:cNvSpPr/>
          <p:nvPr>
            <p:custDataLst>
              <p:tags r:id="rId101"/>
            </p:custDataLst>
          </p:nvPr>
        </p:nvSpPr>
        <p:spPr>
          <a:xfrm flipH="1">
            <a:off x="5114160" y="3131636"/>
            <a:ext cx="49076" cy="1373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70" name="直接连接符 326">
            <a:extLst>
              <a:ext uri="{FF2B5EF4-FFF2-40B4-BE49-F238E27FC236}">
                <a16:creationId xmlns:a16="http://schemas.microsoft.com/office/drawing/2014/main" id="{687B29AF-9A95-D5B5-D986-D862DDAFBD25}"/>
              </a:ext>
            </a:extLst>
          </p:cNvPr>
          <p:cNvCxnSpPr/>
          <p:nvPr>
            <p:custDataLst>
              <p:tags r:id="rId102"/>
            </p:custDataLst>
          </p:nvPr>
        </p:nvCxnSpPr>
        <p:spPr>
          <a:xfrm>
            <a:off x="5037108" y="3212663"/>
            <a:ext cx="1606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71" name="椭圆 1070">
            <a:extLst>
              <a:ext uri="{FF2B5EF4-FFF2-40B4-BE49-F238E27FC236}">
                <a16:creationId xmlns:a16="http://schemas.microsoft.com/office/drawing/2014/main" id="{B4F6EAB2-FE8B-4D1E-8EFE-4CA686C283BE}"/>
              </a:ext>
            </a:extLst>
          </p:cNvPr>
          <p:cNvSpPr/>
          <p:nvPr>
            <p:custDataLst>
              <p:tags r:id="rId103"/>
            </p:custDataLst>
          </p:nvPr>
        </p:nvSpPr>
        <p:spPr>
          <a:xfrm flipH="1">
            <a:off x="3542836" y="3045540"/>
            <a:ext cx="49076" cy="1373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072" name="直接连接符 328">
            <a:extLst>
              <a:ext uri="{FF2B5EF4-FFF2-40B4-BE49-F238E27FC236}">
                <a16:creationId xmlns:a16="http://schemas.microsoft.com/office/drawing/2014/main" id="{CFDAFE74-C06D-90A9-3BD9-B3DE5C2D641C}"/>
              </a:ext>
            </a:extLst>
          </p:cNvPr>
          <p:cNvCxnSpPr/>
          <p:nvPr>
            <p:custDataLst>
              <p:tags r:id="rId104"/>
            </p:custDataLst>
          </p:nvPr>
        </p:nvCxnSpPr>
        <p:spPr>
          <a:xfrm>
            <a:off x="3495777" y="3125928"/>
            <a:ext cx="1606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073" name="直接连接符 329">
            <a:extLst>
              <a:ext uri="{FF2B5EF4-FFF2-40B4-BE49-F238E27FC236}">
                <a16:creationId xmlns:a16="http://schemas.microsoft.com/office/drawing/2014/main" id="{7BC45E04-AD5B-BAF6-A7BE-FE9B31E3C89B}"/>
              </a:ext>
            </a:extLst>
          </p:cNvPr>
          <p:cNvCxnSpPr>
            <a:cxnSpLocks/>
          </p:cNvCxnSpPr>
          <p:nvPr>
            <p:custDataLst>
              <p:tags r:id="rId105"/>
            </p:custDataLst>
          </p:nvPr>
        </p:nvCxnSpPr>
        <p:spPr>
          <a:xfrm flipV="1">
            <a:off x="3459611" y="3085350"/>
            <a:ext cx="192817" cy="600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074" name="直接连接符 330">
            <a:extLst>
              <a:ext uri="{FF2B5EF4-FFF2-40B4-BE49-F238E27FC236}">
                <a16:creationId xmlns:a16="http://schemas.microsoft.com/office/drawing/2014/main" id="{07D41975-3525-BE19-8909-9E9091758212}"/>
              </a:ext>
            </a:extLst>
          </p:cNvPr>
          <p:cNvCxnSpPr/>
          <p:nvPr>
            <p:custDataLst>
              <p:tags r:id="rId106"/>
            </p:custDataLst>
          </p:nvPr>
        </p:nvCxnSpPr>
        <p:spPr>
          <a:xfrm>
            <a:off x="8068786" y="3226077"/>
            <a:ext cx="160611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075" name="直接连接符 331">
            <a:extLst>
              <a:ext uri="{FF2B5EF4-FFF2-40B4-BE49-F238E27FC236}">
                <a16:creationId xmlns:a16="http://schemas.microsoft.com/office/drawing/2014/main" id="{35AD634C-6323-381D-D39A-2D9B5090CC5E}"/>
              </a:ext>
            </a:extLst>
          </p:cNvPr>
          <p:cNvCxnSpPr>
            <a:cxnSpLocks/>
          </p:cNvCxnSpPr>
          <p:nvPr>
            <p:custDataLst>
              <p:tags r:id="rId107"/>
            </p:custDataLst>
          </p:nvPr>
        </p:nvCxnSpPr>
        <p:spPr>
          <a:xfrm flipV="1">
            <a:off x="8067663" y="3180762"/>
            <a:ext cx="192817" cy="6001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076" name="椭圆 1075">
            <a:extLst>
              <a:ext uri="{FF2B5EF4-FFF2-40B4-BE49-F238E27FC236}">
                <a16:creationId xmlns:a16="http://schemas.microsoft.com/office/drawing/2014/main" id="{8AD1B27B-6B6D-2366-3E66-46A6FEE9F94D}"/>
              </a:ext>
            </a:extLst>
          </p:cNvPr>
          <p:cNvSpPr/>
          <p:nvPr>
            <p:custDataLst>
              <p:tags r:id="rId108"/>
            </p:custDataLst>
          </p:nvPr>
        </p:nvSpPr>
        <p:spPr>
          <a:xfrm flipH="1">
            <a:off x="8114994" y="3140135"/>
            <a:ext cx="49076" cy="13735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49694" tIns="24844" rIns="49694" bIns="24844" numCol="1" spcCol="0" rtlCol="0" fromWordArt="0" anchor="ctr" anchorCtr="0" forceAA="0" compatLnSpc="1">
            <a:noAutofit/>
          </a:bodyPr>
          <a:lstStyle/>
          <a:p>
            <a:pPr algn="ctr" defTabSz="913399">
              <a:defRPr/>
            </a:pPr>
            <a:endParaRPr lang="zh-CN" altLang="en-US" sz="1200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1077" name="图片 1076">
            <a:extLst>
              <a:ext uri="{FF2B5EF4-FFF2-40B4-BE49-F238E27FC236}">
                <a16:creationId xmlns:a16="http://schemas.microsoft.com/office/drawing/2014/main" id="{C61F913C-49CD-D281-E292-253CDF49EDA9}"/>
              </a:ext>
            </a:extLst>
          </p:cNvPr>
          <p:cNvPicPr>
            <a:picLocks noChangeAspect="1"/>
          </p:cNvPicPr>
          <p:nvPr>
            <p:custDataLst>
              <p:tags r:id="rId109"/>
            </p:custDataLst>
          </p:nvPr>
        </p:nvPicPr>
        <p:blipFill>
          <a:blip r:embed="rId16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7473" y="3134244"/>
            <a:ext cx="285283" cy="174565"/>
          </a:xfrm>
          <a:prstGeom prst="rect">
            <a:avLst/>
          </a:prstGeom>
          <a:ln>
            <a:solidFill>
              <a:srgbClr val="1D1D1A"/>
            </a:solidFill>
          </a:ln>
        </p:spPr>
      </p:pic>
      <p:cxnSp>
        <p:nvCxnSpPr>
          <p:cNvPr id="1078" name="直接连接符 334">
            <a:extLst>
              <a:ext uri="{FF2B5EF4-FFF2-40B4-BE49-F238E27FC236}">
                <a16:creationId xmlns:a16="http://schemas.microsoft.com/office/drawing/2014/main" id="{17491B21-7C3E-07D0-7AB7-9932AD80F3BF}"/>
              </a:ext>
            </a:extLst>
          </p:cNvPr>
          <p:cNvCxnSpPr>
            <a:cxnSpLocks/>
            <a:stCxn id="1167" idx="2"/>
            <a:endCxn id="1077" idx="0"/>
          </p:cNvCxnSpPr>
          <p:nvPr>
            <p:custDataLst>
              <p:tags r:id="rId110"/>
            </p:custDataLst>
          </p:nvPr>
        </p:nvCxnSpPr>
        <p:spPr>
          <a:xfrm>
            <a:off x="2347380" y="2860703"/>
            <a:ext cx="242734" cy="273542"/>
          </a:xfrm>
          <a:prstGeom prst="line">
            <a:avLst/>
          </a:prstGeom>
          <a:noFill/>
          <a:ln w="9525" cap="flat" cmpd="sng" algn="ctr">
            <a:solidFill>
              <a:srgbClr val="00B0F0"/>
            </a:solidFill>
            <a:prstDash val="solid"/>
            <a:miter lim="800000"/>
          </a:ln>
          <a:effectLst/>
        </p:spPr>
      </p:cxnSp>
      <p:cxnSp>
        <p:nvCxnSpPr>
          <p:cNvPr id="1079" name="连接符: 肘形 321">
            <a:extLst>
              <a:ext uri="{FF2B5EF4-FFF2-40B4-BE49-F238E27FC236}">
                <a16:creationId xmlns:a16="http://schemas.microsoft.com/office/drawing/2014/main" id="{36E2AE09-6202-1696-EE16-79AA5DAFBCA0}"/>
              </a:ext>
            </a:extLst>
          </p:cNvPr>
          <p:cNvCxnSpPr>
            <a:cxnSpLocks/>
            <a:stCxn id="1077" idx="2"/>
          </p:cNvCxnSpPr>
          <p:nvPr/>
        </p:nvCxnSpPr>
        <p:spPr>
          <a:xfrm rot="5400000">
            <a:off x="1544038" y="4054736"/>
            <a:ext cx="1792004" cy="300150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/>
        </p:spPr>
      </p:cxn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0C3FC8CD-7BBA-9602-8A76-B375030F0B18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899418" y="249700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399">
              <a:defRPr/>
            </a:pPr>
            <a:r>
              <a:rPr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带外管理区</a:t>
            </a:r>
          </a:p>
        </p:txBody>
      </p: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154CCF5B-D718-B287-8B54-B7A08381B2A1}"/>
              </a:ext>
            </a:extLst>
          </p:cNvPr>
          <p:cNvSpPr txBox="1"/>
          <p:nvPr/>
        </p:nvSpPr>
        <p:spPr>
          <a:xfrm>
            <a:off x="6113010" y="3019950"/>
            <a:ext cx="1358245" cy="215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4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业务面</a:t>
            </a:r>
          </a:p>
        </p:txBody>
      </p:sp>
      <p:cxnSp>
        <p:nvCxnSpPr>
          <p:cNvPr id="1175" name="直接连接符 433">
            <a:extLst>
              <a:ext uri="{FF2B5EF4-FFF2-40B4-BE49-F238E27FC236}">
                <a16:creationId xmlns:a16="http://schemas.microsoft.com/office/drawing/2014/main" id="{36E6FAE3-A9AD-66B8-D776-2EB70F733D6F}"/>
              </a:ext>
            </a:extLst>
          </p:cNvPr>
          <p:cNvCxnSpPr>
            <a:cxnSpLocks/>
            <a:stCxn id="1171" idx="2"/>
          </p:cNvCxnSpPr>
          <p:nvPr>
            <p:custDataLst>
              <p:tags r:id="rId112"/>
            </p:custDataLst>
          </p:nvPr>
        </p:nvCxnSpPr>
        <p:spPr>
          <a:xfrm flipH="1">
            <a:off x="1419387" y="3320028"/>
            <a:ext cx="289221" cy="1469488"/>
          </a:xfrm>
          <a:prstGeom prst="line">
            <a:avLst/>
          </a:prstGeom>
          <a:noFill/>
          <a:ln w="12700">
            <a:solidFill>
              <a:srgbClr val="00B0F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" name="直接连接符 434">
            <a:extLst>
              <a:ext uri="{FF2B5EF4-FFF2-40B4-BE49-F238E27FC236}">
                <a16:creationId xmlns:a16="http://schemas.microsoft.com/office/drawing/2014/main" id="{61CCE457-94AF-A1E8-73D0-2A74BB48AE83}"/>
              </a:ext>
            </a:extLst>
          </p:cNvPr>
          <p:cNvCxnSpPr>
            <a:cxnSpLocks/>
            <a:stCxn id="1170" idx="2"/>
          </p:cNvCxnSpPr>
          <p:nvPr>
            <p:custDataLst>
              <p:tags r:id="rId113"/>
            </p:custDataLst>
          </p:nvPr>
        </p:nvCxnSpPr>
        <p:spPr>
          <a:xfrm>
            <a:off x="1223382" y="3317919"/>
            <a:ext cx="522021" cy="1139232"/>
          </a:xfrm>
          <a:prstGeom prst="line">
            <a:avLst/>
          </a:prstGeom>
          <a:noFill/>
          <a:ln w="12700">
            <a:solidFill>
              <a:sysClr val="windowText" lastClr="00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1746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参数面组网设计案例：大带宽网络、无收敛二层胖树拓扑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943182-BB22-DA57-05D5-69411369B4B9}"/>
              </a:ext>
            </a:extLst>
          </p:cNvPr>
          <p:cNvSpPr/>
          <p:nvPr/>
        </p:nvSpPr>
        <p:spPr>
          <a:xfrm>
            <a:off x="5683895" y="1354396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参数面组网拓扑图</a:t>
            </a:r>
          </a:p>
        </p:txBody>
      </p:sp>
      <p:cxnSp>
        <p:nvCxnSpPr>
          <p:cNvPr id="12" name="直接连接符 18">
            <a:extLst>
              <a:ext uri="{FF2B5EF4-FFF2-40B4-BE49-F238E27FC236}">
                <a16:creationId xmlns:a16="http://schemas.microsoft.com/office/drawing/2014/main" id="{55F2FCF2-4039-067A-AF64-BE313614DBAB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 bwMode="auto">
          <a:xfrm flipH="1" flipV="1">
            <a:off x="8560320" y="2969001"/>
            <a:ext cx="712079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467E1CDA-5A8E-13D9-DFF6-39A016D019FE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 bwMode="auto">
          <a:xfrm flipV="1">
            <a:off x="6313768" y="2969001"/>
            <a:ext cx="772143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AB298F13-D771-5FE9-D55E-9F724CB8B23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 bwMode="auto">
          <a:xfrm flipH="1">
            <a:off x="6313768" y="2969001"/>
            <a:ext cx="2246552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17015385-8A1F-A9B2-B276-992C707D8DF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 bwMode="auto">
          <a:xfrm flipH="1" flipV="1">
            <a:off x="7085912" y="2969001"/>
            <a:ext cx="523291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461" descr="图片240">
            <a:extLst>
              <a:ext uri="{FF2B5EF4-FFF2-40B4-BE49-F238E27FC236}">
                <a16:creationId xmlns:a16="http://schemas.microsoft.com/office/drawing/2014/main" id="{509D432D-5B0B-122A-411E-911823DA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8812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61" descr="图片240">
            <a:extLst>
              <a:ext uri="{FF2B5EF4-FFF2-40B4-BE49-F238E27FC236}">
                <a16:creationId xmlns:a16="http://schemas.microsoft.com/office/drawing/2014/main" id="{FF74EC4B-4EC1-35AA-3D79-B613C0AF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5364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61" descr="图片240">
            <a:extLst>
              <a:ext uri="{FF2B5EF4-FFF2-40B4-BE49-F238E27FC236}">
                <a16:creationId xmlns:a16="http://schemas.microsoft.com/office/drawing/2014/main" id="{29CAD237-3C1D-94B9-D917-8A0409E5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0955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64">
            <a:extLst>
              <a:ext uri="{FF2B5EF4-FFF2-40B4-BE49-F238E27FC236}">
                <a16:creationId xmlns:a16="http://schemas.microsoft.com/office/drawing/2014/main" id="{AE7BA244-3733-336F-C72A-2633F4417E6F}"/>
              </a:ext>
            </a:extLst>
          </p:cNvPr>
          <p:cNvCxnSpPr>
            <a:cxnSpLocks/>
            <a:stCxn id="127" idx="0"/>
            <a:endCxn id="16" idx="2"/>
          </p:cNvCxnSpPr>
          <p:nvPr/>
        </p:nvCxnSpPr>
        <p:spPr bwMode="auto">
          <a:xfrm flipV="1">
            <a:off x="5549259" y="4295886"/>
            <a:ext cx="76450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66">
            <a:extLst>
              <a:ext uri="{FF2B5EF4-FFF2-40B4-BE49-F238E27FC236}">
                <a16:creationId xmlns:a16="http://schemas.microsoft.com/office/drawing/2014/main" id="{E025A105-8250-26F4-0C3A-C45E50FE94E4}"/>
              </a:ext>
            </a:extLst>
          </p:cNvPr>
          <p:cNvCxnSpPr>
            <a:cxnSpLocks/>
            <a:stCxn id="114" idx="0"/>
            <a:endCxn id="16" idx="2"/>
          </p:cNvCxnSpPr>
          <p:nvPr/>
        </p:nvCxnSpPr>
        <p:spPr bwMode="auto">
          <a:xfrm flipH="1" flipV="1">
            <a:off x="6313768" y="4295886"/>
            <a:ext cx="93831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72">
            <a:extLst>
              <a:ext uri="{FF2B5EF4-FFF2-40B4-BE49-F238E27FC236}">
                <a16:creationId xmlns:a16="http://schemas.microsoft.com/office/drawing/2014/main" id="{F1CFC0E9-194F-DE0D-88E2-6285DECC330C}"/>
              </a:ext>
            </a:extLst>
          </p:cNvPr>
          <p:cNvCxnSpPr>
            <a:cxnSpLocks/>
            <a:stCxn id="98" idx="0"/>
            <a:endCxn id="27" idx="2"/>
          </p:cNvCxnSpPr>
          <p:nvPr/>
        </p:nvCxnSpPr>
        <p:spPr bwMode="auto">
          <a:xfrm flipV="1">
            <a:off x="7239879" y="4295886"/>
            <a:ext cx="369323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74">
            <a:extLst>
              <a:ext uri="{FF2B5EF4-FFF2-40B4-BE49-F238E27FC236}">
                <a16:creationId xmlns:a16="http://schemas.microsoft.com/office/drawing/2014/main" id="{7796E9E8-940E-B060-618B-F21C1FC92D89}"/>
              </a:ext>
            </a:extLst>
          </p:cNvPr>
          <p:cNvCxnSpPr>
            <a:cxnSpLocks/>
            <a:stCxn id="85" idx="0"/>
            <a:endCxn id="27" idx="2"/>
          </p:cNvCxnSpPr>
          <p:nvPr/>
        </p:nvCxnSpPr>
        <p:spPr bwMode="auto">
          <a:xfrm flipH="1" flipV="1">
            <a:off x="7609202" y="4295886"/>
            <a:ext cx="489017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461" descr="图片240">
            <a:extLst>
              <a:ext uri="{FF2B5EF4-FFF2-40B4-BE49-F238E27FC236}">
                <a16:creationId xmlns:a16="http://schemas.microsoft.com/office/drawing/2014/main" id="{CD0B6FDC-1DD4-5045-D7A3-9E823492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7443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97">
            <a:extLst>
              <a:ext uri="{FF2B5EF4-FFF2-40B4-BE49-F238E27FC236}">
                <a16:creationId xmlns:a16="http://schemas.microsoft.com/office/drawing/2014/main" id="{467EB683-4C92-A643-5F05-EF88CCA2045D}"/>
              </a:ext>
            </a:extLst>
          </p:cNvPr>
          <p:cNvCxnSpPr>
            <a:cxnSpLocks/>
            <a:stCxn id="69" idx="0"/>
            <a:endCxn id="23" idx="2"/>
          </p:cNvCxnSpPr>
          <p:nvPr/>
        </p:nvCxnSpPr>
        <p:spPr bwMode="auto">
          <a:xfrm flipV="1">
            <a:off x="9082398" y="4295886"/>
            <a:ext cx="190002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98">
            <a:extLst>
              <a:ext uri="{FF2B5EF4-FFF2-40B4-BE49-F238E27FC236}">
                <a16:creationId xmlns:a16="http://schemas.microsoft.com/office/drawing/2014/main" id="{2850136E-153C-0AAF-DA4E-4A5EC9ECE90D}"/>
              </a:ext>
            </a:extLst>
          </p:cNvPr>
          <p:cNvCxnSpPr>
            <a:cxnSpLocks/>
            <a:stCxn id="56" idx="0"/>
            <a:endCxn id="23" idx="2"/>
          </p:cNvCxnSpPr>
          <p:nvPr/>
        </p:nvCxnSpPr>
        <p:spPr bwMode="auto">
          <a:xfrm flipH="1" flipV="1">
            <a:off x="9272399" y="4295886"/>
            <a:ext cx="66833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0F30D3-2966-40F6-99D5-D9D3DDBA3EA2}"/>
              </a:ext>
            </a:extLst>
          </p:cNvPr>
          <p:cNvSpPr txBox="1"/>
          <p:nvPr/>
        </p:nvSpPr>
        <p:spPr>
          <a:xfrm>
            <a:off x="6868559" y="2321950"/>
            <a:ext cx="1648603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Spine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27" name="Picture 461" descr="图片240">
            <a:extLst>
              <a:ext uri="{FF2B5EF4-FFF2-40B4-BE49-F238E27FC236}">
                <a16:creationId xmlns:a16="http://schemas.microsoft.com/office/drawing/2014/main" id="{05F82256-D003-A73D-56F8-F36169B7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246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3C82805A-7C36-592D-0BA9-99AA59BBC12C}"/>
              </a:ext>
            </a:extLst>
          </p:cNvPr>
          <p:cNvGrpSpPr/>
          <p:nvPr/>
        </p:nvGrpSpPr>
        <p:grpSpPr>
          <a:xfrm>
            <a:off x="5232261" y="4930801"/>
            <a:ext cx="1492336" cy="1006637"/>
            <a:chOff x="452463" y="4744689"/>
            <a:chExt cx="1515619" cy="117955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7B6EF50-1EE3-2268-A62F-4914677E9855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127" name="矩形: 圆角 105">
                <a:extLst>
                  <a:ext uri="{FF2B5EF4-FFF2-40B4-BE49-F238E27FC236}">
                    <a16:creationId xmlns:a16="http://schemas.microsoft.com/office/drawing/2014/main" id="{EB6FD899-8658-421C-E191-53A8822EA975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7E5532B4-5277-1A76-FE29-0DC53AFBEC19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8" name="图片 137">
                  <a:extLst>
                    <a:ext uri="{FF2B5EF4-FFF2-40B4-BE49-F238E27FC236}">
                      <a16:creationId xmlns:a16="http://schemas.microsoft.com/office/drawing/2014/main" id="{FDEE0807-B48B-3CE0-E138-BB608308E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9" name="图片 138">
                  <a:extLst>
                    <a:ext uri="{FF2B5EF4-FFF2-40B4-BE49-F238E27FC236}">
                      <a16:creationId xmlns:a16="http://schemas.microsoft.com/office/drawing/2014/main" id="{F3952064-9ACB-A12D-F997-6C020F117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913C77DE-B07C-5684-F808-963C8016E8AF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6" name="图片 135">
                  <a:extLst>
                    <a:ext uri="{FF2B5EF4-FFF2-40B4-BE49-F238E27FC236}">
                      <a16:creationId xmlns:a16="http://schemas.microsoft.com/office/drawing/2014/main" id="{8003671A-4934-CB3C-E94B-A91515FFE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7" name="图片 136">
                  <a:extLst>
                    <a:ext uri="{FF2B5EF4-FFF2-40B4-BE49-F238E27FC236}">
                      <a16:creationId xmlns:a16="http://schemas.microsoft.com/office/drawing/2014/main" id="{07253E0F-69E7-68B4-7F55-CF2B58A38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7486A7E-4F32-7A15-7364-EF72E192C533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4" name="图片 133">
                  <a:extLst>
                    <a:ext uri="{FF2B5EF4-FFF2-40B4-BE49-F238E27FC236}">
                      <a16:creationId xmlns:a16="http://schemas.microsoft.com/office/drawing/2014/main" id="{1C505FC2-F7D1-E401-2126-FD8C44890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5" name="图片 134">
                  <a:extLst>
                    <a:ext uri="{FF2B5EF4-FFF2-40B4-BE49-F238E27FC236}">
                      <a16:creationId xmlns:a16="http://schemas.microsoft.com/office/drawing/2014/main" id="{87AF4396-9A0E-49C2-3841-7A8973613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6CC4B04-17F8-F332-714A-3F38272542E0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7BDF5903-F58E-0A0F-8369-D6B377F07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3" name="图片 132">
                  <a:extLst>
                    <a:ext uri="{FF2B5EF4-FFF2-40B4-BE49-F238E27FC236}">
                      <a16:creationId xmlns:a16="http://schemas.microsoft.com/office/drawing/2014/main" id="{C1757DA3-30FD-56FA-5075-D88375ECA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6F947BC9-248B-88BB-E307-70F422A6EADF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114" name="矩形: 圆角 112">
                <a:extLst>
                  <a:ext uri="{FF2B5EF4-FFF2-40B4-BE49-F238E27FC236}">
                    <a16:creationId xmlns:a16="http://schemas.microsoft.com/office/drawing/2014/main" id="{F821EBA9-15F5-E508-40C4-20CAFFAEFB5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A4D9687-7A0C-B8C4-549A-5BC7A8CF674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5" name="图片 124">
                  <a:extLst>
                    <a:ext uri="{FF2B5EF4-FFF2-40B4-BE49-F238E27FC236}">
                      <a16:creationId xmlns:a16="http://schemas.microsoft.com/office/drawing/2014/main" id="{40D08664-0764-EB0B-0804-8A82807B0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6" name="图片 125">
                  <a:extLst>
                    <a:ext uri="{FF2B5EF4-FFF2-40B4-BE49-F238E27FC236}">
                      <a16:creationId xmlns:a16="http://schemas.microsoft.com/office/drawing/2014/main" id="{1B216BA2-35B5-DB4C-522A-B4CAB12E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C683FB7B-47BD-DA17-ECCE-2F7E4AD8ED2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3" name="图片 122">
                  <a:extLst>
                    <a:ext uri="{FF2B5EF4-FFF2-40B4-BE49-F238E27FC236}">
                      <a16:creationId xmlns:a16="http://schemas.microsoft.com/office/drawing/2014/main" id="{611FFBB0-A757-5AC1-D4F6-8FFB022C6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4" name="图片 123">
                  <a:extLst>
                    <a:ext uri="{FF2B5EF4-FFF2-40B4-BE49-F238E27FC236}">
                      <a16:creationId xmlns:a16="http://schemas.microsoft.com/office/drawing/2014/main" id="{2E70B99F-74C4-9B6E-652F-AC545A57E2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7E5003E5-C375-E855-BF8F-06B13C95CDE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1" name="图片 120">
                  <a:extLst>
                    <a:ext uri="{FF2B5EF4-FFF2-40B4-BE49-F238E27FC236}">
                      <a16:creationId xmlns:a16="http://schemas.microsoft.com/office/drawing/2014/main" id="{226849CA-BB25-81D8-D61B-D458039F1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2" name="图片 121">
                  <a:extLst>
                    <a:ext uri="{FF2B5EF4-FFF2-40B4-BE49-F238E27FC236}">
                      <a16:creationId xmlns:a16="http://schemas.microsoft.com/office/drawing/2014/main" id="{31F1CB79-97D6-83D9-C511-C9FBE023C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2933C91-3D6D-5858-995A-53417A820D2C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19" name="图片 118">
                  <a:extLst>
                    <a:ext uri="{FF2B5EF4-FFF2-40B4-BE49-F238E27FC236}">
                      <a16:creationId xmlns:a16="http://schemas.microsoft.com/office/drawing/2014/main" id="{DB022BF2-5D37-0F9B-B633-6485F3FF1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0" name="图片 119">
                  <a:extLst>
                    <a:ext uri="{FF2B5EF4-FFF2-40B4-BE49-F238E27FC236}">
                      <a16:creationId xmlns:a16="http://schemas.microsoft.com/office/drawing/2014/main" id="{4C73D126-611F-3812-13AA-F3464E2F3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9D7EA64-2A25-ADF5-6790-13D16213296D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69D75-4F5C-C961-73B5-8818A0BDADAF}"/>
              </a:ext>
            </a:extLst>
          </p:cNvPr>
          <p:cNvGrpSpPr/>
          <p:nvPr/>
        </p:nvGrpSpPr>
        <p:grpSpPr>
          <a:xfrm>
            <a:off x="6922881" y="4930801"/>
            <a:ext cx="1492336" cy="1006637"/>
            <a:chOff x="452463" y="4744689"/>
            <a:chExt cx="1515619" cy="1179558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1E1ED2DB-8D56-55E8-0D3D-F751F35BD460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98" name="矩形: 圆角 180">
                <a:extLst>
                  <a:ext uri="{FF2B5EF4-FFF2-40B4-BE49-F238E27FC236}">
                    <a16:creationId xmlns:a16="http://schemas.microsoft.com/office/drawing/2014/main" id="{4F77D776-93CA-1CC5-5B2B-3A34CD3F1AD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00C8BBC8-27E6-3C85-EA53-23250D452740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9" name="图片 108">
                  <a:extLst>
                    <a:ext uri="{FF2B5EF4-FFF2-40B4-BE49-F238E27FC236}">
                      <a16:creationId xmlns:a16="http://schemas.microsoft.com/office/drawing/2014/main" id="{3E219C68-8A23-36E2-C8BA-E56F8DFD3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10" name="图片 109">
                  <a:extLst>
                    <a:ext uri="{FF2B5EF4-FFF2-40B4-BE49-F238E27FC236}">
                      <a16:creationId xmlns:a16="http://schemas.microsoft.com/office/drawing/2014/main" id="{6E0CA6C9-2FC6-6176-2ED5-D4B89569D9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7261F52C-3EBC-D424-B5D0-03DAB5166743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7" name="图片 106">
                  <a:extLst>
                    <a:ext uri="{FF2B5EF4-FFF2-40B4-BE49-F238E27FC236}">
                      <a16:creationId xmlns:a16="http://schemas.microsoft.com/office/drawing/2014/main" id="{884569A6-017D-8F44-75E0-5462EDCAA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8" name="图片 107">
                  <a:extLst>
                    <a:ext uri="{FF2B5EF4-FFF2-40B4-BE49-F238E27FC236}">
                      <a16:creationId xmlns:a16="http://schemas.microsoft.com/office/drawing/2014/main" id="{07E836ED-A918-CC65-E08A-DBC202FF3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420C675F-6A95-7EA6-520B-C0722CA74D57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5" name="图片 104">
                  <a:extLst>
                    <a:ext uri="{FF2B5EF4-FFF2-40B4-BE49-F238E27FC236}">
                      <a16:creationId xmlns:a16="http://schemas.microsoft.com/office/drawing/2014/main" id="{5EE90586-AAE6-4714-1BBF-A7D8F7B86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6" name="图片 105">
                  <a:extLst>
                    <a:ext uri="{FF2B5EF4-FFF2-40B4-BE49-F238E27FC236}">
                      <a16:creationId xmlns:a16="http://schemas.microsoft.com/office/drawing/2014/main" id="{970D786B-9973-36CE-E8C1-D1997F4DE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BC7C2F1E-68A9-ADC8-FD71-4F4CC0730C9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3" name="图片 102">
                  <a:extLst>
                    <a:ext uri="{FF2B5EF4-FFF2-40B4-BE49-F238E27FC236}">
                      <a16:creationId xmlns:a16="http://schemas.microsoft.com/office/drawing/2014/main" id="{3193C8AC-D6C7-DDBA-F735-303EA8276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4" name="图片 103">
                  <a:extLst>
                    <a:ext uri="{FF2B5EF4-FFF2-40B4-BE49-F238E27FC236}">
                      <a16:creationId xmlns:a16="http://schemas.microsoft.com/office/drawing/2014/main" id="{46F6E4FE-F830-CB8E-1983-FDFF9937A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2694A88-3380-91C9-368B-7A99D29F147E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85" name="矩形: 圆角 167">
                <a:extLst>
                  <a:ext uri="{FF2B5EF4-FFF2-40B4-BE49-F238E27FC236}">
                    <a16:creationId xmlns:a16="http://schemas.microsoft.com/office/drawing/2014/main" id="{7BCE7A3D-B468-5438-A679-EC4B1D3CB82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035593A-CB21-6C6A-134B-5B26BCE4AC8F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6" name="图片 95">
                  <a:extLst>
                    <a:ext uri="{FF2B5EF4-FFF2-40B4-BE49-F238E27FC236}">
                      <a16:creationId xmlns:a16="http://schemas.microsoft.com/office/drawing/2014/main" id="{74C9E668-06CF-37DB-0F0C-A33F925D8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7" name="图片 96">
                  <a:extLst>
                    <a:ext uri="{FF2B5EF4-FFF2-40B4-BE49-F238E27FC236}">
                      <a16:creationId xmlns:a16="http://schemas.microsoft.com/office/drawing/2014/main" id="{72A90366-996B-CCA2-3556-D14236CE5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FE84E3B5-5AE9-6CBB-1936-532F0BECEFDE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4" name="图片 93">
                  <a:extLst>
                    <a:ext uri="{FF2B5EF4-FFF2-40B4-BE49-F238E27FC236}">
                      <a16:creationId xmlns:a16="http://schemas.microsoft.com/office/drawing/2014/main" id="{264F9943-9AED-AB8A-700A-042964968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5" name="图片 94">
                  <a:extLst>
                    <a:ext uri="{FF2B5EF4-FFF2-40B4-BE49-F238E27FC236}">
                      <a16:creationId xmlns:a16="http://schemas.microsoft.com/office/drawing/2014/main" id="{37C253E0-0833-B1F5-C7AA-A24C33A79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4507F67F-3CD6-B2F7-40AC-E244B825201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2" name="图片 91">
                  <a:extLst>
                    <a:ext uri="{FF2B5EF4-FFF2-40B4-BE49-F238E27FC236}">
                      <a16:creationId xmlns:a16="http://schemas.microsoft.com/office/drawing/2014/main" id="{4ED36685-759D-5D3D-A62F-17279BE92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3" name="图片 92">
                  <a:extLst>
                    <a:ext uri="{FF2B5EF4-FFF2-40B4-BE49-F238E27FC236}">
                      <a16:creationId xmlns:a16="http://schemas.microsoft.com/office/drawing/2014/main" id="{7CF5ACFD-F057-A065-5C82-0BBC4BA65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71B510C-D2F2-11A0-03F6-5C3E1A4B3F0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0" name="图片 89">
                  <a:extLst>
                    <a:ext uri="{FF2B5EF4-FFF2-40B4-BE49-F238E27FC236}">
                      <a16:creationId xmlns:a16="http://schemas.microsoft.com/office/drawing/2014/main" id="{222AE04D-96CC-6EAB-CFFF-7B16B2EE7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1" name="图片 90">
                  <a:extLst>
                    <a:ext uri="{FF2B5EF4-FFF2-40B4-BE49-F238E27FC236}">
                      <a16:creationId xmlns:a16="http://schemas.microsoft.com/office/drawing/2014/main" id="{7F464C92-8CB9-ED7F-5504-0EDD84403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6C33372-F6F2-AF61-904D-DDA3EA083A27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FE352F-E4A2-D34D-8203-C26C31F7F2CF}"/>
              </a:ext>
            </a:extLst>
          </p:cNvPr>
          <p:cNvGrpSpPr/>
          <p:nvPr/>
        </p:nvGrpSpPr>
        <p:grpSpPr>
          <a:xfrm>
            <a:off x="8765399" y="4930801"/>
            <a:ext cx="1492336" cy="1006637"/>
            <a:chOff x="452463" y="4744689"/>
            <a:chExt cx="1515619" cy="117955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4FE9AE2-CF6F-C69A-6D1E-B2166E34A0D3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69" name="矩形: 圆角 210">
                <a:extLst>
                  <a:ext uri="{FF2B5EF4-FFF2-40B4-BE49-F238E27FC236}">
                    <a16:creationId xmlns:a16="http://schemas.microsoft.com/office/drawing/2014/main" id="{CB8045AA-D773-5D66-6301-A3417E50CFFA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A8AA19A-53B4-EF9B-65B0-231A1F68B98A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80" name="图片 79">
                  <a:extLst>
                    <a:ext uri="{FF2B5EF4-FFF2-40B4-BE49-F238E27FC236}">
                      <a16:creationId xmlns:a16="http://schemas.microsoft.com/office/drawing/2014/main" id="{8C0197B8-FEDD-3250-6B21-ABDD6AFD7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81" name="图片 80">
                  <a:extLst>
                    <a:ext uri="{FF2B5EF4-FFF2-40B4-BE49-F238E27FC236}">
                      <a16:creationId xmlns:a16="http://schemas.microsoft.com/office/drawing/2014/main" id="{11CD4B5F-DC93-4078-F03A-31B8B3716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279DA960-3CCC-9DEA-6740-BCD39D49170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8" name="图片 77">
                  <a:extLst>
                    <a:ext uri="{FF2B5EF4-FFF2-40B4-BE49-F238E27FC236}">
                      <a16:creationId xmlns:a16="http://schemas.microsoft.com/office/drawing/2014/main" id="{64603672-20BF-C013-186A-A979FBE1CD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7890E828-44AA-C8FA-08BF-BFA57AD6F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24A499D7-3D11-B853-1611-E75DFF20A42F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6" name="图片 75">
                  <a:extLst>
                    <a:ext uri="{FF2B5EF4-FFF2-40B4-BE49-F238E27FC236}">
                      <a16:creationId xmlns:a16="http://schemas.microsoft.com/office/drawing/2014/main" id="{6CF0F983-C9A1-15FF-8FB2-530F8496F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7" name="图片 76">
                  <a:extLst>
                    <a:ext uri="{FF2B5EF4-FFF2-40B4-BE49-F238E27FC236}">
                      <a16:creationId xmlns:a16="http://schemas.microsoft.com/office/drawing/2014/main" id="{94693FE4-3981-A213-D0CE-EA01954E7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DFB95E4F-3CAF-B653-1E74-39B8C5FA309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93306A2F-F5F7-A74A-50A0-36438E9CC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5" name="图片 74">
                  <a:extLst>
                    <a:ext uri="{FF2B5EF4-FFF2-40B4-BE49-F238E27FC236}">
                      <a16:creationId xmlns:a16="http://schemas.microsoft.com/office/drawing/2014/main" id="{8E9CE5A2-F4C9-1166-757D-8A67D114BE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9FB6CFC-17E9-BFF9-423A-C377D678169C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56" name="矩形: 圆角 197">
                <a:extLst>
                  <a:ext uri="{FF2B5EF4-FFF2-40B4-BE49-F238E27FC236}">
                    <a16:creationId xmlns:a16="http://schemas.microsoft.com/office/drawing/2014/main" id="{0115B2AD-48CB-CD38-25C7-9C0FE82F4CA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BDBD140-5A67-80B8-3445-71E71B7C440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14C27CD5-4F1C-6974-18C4-D900E9ED1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414B1865-0B44-5952-9DBC-BDF92FCF0B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E90E0900-DC85-9F66-130D-277493487B10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06C89C83-2B50-5331-9FA6-3F15E5118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3F9DF872-C7A4-7AFA-7CA8-B0BED3E90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057748DE-C338-D961-E25E-F6394FFA2DB4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E67F7D7F-EFDD-6944-2F17-52214EAC4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8B8702C6-AB8E-C1D9-2C69-65D1BD3F0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A6B2B8A-2FBF-C401-6ABD-0E58502F97C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B551C5FB-6854-704D-0011-B9EA4601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1BDDB68C-BBBC-379B-DA9F-09260F53A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8A4DF43-F4A2-AF28-2F18-3B9490BABD96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cxnSp>
        <p:nvCxnSpPr>
          <p:cNvPr id="31" name="直接连接符 233">
            <a:extLst>
              <a:ext uri="{FF2B5EF4-FFF2-40B4-BE49-F238E27FC236}">
                <a16:creationId xmlns:a16="http://schemas.microsoft.com/office/drawing/2014/main" id="{352E8DFE-216B-76EF-2E1F-92A6422F39EB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 bwMode="auto">
          <a:xfrm flipV="1">
            <a:off x="7609202" y="2969001"/>
            <a:ext cx="95111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236">
            <a:extLst>
              <a:ext uri="{FF2B5EF4-FFF2-40B4-BE49-F238E27FC236}">
                <a16:creationId xmlns:a16="http://schemas.microsoft.com/office/drawing/2014/main" id="{A2C52586-C7EB-55FA-33AD-76B12BFD9D0A}"/>
              </a:ext>
            </a:extLst>
          </p:cNvPr>
          <p:cNvCxnSpPr>
            <a:stCxn id="23" idx="0"/>
            <a:endCxn id="18" idx="2"/>
          </p:cNvCxnSpPr>
          <p:nvPr/>
        </p:nvCxnSpPr>
        <p:spPr bwMode="auto">
          <a:xfrm flipH="1" flipV="1">
            <a:off x="7085912" y="2969001"/>
            <a:ext cx="218648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0ED2F-FE26-0D73-7EDF-B5580102F483}"/>
              </a:ext>
            </a:extLst>
          </p:cNvPr>
          <p:cNvSpPr txBox="1"/>
          <p:nvPr/>
        </p:nvSpPr>
        <p:spPr>
          <a:xfrm>
            <a:off x="7762982" y="2617019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F10DE4-9DE5-3F96-99DD-362BAC939994}"/>
              </a:ext>
            </a:extLst>
          </p:cNvPr>
          <p:cNvSpPr txBox="1"/>
          <p:nvPr/>
        </p:nvSpPr>
        <p:spPr>
          <a:xfrm>
            <a:off x="8334715" y="3943903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149A89-9E35-A1EF-A41A-9D1D8773379B}"/>
              </a:ext>
            </a:extLst>
          </p:cNvPr>
          <p:cNvSpPr txBox="1"/>
          <p:nvPr/>
        </p:nvSpPr>
        <p:spPr>
          <a:xfrm>
            <a:off x="8531050" y="5306335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1E2CD2-8783-B33E-0040-16870EF0C48A}"/>
              </a:ext>
            </a:extLst>
          </p:cNvPr>
          <p:cNvSpPr txBox="1"/>
          <p:nvPr/>
        </p:nvSpPr>
        <p:spPr>
          <a:xfrm>
            <a:off x="6760924" y="4302358"/>
            <a:ext cx="1566132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2EF1D7FA-3326-707B-7395-0D2C73446CE1}"/>
              </a:ext>
            </a:extLst>
          </p:cNvPr>
          <p:cNvSpPr/>
          <p:nvPr/>
        </p:nvSpPr>
        <p:spPr>
          <a:xfrm>
            <a:off x="6035833" y="4651567"/>
            <a:ext cx="782358" cy="212900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8*200G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8910485-366F-0298-B48C-C5F1728E8806}"/>
              </a:ext>
            </a:extLst>
          </p:cNvPr>
          <p:cNvSpPr/>
          <p:nvPr/>
        </p:nvSpPr>
        <p:spPr>
          <a:xfrm>
            <a:off x="6144919" y="3262466"/>
            <a:ext cx="3140972" cy="276009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400G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光纤互联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3E7D893-29D9-26B8-2805-8448C0D2D716}"/>
              </a:ext>
            </a:extLst>
          </p:cNvPr>
          <p:cNvSpPr/>
          <p:nvPr/>
        </p:nvSpPr>
        <p:spPr>
          <a:xfrm>
            <a:off x="6090600" y="6094843"/>
            <a:ext cx="2114763" cy="315189"/>
          </a:xfrm>
          <a:prstGeom prst="ellipse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每节点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8*NPU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卡，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每卡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1*200G 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0577250-8D8E-A2B3-CC7F-36167FCC337C}"/>
              </a:ext>
            </a:extLst>
          </p:cNvPr>
          <p:cNvSpPr/>
          <p:nvPr/>
        </p:nvSpPr>
        <p:spPr>
          <a:xfrm>
            <a:off x="6038276" y="4947111"/>
            <a:ext cx="779915" cy="100663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en-US" altLang="zh-CN" sz="10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258">
            <a:extLst>
              <a:ext uri="{FF2B5EF4-FFF2-40B4-BE49-F238E27FC236}">
                <a16:creationId xmlns:a16="http://schemas.microsoft.com/office/drawing/2014/main" id="{78718D63-5E9A-BABF-6F76-9EDA3957DA43}"/>
              </a:ext>
            </a:extLst>
          </p:cNvPr>
          <p:cNvCxnSpPr>
            <a:cxnSpLocks/>
            <a:stCxn id="39" idx="0"/>
            <a:endCxn id="40" idx="5"/>
          </p:cNvCxnSpPr>
          <p:nvPr/>
        </p:nvCxnSpPr>
        <p:spPr bwMode="auto">
          <a:xfrm flipH="1" flipV="1">
            <a:off x="6703974" y="5806329"/>
            <a:ext cx="444008" cy="28851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B3A7A79-6761-905E-9053-12E66665843D}"/>
              </a:ext>
            </a:extLst>
          </p:cNvPr>
          <p:cNvSpPr txBox="1"/>
          <p:nvPr/>
        </p:nvSpPr>
        <p:spPr>
          <a:xfrm>
            <a:off x="9732674" y="2275763"/>
            <a:ext cx="1998719" cy="2724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框式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266">
            <a:extLst>
              <a:ext uri="{FF2B5EF4-FFF2-40B4-BE49-F238E27FC236}">
                <a16:creationId xmlns:a16="http://schemas.microsoft.com/office/drawing/2014/main" id="{E5F3F534-33E9-A814-2404-AE53C45F58BF}"/>
              </a:ext>
            </a:extLst>
          </p:cNvPr>
          <p:cNvCxnSpPr>
            <a:cxnSpLocks/>
            <a:stCxn id="42" idx="1"/>
          </p:cNvCxnSpPr>
          <p:nvPr/>
        </p:nvCxnSpPr>
        <p:spPr bwMode="auto">
          <a:xfrm flipH="1">
            <a:off x="9041016" y="2412000"/>
            <a:ext cx="691658" cy="2714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72AD5AA-9F84-3591-B5D3-4805D0AF585E}"/>
              </a:ext>
            </a:extLst>
          </p:cNvPr>
          <p:cNvSpPr txBox="1"/>
          <p:nvPr/>
        </p:nvSpPr>
        <p:spPr>
          <a:xfrm>
            <a:off x="10647653" y="2806326"/>
            <a:ext cx="1083740" cy="430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无收敛</a:t>
            </a:r>
            <a:endParaRPr lang="en-US" altLang="zh-CN" sz="1100" dirty="0"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二层胖树拓扑</a:t>
            </a:r>
            <a:endParaRPr lang="en-US" altLang="zh-CN" sz="1100" dirty="0">
              <a:latin typeface="Lexend" pitchFamily="2" charset="0"/>
            </a:endParaRPr>
          </a:p>
        </p:txBody>
      </p:sp>
      <p:cxnSp>
        <p:nvCxnSpPr>
          <p:cNvPr id="45" name="直接箭头连接符 275">
            <a:extLst>
              <a:ext uri="{FF2B5EF4-FFF2-40B4-BE49-F238E27FC236}">
                <a16:creationId xmlns:a16="http://schemas.microsoft.com/office/drawing/2014/main" id="{AFA24521-17EE-C4C6-86A7-325D5222D5B5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 bwMode="auto">
          <a:xfrm flipH="1" flipV="1">
            <a:off x="9319582" y="2676251"/>
            <a:ext cx="1328071" cy="345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281">
            <a:extLst>
              <a:ext uri="{FF2B5EF4-FFF2-40B4-BE49-F238E27FC236}">
                <a16:creationId xmlns:a16="http://schemas.microsoft.com/office/drawing/2014/main" id="{5EB8D1B7-8054-6E22-CD87-E40A286956B4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9683902" y="3021651"/>
            <a:ext cx="963751" cy="6262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: 圆角 284">
            <a:extLst>
              <a:ext uri="{FF2B5EF4-FFF2-40B4-BE49-F238E27FC236}">
                <a16:creationId xmlns:a16="http://schemas.microsoft.com/office/drawing/2014/main" id="{1A5140A5-A45C-D9A5-E390-014013FC9C1A}"/>
              </a:ext>
            </a:extLst>
          </p:cNvPr>
          <p:cNvSpPr/>
          <p:nvPr/>
        </p:nvSpPr>
        <p:spPr>
          <a:xfrm>
            <a:off x="5752753" y="3667490"/>
            <a:ext cx="4166611" cy="845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8" name="矩形: 圆角 286">
            <a:extLst>
              <a:ext uri="{FF2B5EF4-FFF2-40B4-BE49-F238E27FC236}">
                <a16:creationId xmlns:a16="http://schemas.microsoft.com/office/drawing/2014/main" id="{3628B196-162A-6290-8E20-E2AA4244417E}"/>
              </a:ext>
            </a:extLst>
          </p:cNvPr>
          <p:cNvSpPr/>
          <p:nvPr/>
        </p:nvSpPr>
        <p:spPr>
          <a:xfrm>
            <a:off x="6144918" y="2297025"/>
            <a:ext cx="3174664" cy="7584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B3DA43-E2A8-502A-8827-E52B50D81758}"/>
              </a:ext>
            </a:extLst>
          </p:cNvPr>
          <p:cNvSpPr txBox="1"/>
          <p:nvPr/>
        </p:nvSpPr>
        <p:spPr>
          <a:xfrm>
            <a:off x="10123077" y="4137489"/>
            <a:ext cx="1608316" cy="6159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spcAft>
                <a:spcPts val="400"/>
              </a:spcAft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盒式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spcAft>
                <a:spcPts val="400"/>
              </a:spcAft>
              <a:defRPr/>
            </a:pP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297">
            <a:extLst>
              <a:ext uri="{FF2B5EF4-FFF2-40B4-BE49-F238E27FC236}">
                <a16:creationId xmlns:a16="http://schemas.microsoft.com/office/drawing/2014/main" id="{F3B5CD94-7FEF-6DB8-E6CA-5A9F7BFB2C7D}"/>
              </a:ext>
            </a:extLst>
          </p:cNvPr>
          <p:cNvCxnSpPr>
            <a:cxnSpLocks/>
            <a:stCxn id="49" idx="1"/>
            <a:endCxn id="23" idx="3"/>
          </p:cNvCxnSpPr>
          <p:nvPr/>
        </p:nvCxnSpPr>
        <p:spPr bwMode="auto">
          <a:xfrm flipH="1" flipV="1">
            <a:off x="9627355" y="4048966"/>
            <a:ext cx="495722" cy="39651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DD0B9A7-B509-5F4B-EFCA-49C082E2D538}"/>
              </a:ext>
            </a:extLst>
          </p:cNvPr>
          <p:cNvSpPr txBox="1"/>
          <p:nvPr/>
        </p:nvSpPr>
        <p:spPr>
          <a:xfrm>
            <a:off x="5242674" y="2493719"/>
            <a:ext cx="982601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Spine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1C40C5-B4B7-3641-6221-D708EBC9E051}"/>
              </a:ext>
            </a:extLst>
          </p:cNvPr>
          <p:cNvSpPr txBox="1"/>
          <p:nvPr/>
        </p:nvSpPr>
        <p:spPr>
          <a:xfrm>
            <a:off x="5048875" y="3851290"/>
            <a:ext cx="764509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Leaf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E32B48-457E-5EF3-1500-EEC3A37635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84963" y="5356053"/>
            <a:ext cx="1346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100" b="1" dirty="0">
                <a:solidFill>
                  <a:srgbClr val="212121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昇腾服务器</a:t>
            </a:r>
          </a:p>
          <a:p>
            <a:pPr defTabSz="913399">
              <a:defRPr/>
            </a:pP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台，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卡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58EA9C1-C70D-4E94-8B98-0CC406C516FF}"/>
              </a:ext>
            </a:extLst>
          </p:cNvPr>
          <p:cNvSpPr/>
          <p:nvPr/>
        </p:nvSpPr>
        <p:spPr>
          <a:xfrm>
            <a:off x="467787" y="2060140"/>
            <a:ext cx="4004671" cy="447149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基于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RoCE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协议的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RDMA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无损网络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200G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高带宽、无收敛二层胖树拓扑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每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NPU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卡直出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1*200G RoCE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网口，每台训练服务器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8*NPU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Spine&amp;Leaf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交换机之间采用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400G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光纤互联，减少光模块数量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EE5D315-52A7-90AF-0FD1-9E2EB376833C}"/>
              </a:ext>
            </a:extLst>
          </p:cNvPr>
          <p:cNvSpPr/>
          <p:nvPr/>
        </p:nvSpPr>
        <p:spPr>
          <a:xfrm>
            <a:off x="917053" y="1354396"/>
            <a:ext cx="3285185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参数面网络设计方案</a:t>
            </a:r>
          </a:p>
        </p:txBody>
      </p:sp>
    </p:spTree>
    <p:extLst>
      <p:ext uri="{BB962C8B-B14F-4D97-AF65-F5344CB8AC3E}">
        <p14:creationId xmlns:p14="http://schemas.microsoft.com/office/powerpoint/2010/main" val="2314237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FBBE79-88E7-3A14-9321-9FAA5447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DB5CFE7-1F10-201E-4F9B-6C57B0D8AE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27" r="1365" b="1215"/>
          <a:stretch/>
        </p:blipFill>
        <p:spPr>
          <a:xfrm>
            <a:off x="849357" y="1999612"/>
            <a:ext cx="10498047" cy="352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320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参数面组网案例：大带宽网络、无收敛二层胖树拓扑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943182-BB22-DA57-05D5-69411369B4B9}"/>
              </a:ext>
            </a:extLst>
          </p:cNvPr>
          <p:cNvSpPr/>
          <p:nvPr/>
        </p:nvSpPr>
        <p:spPr>
          <a:xfrm>
            <a:off x="5683895" y="1354396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参数面组网拓扑图</a:t>
            </a:r>
          </a:p>
        </p:txBody>
      </p:sp>
      <p:cxnSp>
        <p:nvCxnSpPr>
          <p:cNvPr id="12" name="直接连接符 18">
            <a:extLst>
              <a:ext uri="{FF2B5EF4-FFF2-40B4-BE49-F238E27FC236}">
                <a16:creationId xmlns:a16="http://schemas.microsoft.com/office/drawing/2014/main" id="{55F2FCF2-4039-067A-AF64-BE313614DBAB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 bwMode="auto">
          <a:xfrm flipH="1" flipV="1">
            <a:off x="8560320" y="2969001"/>
            <a:ext cx="712079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连接符 19">
            <a:extLst>
              <a:ext uri="{FF2B5EF4-FFF2-40B4-BE49-F238E27FC236}">
                <a16:creationId xmlns:a16="http://schemas.microsoft.com/office/drawing/2014/main" id="{467E1CDA-5A8E-13D9-DFF6-39A016D019FE}"/>
              </a:ext>
            </a:extLst>
          </p:cNvPr>
          <p:cNvCxnSpPr>
            <a:cxnSpLocks/>
            <a:stCxn id="16" idx="0"/>
            <a:endCxn id="18" idx="2"/>
          </p:cNvCxnSpPr>
          <p:nvPr/>
        </p:nvCxnSpPr>
        <p:spPr bwMode="auto">
          <a:xfrm flipV="1">
            <a:off x="6313768" y="2969001"/>
            <a:ext cx="772143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20">
            <a:extLst>
              <a:ext uri="{FF2B5EF4-FFF2-40B4-BE49-F238E27FC236}">
                <a16:creationId xmlns:a16="http://schemas.microsoft.com/office/drawing/2014/main" id="{AB298F13-D771-5FE9-D55E-9F724CB8B23D}"/>
              </a:ext>
            </a:extLst>
          </p:cNvPr>
          <p:cNvCxnSpPr>
            <a:cxnSpLocks/>
            <a:stCxn id="17" idx="2"/>
            <a:endCxn id="16" idx="0"/>
          </p:cNvCxnSpPr>
          <p:nvPr/>
        </p:nvCxnSpPr>
        <p:spPr bwMode="auto">
          <a:xfrm flipH="1">
            <a:off x="6313768" y="2969001"/>
            <a:ext cx="2246552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21">
            <a:extLst>
              <a:ext uri="{FF2B5EF4-FFF2-40B4-BE49-F238E27FC236}">
                <a16:creationId xmlns:a16="http://schemas.microsoft.com/office/drawing/2014/main" id="{17015385-8A1F-A9B2-B276-992C707D8DF1}"/>
              </a:ext>
            </a:extLst>
          </p:cNvPr>
          <p:cNvCxnSpPr>
            <a:cxnSpLocks/>
            <a:stCxn id="27" idx="0"/>
            <a:endCxn id="18" idx="2"/>
          </p:cNvCxnSpPr>
          <p:nvPr/>
        </p:nvCxnSpPr>
        <p:spPr bwMode="auto">
          <a:xfrm flipH="1" flipV="1">
            <a:off x="7085912" y="2969001"/>
            <a:ext cx="523291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6" name="Picture 461" descr="图片240">
            <a:extLst>
              <a:ext uri="{FF2B5EF4-FFF2-40B4-BE49-F238E27FC236}">
                <a16:creationId xmlns:a16="http://schemas.microsoft.com/office/drawing/2014/main" id="{509D432D-5B0B-122A-411E-911823DA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58812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61" descr="图片240">
            <a:extLst>
              <a:ext uri="{FF2B5EF4-FFF2-40B4-BE49-F238E27FC236}">
                <a16:creationId xmlns:a16="http://schemas.microsoft.com/office/drawing/2014/main" id="{FF74EC4B-4EC1-35AA-3D79-B613C0AF1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5364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61" descr="图片240">
            <a:extLst>
              <a:ext uri="{FF2B5EF4-FFF2-40B4-BE49-F238E27FC236}">
                <a16:creationId xmlns:a16="http://schemas.microsoft.com/office/drawing/2014/main" id="{29CAD237-3C1D-94B9-D917-8A0409E5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30955" y="2475161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64">
            <a:extLst>
              <a:ext uri="{FF2B5EF4-FFF2-40B4-BE49-F238E27FC236}">
                <a16:creationId xmlns:a16="http://schemas.microsoft.com/office/drawing/2014/main" id="{AE7BA244-3733-336F-C72A-2633F4417E6F}"/>
              </a:ext>
            </a:extLst>
          </p:cNvPr>
          <p:cNvCxnSpPr>
            <a:cxnSpLocks/>
            <a:stCxn id="127" idx="0"/>
            <a:endCxn id="16" idx="2"/>
          </p:cNvCxnSpPr>
          <p:nvPr/>
        </p:nvCxnSpPr>
        <p:spPr bwMode="auto">
          <a:xfrm flipV="1">
            <a:off x="5549259" y="4295886"/>
            <a:ext cx="76450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66">
            <a:extLst>
              <a:ext uri="{FF2B5EF4-FFF2-40B4-BE49-F238E27FC236}">
                <a16:creationId xmlns:a16="http://schemas.microsoft.com/office/drawing/2014/main" id="{E025A105-8250-26F4-0C3A-C45E50FE94E4}"/>
              </a:ext>
            </a:extLst>
          </p:cNvPr>
          <p:cNvCxnSpPr>
            <a:cxnSpLocks/>
            <a:stCxn id="114" idx="0"/>
            <a:endCxn id="16" idx="2"/>
          </p:cNvCxnSpPr>
          <p:nvPr/>
        </p:nvCxnSpPr>
        <p:spPr bwMode="auto">
          <a:xfrm flipH="1" flipV="1">
            <a:off x="6313768" y="4295886"/>
            <a:ext cx="93831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72">
            <a:extLst>
              <a:ext uri="{FF2B5EF4-FFF2-40B4-BE49-F238E27FC236}">
                <a16:creationId xmlns:a16="http://schemas.microsoft.com/office/drawing/2014/main" id="{F1CFC0E9-194F-DE0D-88E2-6285DECC330C}"/>
              </a:ext>
            </a:extLst>
          </p:cNvPr>
          <p:cNvCxnSpPr>
            <a:cxnSpLocks/>
            <a:stCxn id="98" idx="0"/>
            <a:endCxn id="27" idx="2"/>
          </p:cNvCxnSpPr>
          <p:nvPr/>
        </p:nvCxnSpPr>
        <p:spPr bwMode="auto">
          <a:xfrm flipV="1">
            <a:off x="7239879" y="4295886"/>
            <a:ext cx="369323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74">
            <a:extLst>
              <a:ext uri="{FF2B5EF4-FFF2-40B4-BE49-F238E27FC236}">
                <a16:creationId xmlns:a16="http://schemas.microsoft.com/office/drawing/2014/main" id="{7796E9E8-940E-B060-618B-F21C1FC92D89}"/>
              </a:ext>
            </a:extLst>
          </p:cNvPr>
          <p:cNvCxnSpPr>
            <a:cxnSpLocks/>
            <a:stCxn id="85" idx="0"/>
            <a:endCxn id="27" idx="2"/>
          </p:cNvCxnSpPr>
          <p:nvPr/>
        </p:nvCxnSpPr>
        <p:spPr bwMode="auto">
          <a:xfrm flipH="1" flipV="1">
            <a:off x="7609202" y="4295886"/>
            <a:ext cx="489017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3" name="Picture 461" descr="图片240">
            <a:extLst>
              <a:ext uri="{FF2B5EF4-FFF2-40B4-BE49-F238E27FC236}">
                <a16:creationId xmlns:a16="http://schemas.microsoft.com/office/drawing/2014/main" id="{CD0B6FDC-1DD4-5045-D7A3-9E823492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7443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接连接符 97">
            <a:extLst>
              <a:ext uri="{FF2B5EF4-FFF2-40B4-BE49-F238E27FC236}">
                <a16:creationId xmlns:a16="http://schemas.microsoft.com/office/drawing/2014/main" id="{467EB683-4C92-A643-5F05-EF88CCA2045D}"/>
              </a:ext>
            </a:extLst>
          </p:cNvPr>
          <p:cNvCxnSpPr>
            <a:cxnSpLocks/>
            <a:stCxn id="69" idx="0"/>
            <a:endCxn id="23" idx="2"/>
          </p:cNvCxnSpPr>
          <p:nvPr/>
        </p:nvCxnSpPr>
        <p:spPr bwMode="auto">
          <a:xfrm flipV="1">
            <a:off x="9082398" y="4295886"/>
            <a:ext cx="190002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98">
            <a:extLst>
              <a:ext uri="{FF2B5EF4-FFF2-40B4-BE49-F238E27FC236}">
                <a16:creationId xmlns:a16="http://schemas.microsoft.com/office/drawing/2014/main" id="{2850136E-153C-0AAF-DA4E-4A5EC9ECE90D}"/>
              </a:ext>
            </a:extLst>
          </p:cNvPr>
          <p:cNvCxnSpPr>
            <a:cxnSpLocks/>
            <a:stCxn id="56" idx="0"/>
            <a:endCxn id="23" idx="2"/>
          </p:cNvCxnSpPr>
          <p:nvPr/>
        </p:nvCxnSpPr>
        <p:spPr bwMode="auto">
          <a:xfrm flipH="1" flipV="1">
            <a:off x="9272399" y="4295886"/>
            <a:ext cx="668339" cy="634915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010F30D3-2966-40F6-99D5-D9D3DDBA3EA2}"/>
              </a:ext>
            </a:extLst>
          </p:cNvPr>
          <p:cNvSpPr txBox="1"/>
          <p:nvPr/>
        </p:nvSpPr>
        <p:spPr>
          <a:xfrm>
            <a:off x="6868559" y="2321950"/>
            <a:ext cx="1648603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Spine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pic>
        <p:nvPicPr>
          <p:cNvPr id="27" name="Picture 461" descr="图片240">
            <a:extLst>
              <a:ext uri="{FF2B5EF4-FFF2-40B4-BE49-F238E27FC236}">
                <a16:creationId xmlns:a16="http://schemas.microsoft.com/office/drawing/2014/main" id="{05F82256-D003-A73D-56F8-F36169B7F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54246" y="3802046"/>
            <a:ext cx="709912" cy="49384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3C82805A-7C36-592D-0BA9-99AA59BBC12C}"/>
              </a:ext>
            </a:extLst>
          </p:cNvPr>
          <p:cNvGrpSpPr/>
          <p:nvPr/>
        </p:nvGrpSpPr>
        <p:grpSpPr>
          <a:xfrm>
            <a:off x="5232261" y="4930801"/>
            <a:ext cx="1492336" cy="1006637"/>
            <a:chOff x="452463" y="4744689"/>
            <a:chExt cx="1515619" cy="1179558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F7B6EF50-1EE3-2268-A62F-4914677E9855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127" name="矩形: 圆角 105">
                <a:extLst>
                  <a:ext uri="{FF2B5EF4-FFF2-40B4-BE49-F238E27FC236}">
                    <a16:creationId xmlns:a16="http://schemas.microsoft.com/office/drawing/2014/main" id="{EB6FD899-8658-421C-E191-53A8822EA975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28" name="组合 127">
                <a:extLst>
                  <a:ext uri="{FF2B5EF4-FFF2-40B4-BE49-F238E27FC236}">
                    <a16:creationId xmlns:a16="http://schemas.microsoft.com/office/drawing/2014/main" id="{7E5532B4-5277-1A76-FE29-0DC53AFBEC19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8" name="图片 137">
                  <a:extLst>
                    <a:ext uri="{FF2B5EF4-FFF2-40B4-BE49-F238E27FC236}">
                      <a16:creationId xmlns:a16="http://schemas.microsoft.com/office/drawing/2014/main" id="{FDEE0807-B48B-3CE0-E138-BB608308E0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9" name="图片 138">
                  <a:extLst>
                    <a:ext uri="{FF2B5EF4-FFF2-40B4-BE49-F238E27FC236}">
                      <a16:creationId xmlns:a16="http://schemas.microsoft.com/office/drawing/2014/main" id="{F3952064-9ACB-A12D-F997-6C020F117A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913C77DE-B07C-5684-F808-963C8016E8AF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6" name="图片 135">
                  <a:extLst>
                    <a:ext uri="{FF2B5EF4-FFF2-40B4-BE49-F238E27FC236}">
                      <a16:creationId xmlns:a16="http://schemas.microsoft.com/office/drawing/2014/main" id="{8003671A-4934-CB3C-E94B-A91515FFEC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7" name="图片 136">
                  <a:extLst>
                    <a:ext uri="{FF2B5EF4-FFF2-40B4-BE49-F238E27FC236}">
                      <a16:creationId xmlns:a16="http://schemas.microsoft.com/office/drawing/2014/main" id="{07253E0F-69E7-68B4-7F55-CF2B58A38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F7486A7E-4F32-7A15-7364-EF72E192C533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4" name="图片 133">
                  <a:extLst>
                    <a:ext uri="{FF2B5EF4-FFF2-40B4-BE49-F238E27FC236}">
                      <a16:creationId xmlns:a16="http://schemas.microsoft.com/office/drawing/2014/main" id="{1C505FC2-F7D1-E401-2126-FD8C448904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5" name="图片 134">
                  <a:extLst>
                    <a:ext uri="{FF2B5EF4-FFF2-40B4-BE49-F238E27FC236}">
                      <a16:creationId xmlns:a16="http://schemas.microsoft.com/office/drawing/2014/main" id="{87AF4396-9A0E-49C2-3841-7A8973613C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26CC4B04-17F8-F332-714A-3F38272542E0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32" name="图片 131">
                  <a:extLst>
                    <a:ext uri="{FF2B5EF4-FFF2-40B4-BE49-F238E27FC236}">
                      <a16:creationId xmlns:a16="http://schemas.microsoft.com/office/drawing/2014/main" id="{7BDF5903-F58E-0A0F-8369-D6B377F071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33" name="图片 132">
                  <a:extLst>
                    <a:ext uri="{FF2B5EF4-FFF2-40B4-BE49-F238E27FC236}">
                      <a16:creationId xmlns:a16="http://schemas.microsoft.com/office/drawing/2014/main" id="{C1757DA3-30FD-56FA-5075-D88375ECA8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6F947BC9-248B-88BB-E307-70F422A6EADF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114" name="矩形: 圆角 112">
                <a:extLst>
                  <a:ext uri="{FF2B5EF4-FFF2-40B4-BE49-F238E27FC236}">
                    <a16:creationId xmlns:a16="http://schemas.microsoft.com/office/drawing/2014/main" id="{F821EBA9-15F5-E508-40C4-20CAFFAEFB5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115" name="组合 114">
                <a:extLst>
                  <a:ext uri="{FF2B5EF4-FFF2-40B4-BE49-F238E27FC236}">
                    <a16:creationId xmlns:a16="http://schemas.microsoft.com/office/drawing/2014/main" id="{7A4D9687-7A0C-B8C4-549A-5BC7A8CF674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5" name="图片 124">
                  <a:extLst>
                    <a:ext uri="{FF2B5EF4-FFF2-40B4-BE49-F238E27FC236}">
                      <a16:creationId xmlns:a16="http://schemas.microsoft.com/office/drawing/2014/main" id="{40D08664-0764-EB0B-0804-8A82807B02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6" name="图片 125">
                  <a:extLst>
                    <a:ext uri="{FF2B5EF4-FFF2-40B4-BE49-F238E27FC236}">
                      <a16:creationId xmlns:a16="http://schemas.microsoft.com/office/drawing/2014/main" id="{1B216BA2-35B5-DB4C-522A-B4CAB12ED8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6" name="组合 115">
                <a:extLst>
                  <a:ext uri="{FF2B5EF4-FFF2-40B4-BE49-F238E27FC236}">
                    <a16:creationId xmlns:a16="http://schemas.microsoft.com/office/drawing/2014/main" id="{C683FB7B-47BD-DA17-ECCE-2F7E4AD8ED2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3" name="图片 122">
                  <a:extLst>
                    <a:ext uri="{FF2B5EF4-FFF2-40B4-BE49-F238E27FC236}">
                      <a16:creationId xmlns:a16="http://schemas.microsoft.com/office/drawing/2014/main" id="{611FFBB0-A757-5AC1-D4F6-8FFB022C61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4" name="图片 123">
                  <a:extLst>
                    <a:ext uri="{FF2B5EF4-FFF2-40B4-BE49-F238E27FC236}">
                      <a16:creationId xmlns:a16="http://schemas.microsoft.com/office/drawing/2014/main" id="{2E70B99F-74C4-9B6E-652F-AC545A57E2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7" name="组合 116">
                <a:extLst>
                  <a:ext uri="{FF2B5EF4-FFF2-40B4-BE49-F238E27FC236}">
                    <a16:creationId xmlns:a16="http://schemas.microsoft.com/office/drawing/2014/main" id="{7E5003E5-C375-E855-BF8F-06B13C95CDE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21" name="图片 120">
                  <a:extLst>
                    <a:ext uri="{FF2B5EF4-FFF2-40B4-BE49-F238E27FC236}">
                      <a16:creationId xmlns:a16="http://schemas.microsoft.com/office/drawing/2014/main" id="{226849CA-BB25-81D8-D61B-D458039F13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2" name="图片 121">
                  <a:extLst>
                    <a:ext uri="{FF2B5EF4-FFF2-40B4-BE49-F238E27FC236}">
                      <a16:creationId xmlns:a16="http://schemas.microsoft.com/office/drawing/2014/main" id="{31F1CB79-97D6-83D9-C511-C9FBE023C2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18" name="组合 117">
                <a:extLst>
                  <a:ext uri="{FF2B5EF4-FFF2-40B4-BE49-F238E27FC236}">
                    <a16:creationId xmlns:a16="http://schemas.microsoft.com/office/drawing/2014/main" id="{D2933C91-3D6D-5858-995A-53417A820D2C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19" name="图片 118">
                  <a:extLst>
                    <a:ext uri="{FF2B5EF4-FFF2-40B4-BE49-F238E27FC236}">
                      <a16:creationId xmlns:a16="http://schemas.microsoft.com/office/drawing/2014/main" id="{DB022BF2-5D37-0F9B-B633-6485F3FF1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20" name="图片 119">
                  <a:extLst>
                    <a:ext uri="{FF2B5EF4-FFF2-40B4-BE49-F238E27FC236}">
                      <a16:creationId xmlns:a16="http://schemas.microsoft.com/office/drawing/2014/main" id="{4C73D126-611F-3812-13AA-F3464E2F3D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59D7EA64-2A25-ADF5-6790-13D16213296D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5069D75-4F5C-C961-73B5-8818A0BDADAF}"/>
              </a:ext>
            </a:extLst>
          </p:cNvPr>
          <p:cNvGrpSpPr/>
          <p:nvPr/>
        </p:nvGrpSpPr>
        <p:grpSpPr>
          <a:xfrm>
            <a:off x="6922881" y="4930801"/>
            <a:ext cx="1492336" cy="1006637"/>
            <a:chOff x="452463" y="4744689"/>
            <a:chExt cx="1515619" cy="1179558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1E1ED2DB-8D56-55E8-0D3D-F751F35BD460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98" name="矩形: 圆角 180">
                <a:extLst>
                  <a:ext uri="{FF2B5EF4-FFF2-40B4-BE49-F238E27FC236}">
                    <a16:creationId xmlns:a16="http://schemas.microsoft.com/office/drawing/2014/main" id="{4F77D776-93CA-1CC5-5B2B-3A34CD3F1AD2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00C8BBC8-27E6-3C85-EA53-23250D452740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9" name="图片 108">
                  <a:extLst>
                    <a:ext uri="{FF2B5EF4-FFF2-40B4-BE49-F238E27FC236}">
                      <a16:creationId xmlns:a16="http://schemas.microsoft.com/office/drawing/2014/main" id="{3E219C68-8A23-36E2-C8BA-E56F8DFD39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10" name="图片 109">
                  <a:extLst>
                    <a:ext uri="{FF2B5EF4-FFF2-40B4-BE49-F238E27FC236}">
                      <a16:creationId xmlns:a16="http://schemas.microsoft.com/office/drawing/2014/main" id="{6E0CA6C9-2FC6-6176-2ED5-D4B89569D95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0" name="组合 99">
                <a:extLst>
                  <a:ext uri="{FF2B5EF4-FFF2-40B4-BE49-F238E27FC236}">
                    <a16:creationId xmlns:a16="http://schemas.microsoft.com/office/drawing/2014/main" id="{7261F52C-3EBC-D424-B5D0-03DAB5166743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7" name="图片 106">
                  <a:extLst>
                    <a:ext uri="{FF2B5EF4-FFF2-40B4-BE49-F238E27FC236}">
                      <a16:creationId xmlns:a16="http://schemas.microsoft.com/office/drawing/2014/main" id="{884569A6-017D-8F44-75E0-5462EDCAAA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8" name="图片 107">
                  <a:extLst>
                    <a:ext uri="{FF2B5EF4-FFF2-40B4-BE49-F238E27FC236}">
                      <a16:creationId xmlns:a16="http://schemas.microsoft.com/office/drawing/2014/main" id="{07E836ED-A918-CC65-E08A-DBC202FF3A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420C675F-6A95-7EA6-520B-C0722CA74D57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5" name="图片 104">
                  <a:extLst>
                    <a:ext uri="{FF2B5EF4-FFF2-40B4-BE49-F238E27FC236}">
                      <a16:creationId xmlns:a16="http://schemas.microsoft.com/office/drawing/2014/main" id="{5EE90586-AAE6-4714-1BBF-A7D8F7B86C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6" name="图片 105">
                  <a:extLst>
                    <a:ext uri="{FF2B5EF4-FFF2-40B4-BE49-F238E27FC236}">
                      <a16:creationId xmlns:a16="http://schemas.microsoft.com/office/drawing/2014/main" id="{970D786B-9973-36CE-E8C1-D1997F4DE1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102" name="组合 101">
                <a:extLst>
                  <a:ext uri="{FF2B5EF4-FFF2-40B4-BE49-F238E27FC236}">
                    <a16:creationId xmlns:a16="http://schemas.microsoft.com/office/drawing/2014/main" id="{BC7C2F1E-68A9-ADC8-FD71-4F4CC0730C9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103" name="图片 102">
                  <a:extLst>
                    <a:ext uri="{FF2B5EF4-FFF2-40B4-BE49-F238E27FC236}">
                      <a16:creationId xmlns:a16="http://schemas.microsoft.com/office/drawing/2014/main" id="{3193C8AC-D6C7-DDBA-F735-303EA8276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104" name="图片 103">
                  <a:extLst>
                    <a:ext uri="{FF2B5EF4-FFF2-40B4-BE49-F238E27FC236}">
                      <a16:creationId xmlns:a16="http://schemas.microsoft.com/office/drawing/2014/main" id="{46F6E4FE-F830-CB8E-1983-FDFF9937A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D2694A88-3380-91C9-368B-7A99D29F147E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85" name="矩形: 圆角 167">
                <a:extLst>
                  <a:ext uri="{FF2B5EF4-FFF2-40B4-BE49-F238E27FC236}">
                    <a16:creationId xmlns:a16="http://schemas.microsoft.com/office/drawing/2014/main" id="{7BCE7A3D-B468-5438-A679-EC4B1D3CB82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9035593A-CB21-6C6A-134B-5B26BCE4AC8F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6" name="图片 95">
                  <a:extLst>
                    <a:ext uri="{FF2B5EF4-FFF2-40B4-BE49-F238E27FC236}">
                      <a16:creationId xmlns:a16="http://schemas.microsoft.com/office/drawing/2014/main" id="{74C9E668-06CF-37DB-0F0C-A33F925D8D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7" name="图片 96">
                  <a:extLst>
                    <a:ext uri="{FF2B5EF4-FFF2-40B4-BE49-F238E27FC236}">
                      <a16:creationId xmlns:a16="http://schemas.microsoft.com/office/drawing/2014/main" id="{72A90366-996B-CCA2-3556-D14236CE5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FE84E3B5-5AE9-6CBB-1936-532F0BECEFDE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4" name="图片 93">
                  <a:extLst>
                    <a:ext uri="{FF2B5EF4-FFF2-40B4-BE49-F238E27FC236}">
                      <a16:creationId xmlns:a16="http://schemas.microsoft.com/office/drawing/2014/main" id="{264F9943-9AED-AB8A-700A-0429649687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5" name="图片 94">
                  <a:extLst>
                    <a:ext uri="{FF2B5EF4-FFF2-40B4-BE49-F238E27FC236}">
                      <a16:creationId xmlns:a16="http://schemas.microsoft.com/office/drawing/2014/main" id="{37C253E0-0833-B1F5-C7AA-A24C33A79B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4507F67F-3CD6-B2F7-40AC-E244B825201E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2" name="图片 91">
                  <a:extLst>
                    <a:ext uri="{FF2B5EF4-FFF2-40B4-BE49-F238E27FC236}">
                      <a16:creationId xmlns:a16="http://schemas.microsoft.com/office/drawing/2014/main" id="{4ED36685-759D-5D3D-A62F-17279BE924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3" name="图片 92">
                  <a:extLst>
                    <a:ext uri="{FF2B5EF4-FFF2-40B4-BE49-F238E27FC236}">
                      <a16:creationId xmlns:a16="http://schemas.microsoft.com/office/drawing/2014/main" id="{7CF5ACFD-F057-A065-5C82-0BBC4BA657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A71B510C-D2F2-11A0-03F6-5C3E1A4B3F0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90" name="图片 89">
                  <a:extLst>
                    <a:ext uri="{FF2B5EF4-FFF2-40B4-BE49-F238E27FC236}">
                      <a16:creationId xmlns:a16="http://schemas.microsoft.com/office/drawing/2014/main" id="{222AE04D-96CC-6EAB-CFFF-7B16B2EE78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91" name="图片 90">
                  <a:extLst>
                    <a:ext uri="{FF2B5EF4-FFF2-40B4-BE49-F238E27FC236}">
                      <a16:creationId xmlns:a16="http://schemas.microsoft.com/office/drawing/2014/main" id="{7F464C92-8CB9-ED7F-5504-0EDD84403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A6C33372-F6F2-AF61-904D-DDA3EA083A27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DFE352F-E4A2-D34D-8203-C26C31F7F2CF}"/>
              </a:ext>
            </a:extLst>
          </p:cNvPr>
          <p:cNvGrpSpPr/>
          <p:nvPr/>
        </p:nvGrpSpPr>
        <p:grpSpPr>
          <a:xfrm>
            <a:off x="8765399" y="4930801"/>
            <a:ext cx="1492336" cy="1006637"/>
            <a:chOff x="452463" y="4744689"/>
            <a:chExt cx="1515619" cy="1179558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4FE9AE2-CF6F-C69A-6D1E-B2166E34A0D3}"/>
                </a:ext>
              </a:extLst>
            </p:cNvPr>
            <p:cNvGrpSpPr/>
            <p:nvPr/>
          </p:nvGrpSpPr>
          <p:grpSpPr>
            <a:xfrm>
              <a:off x="452463" y="4744689"/>
              <a:ext cx="643887" cy="1179558"/>
              <a:chOff x="5753360" y="4604156"/>
              <a:chExt cx="643887" cy="1179558"/>
            </a:xfrm>
          </p:grpSpPr>
          <p:sp>
            <p:nvSpPr>
              <p:cNvPr id="69" name="矩形: 圆角 210">
                <a:extLst>
                  <a:ext uri="{FF2B5EF4-FFF2-40B4-BE49-F238E27FC236}">
                    <a16:creationId xmlns:a16="http://schemas.microsoft.com/office/drawing/2014/main" id="{CB8045AA-D773-5D66-6301-A3417E50CFFA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7A8AA19A-53B4-EF9B-65B0-231A1F68B98A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80" name="图片 79">
                  <a:extLst>
                    <a:ext uri="{FF2B5EF4-FFF2-40B4-BE49-F238E27FC236}">
                      <a16:creationId xmlns:a16="http://schemas.microsoft.com/office/drawing/2014/main" id="{8C0197B8-FEDD-3250-6B21-ABDD6AFD7A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81" name="图片 80">
                  <a:extLst>
                    <a:ext uri="{FF2B5EF4-FFF2-40B4-BE49-F238E27FC236}">
                      <a16:creationId xmlns:a16="http://schemas.microsoft.com/office/drawing/2014/main" id="{11CD4B5F-DC93-4078-F03A-31B8B37162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279DA960-3CCC-9DEA-6740-BCD39D491705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8" name="图片 77">
                  <a:extLst>
                    <a:ext uri="{FF2B5EF4-FFF2-40B4-BE49-F238E27FC236}">
                      <a16:creationId xmlns:a16="http://schemas.microsoft.com/office/drawing/2014/main" id="{64603672-20BF-C013-186A-A979FBE1CD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9" name="图片 78">
                  <a:extLst>
                    <a:ext uri="{FF2B5EF4-FFF2-40B4-BE49-F238E27FC236}">
                      <a16:creationId xmlns:a16="http://schemas.microsoft.com/office/drawing/2014/main" id="{7890E828-44AA-C8FA-08BF-BFA57AD6FD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24A499D7-3D11-B853-1611-E75DFF20A42F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6" name="图片 75">
                  <a:extLst>
                    <a:ext uri="{FF2B5EF4-FFF2-40B4-BE49-F238E27FC236}">
                      <a16:creationId xmlns:a16="http://schemas.microsoft.com/office/drawing/2014/main" id="{6CF0F983-C9A1-15FF-8FB2-530F8496F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7" name="图片 76">
                  <a:extLst>
                    <a:ext uri="{FF2B5EF4-FFF2-40B4-BE49-F238E27FC236}">
                      <a16:creationId xmlns:a16="http://schemas.microsoft.com/office/drawing/2014/main" id="{94693FE4-3981-A213-D0CE-EA01954E78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DFB95E4F-3CAF-B653-1E74-39B8C5FA3099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74" name="图片 73">
                  <a:extLst>
                    <a:ext uri="{FF2B5EF4-FFF2-40B4-BE49-F238E27FC236}">
                      <a16:creationId xmlns:a16="http://schemas.microsoft.com/office/drawing/2014/main" id="{93306A2F-F5F7-A74A-50A0-36438E9CC4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75" name="图片 74">
                  <a:extLst>
                    <a:ext uri="{FF2B5EF4-FFF2-40B4-BE49-F238E27FC236}">
                      <a16:creationId xmlns:a16="http://schemas.microsoft.com/office/drawing/2014/main" id="{8E9CE5A2-F4C9-1166-757D-8A67D114BE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39FB6CFC-17E9-BFF9-423A-C377D678169C}"/>
                </a:ext>
              </a:extLst>
            </p:cNvPr>
            <p:cNvGrpSpPr/>
            <p:nvPr/>
          </p:nvGrpSpPr>
          <p:grpSpPr>
            <a:xfrm>
              <a:off x="1324195" y="4744689"/>
              <a:ext cx="643887" cy="1179558"/>
              <a:chOff x="5753360" y="4604156"/>
              <a:chExt cx="643887" cy="1179558"/>
            </a:xfrm>
          </p:grpSpPr>
          <p:sp>
            <p:nvSpPr>
              <p:cNvPr id="56" name="矩形: 圆角 197">
                <a:extLst>
                  <a:ext uri="{FF2B5EF4-FFF2-40B4-BE49-F238E27FC236}">
                    <a16:creationId xmlns:a16="http://schemas.microsoft.com/office/drawing/2014/main" id="{0115B2AD-48CB-CD38-25C7-9C0FE82F4CA1}"/>
                  </a:ext>
                </a:extLst>
              </p:cNvPr>
              <p:cNvSpPr/>
              <p:nvPr/>
            </p:nvSpPr>
            <p:spPr>
              <a:xfrm>
                <a:off x="5753360" y="4604156"/>
                <a:ext cx="643887" cy="1179558"/>
              </a:xfrm>
              <a:prstGeom prst="roundRect">
                <a:avLst>
                  <a:gd name="adj" fmla="val 6208"/>
                </a:avLst>
              </a:prstGeom>
              <a:solidFill>
                <a:srgbClr val="F5F9FD"/>
              </a:solidFill>
              <a:ln>
                <a:solidFill>
                  <a:sysClr val="windowText" lastClr="000000"/>
                </a:solidFill>
              </a:ln>
            </p:spPr>
            <p:txBody>
  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034">
                  <a:defRPr/>
                </a:pPr>
                <a:r>
                  <a:rPr lang="zh-CN" altLang="en-US" sz="800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计算节点</a:t>
                </a: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FBDBD140-5A67-80B8-3445-71E71B7C440E}"/>
                  </a:ext>
                </a:extLst>
              </p:cNvPr>
              <p:cNvGrpSpPr/>
              <p:nvPr/>
            </p:nvGrpSpPr>
            <p:grpSpPr>
              <a:xfrm>
                <a:off x="5868634" y="468046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14C27CD5-4F1C-6974-18C4-D900E9ED18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8" name="图片 67">
                  <a:extLst>
                    <a:ext uri="{FF2B5EF4-FFF2-40B4-BE49-F238E27FC236}">
                      <a16:creationId xmlns:a16="http://schemas.microsoft.com/office/drawing/2014/main" id="{414B1865-0B44-5952-9DBC-BDF92FCF0B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E90E0900-DC85-9F66-130D-277493487B10}"/>
                  </a:ext>
                </a:extLst>
              </p:cNvPr>
              <p:cNvGrpSpPr/>
              <p:nvPr/>
            </p:nvGrpSpPr>
            <p:grpSpPr>
              <a:xfrm>
                <a:off x="5868634" y="4889290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5" name="图片 64">
                  <a:extLst>
                    <a:ext uri="{FF2B5EF4-FFF2-40B4-BE49-F238E27FC236}">
                      <a16:creationId xmlns:a16="http://schemas.microsoft.com/office/drawing/2014/main" id="{06C89C83-2B50-5331-9FA6-3F15E51186C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6" name="图片 65">
                  <a:extLst>
                    <a:ext uri="{FF2B5EF4-FFF2-40B4-BE49-F238E27FC236}">
                      <a16:creationId xmlns:a16="http://schemas.microsoft.com/office/drawing/2014/main" id="{3F9DF872-C7A4-7AFA-7CA8-B0BED3E908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057748DE-C338-D961-E25E-F6394FFA2DB4}"/>
                  </a:ext>
                </a:extLst>
              </p:cNvPr>
              <p:cNvGrpSpPr/>
              <p:nvPr/>
            </p:nvGrpSpPr>
            <p:grpSpPr>
              <a:xfrm>
                <a:off x="5868634" y="5099596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3" name="图片 62">
                  <a:extLst>
                    <a:ext uri="{FF2B5EF4-FFF2-40B4-BE49-F238E27FC236}">
                      <a16:creationId xmlns:a16="http://schemas.microsoft.com/office/drawing/2014/main" id="{E67F7D7F-EFDD-6944-2F17-52214EAC42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4" name="图片 63">
                  <a:extLst>
                    <a:ext uri="{FF2B5EF4-FFF2-40B4-BE49-F238E27FC236}">
                      <a16:creationId xmlns:a16="http://schemas.microsoft.com/office/drawing/2014/main" id="{8B8702C6-AB8E-C1D9-2C69-65D1BD3F07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A6B2B8A-2FBF-C401-6ABD-0E58502F97CB}"/>
                  </a:ext>
                </a:extLst>
              </p:cNvPr>
              <p:cNvGrpSpPr/>
              <p:nvPr/>
            </p:nvGrpSpPr>
            <p:grpSpPr>
              <a:xfrm>
                <a:off x="5868634" y="5284041"/>
                <a:ext cx="413338" cy="190825"/>
                <a:chOff x="5841745" y="4616904"/>
                <a:chExt cx="550953" cy="254387"/>
              </a:xfrm>
            </p:grpSpPr>
            <p:pic>
              <p:nvPicPr>
                <p:cNvPr id="61" name="图片 60">
                  <a:extLst>
                    <a:ext uri="{FF2B5EF4-FFF2-40B4-BE49-F238E27FC236}">
                      <a16:creationId xmlns:a16="http://schemas.microsoft.com/office/drawing/2014/main" id="{B551C5FB-6854-704D-0011-B9EA460137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5841745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  <p:pic>
              <p:nvPicPr>
                <p:cNvPr id="62" name="图片 61">
                  <a:extLst>
                    <a:ext uri="{FF2B5EF4-FFF2-40B4-BE49-F238E27FC236}">
                      <a16:creationId xmlns:a16="http://schemas.microsoft.com/office/drawing/2014/main" id="{1BDDB68C-BBBC-379B-DA9F-09260F53AC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6126616" y="4616904"/>
                  <a:ext cx="266082" cy="254387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/>
                  </a:outerShdw>
                  <a:reflection blurRad="25400" stA="50000" endPos="20000" dir="5400000" sy="-100000" algn="bl" rotWithShape="0"/>
                </a:effectLst>
              </p:spPr>
            </p:pic>
          </p:grp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8A4DF43-F4A2-AF28-2F18-3B9490BABD96}"/>
                </a:ext>
              </a:extLst>
            </p:cNvPr>
            <p:cNvSpPr txBox="1"/>
            <p:nvPr/>
          </p:nvSpPr>
          <p:spPr>
            <a:xfrm>
              <a:off x="1087399" y="5241309"/>
              <a:ext cx="267895" cy="18631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…</a:t>
              </a:r>
            </a:p>
          </p:txBody>
        </p:sp>
      </p:grpSp>
      <p:cxnSp>
        <p:nvCxnSpPr>
          <p:cNvPr id="31" name="直接连接符 233">
            <a:extLst>
              <a:ext uri="{FF2B5EF4-FFF2-40B4-BE49-F238E27FC236}">
                <a16:creationId xmlns:a16="http://schemas.microsoft.com/office/drawing/2014/main" id="{352E8DFE-216B-76EF-2E1F-92A6422F39EB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 bwMode="auto">
          <a:xfrm flipV="1">
            <a:off x="7609202" y="2969001"/>
            <a:ext cx="95111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236">
            <a:extLst>
              <a:ext uri="{FF2B5EF4-FFF2-40B4-BE49-F238E27FC236}">
                <a16:creationId xmlns:a16="http://schemas.microsoft.com/office/drawing/2014/main" id="{A2C52586-C7EB-55FA-33AD-76B12BFD9D0A}"/>
              </a:ext>
            </a:extLst>
          </p:cNvPr>
          <p:cNvCxnSpPr>
            <a:stCxn id="23" idx="0"/>
            <a:endCxn id="18" idx="2"/>
          </p:cNvCxnSpPr>
          <p:nvPr/>
        </p:nvCxnSpPr>
        <p:spPr bwMode="auto">
          <a:xfrm flipH="1" flipV="1">
            <a:off x="7085912" y="2969001"/>
            <a:ext cx="2186488" cy="833046"/>
          </a:xfrm>
          <a:prstGeom prst="lin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0ED2F-FE26-0D73-7EDF-B5580102F483}"/>
              </a:ext>
            </a:extLst>
          </p:cNvPr>
          <p:cNvSpPr txBox="1"/>
          <p:nvPr/>
        </p:nvSpPr>
        <p:spPr>
          <a:xfrm>
            <a:off x="7762982" y="2617019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CF10DE4-9DE5-3F96-99DD-362BAC939994}"/>
              </a:ext>
            </a:extLst>
          </p:cNvPr>
          <p:cNvSpPr txBox="1"/>
          <p:nvPr/>
        </p:nvSpPr>
        <p:spPr>
          <a:xfrm>
            <a:off x="8334715" y="3943903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149A89-9E35-A1EF-A41A-9D1D8773379B}"/>
              </a:ext>
            </a:extLst>
          </p:cNvPr>
          <p:cNvSpPr txBox="1"/>
          <p:nvPr/>
        </p:nvSpPr>
        <p:spPr>
          <a:xfrm>
            <a:off x="8531050" y="5306335"/>
            <a:ext cx="128240" cy="2460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599" b="1" kern="0" dirty="0">
                <a:latin typeface="Lexend" pitchFamily="2" charset="0"/>
                <a:ea typeface="微软雅黑" panose="020B0503020204020204" pitchFamily="34" charset="-122"/>
              </a:rPr>
              <a:t>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1E2CD2-8783-B33E-0040-16870EF0C48A}"/>
              </a:ext>
            </a:extLst>
          </p:cNvPr>
          <p:cNvSpPr txBox="1"/>
          <p:nvPr/>
        </p:nvSpPr>
        <p:spPr>
          <a:xfrm>
            <a:off x="6760924" y="4302358"/>
            <a:ext cx="1566132" cy="1749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</a:t>
            </a:r>
            <a:r>
              <a:rPr lang="en-US" altLang="zh-CN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Leaf</a:t>
            </a:r>
            <a:r>
              <a:rPr lang="zh-CN" altLang="en-US" sz="11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交换机</a:t>
            </a:r>
            <a:endParaRPr lang="en-US" altLang="zh-CN" sz="1100" kern="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2EF1D7FA-3326-707B-7395-0D2C73446CE1}"/>
              </a:ext>
            </a:extLst>
          </p:cNvPr>
          <p:cNvSpPr/>
          <p:nvPr/>
        </p:nvSpPr>
        <p:spPr>
          <a:xfrm>
            <a:off x="6035833" y="4651567"/>
            <a:ext cx="782358" cy="212900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8*200G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88910485-366F-0298-B48C-C5F1728E8806}"/>
              </a:ext>
            </a:extLst>
          </p:cNvPr>
          <p:cNvSpPr/>
          <p:nvPr/>
        </p:nvSpPr>
        <p:spPr>
          <a:xfrm>
            <a:off x="6144919" y="3262466"/>
            <a:ext cx="3140972" cy="276009"/>
          </a:xfrm>
          <a:prstGeom prst="roundRect">
            <a:avLst/>
          </a:prstGeom>
          <a:solidFill>
            <a:schemeClr val="tx2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400G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光纤互联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3E7D893-29D9-26B8-2805-8448C0D2D716}"/>
              </a:ext>
            </a:extLst>
          </p:cNvPr>
          <p:cNvSpPr/>
          <p:nvPr/>
        </p:nvSpPr>
        <p:spPr>
          <a:xfrm>
            <a:off x="6090600" y="6094843"/>
            <a:ext cx="2114763" cy="315189"/>
          </a:xfrm>
          <a:prstGeom prst="ellipse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每节点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8*NPU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卡，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algn="ctr" defTabSz="914034">
              <a:defRPr/>
            </a:pP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每卡</a:t>
            </a:r>
            <a:r>
              <a:rPr lang="en-US" altLang="zh-CN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1*200G 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1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70577250-8D8E-A2B3-CC7F-36167FCC337C}"/>
              </a:ext>
            </a:extLst>
          </p:cNvPr>
          <p:cNvSpPr/>
          <p:nvPr/>
        </p:nvSpPr>
        <p:spPr>
          <a:xfrm>
            <a:off x="6038276" y="4947111"/>
            <a:ext cx="779915" cy="1006636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en-US" altLang="zh-CN" sz="1000" b="1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258">
            <a:extLst>
              <a:ext uri="{FF2B5EF4-FFF2-40B4-BE49-F238E27FC236}">
                <a16:creationId xmlns:a16="http://schemas.microsoft.com/office/drawing/2014/main" id="{78718D63-5E9A-BABF-6F76-9EDA3957DA43}"/>
              </a:ext>
            </a:extLst>
          </p:cNvPr>
          <p:cNvCxnSpPr>
            <a:cxnSpLocks/>
            <a:stCxn id="39" idx="0"/>
            <a:endCxn id="40" idx="5"/>
          </p:cNvCxnSpPr>
          <p:nvPr/>
        </p:nvCxnSpPr>
        <p:spPr bwMode="auto">
          <a:xfrm flipH="1" flipV="1">
            <a:off x="6703974" y="5806329"/>
            <a:ext cx="444008" cy="28851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B3A7A79-6761-905E-9053-12E66665843D}"/>
              </a:ext>
            </a:extLst>
          </p:cNvPr>
          <p:cNvSpPr txBox="1"/>
          <p:nvPr/>
        </p:nvSpPr>
        <p:spPr>
          <a:xfrm>
            <a:off x="9732674" y="2275763"/>
            <a:ext cx="1998719" cy="27247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框式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lnSpc>
                <a:spcPct val="150000"/>
              </a:lnSpc>
              <a:defRPr/>
            </a:pP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266">
            <a:extLst>
              <a:ext uri="{FF2B5EF4-FFF2-40B4-BE49-F238E27FC236}">
                <a16:creationId xmlns:a16="http://schemas.microsoft.com/office/drawing/2014/main" id="{E5F3F534-33E9-A814-2404-AE53C45F58BF}"/>
              </a:ext>
            </a:extLst>
          </p:cNvPr>
          <p:cNvCxnSpPr>
            <a:cxnSpLocks/>
            <a:stCxn id="42" idx="1"/>
          </p:cNvCxnSpPr>
          <p:nvPr/>
        </p:nvCxnSpPr>
        <p:spPr bwMode="auto">
          <a:xfrm flipH="1">
            <a:off x="9041016" y="2412000"/>
            <a:ext cx="691658" cy="27143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472AD5AA-9F84-3591-B5D3-4805D0AF585E}"/>
              </a:ext>
            </a:extLst>
          </p:cNvPr>
          <p:cNvSpPr txBox="1"/>
          <p:nvPr/>
        </p:nvSpPr>
        <p:spPr>
          <a:xfrm>
            <a:off x="10647653" y="2806326"/>
            <a:ext cx="1083740" cy="4306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无收敛</a:t>
            </a:r>
            <a:endParaRPr lang="en-US" altLang="zh-CN" sz="1100" dirty="0"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100" dirty="0">
                <a:latin typeface="Lexend" pitchFamily="2" charset="0"/>
              </a:rPr>
              <a:t>二层胖树拓扑</a:t>
            </a:r>
            <a:endParaRPr lang="en-US" altLang="zh-CN" sz="1100" dirty="0">
              <a:latin typeface="Lexend" pitchFamily="2" charset="0"/>
            </a:endParaRPr>
          </a:p>
        </p:txBody>
      </p:sp>
      <p:cxnSp>
        <p:nvCxnSpPr>
          <p:cNvPr id="45" name="直接箭头连接符 275">
            <a:extLst>
              <a:ext uri="{FF2B5EF4-FFF2-40B4-BE49-F238E27FC236}">
                <a16:creationId xmlns:a16="http://schemas.microsoft.com/office/drawing/2014/main" id="{AFA24521-17EE-C4C6-86A7-325D5222D5B5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 bwMode="auto">
          <a:xfrm flipH="1" flipV="1">
            <a:off x="9319582" y="2676251"/>
            <a:ext cx="1328071" cy="34540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281">
            <a:extLst>
              <a:ext uri="{FF2B5EF4-FFF2-40B4-BE49-F238E27FC236}">
                <a16:creationId xmlns:a16="http://schemas.microsoft.com/office/drawing/2014/main" id="{5EB8D1B7-8054-6E22-CD87-E40A286956B4}"/>
              </a:ext>
            </a:extLst>
          </p:cNvPr>
          <p:cNvCxnSpPr>
            <a:cxnSpLocks/>
            <a:stCxn id="44" idx="1"/>
          </p:cNvCxnSpPr>
          <p:nvPr/>
        </p:nvCxnSpPr>
        <p:spPr bwMode="auto">
          <a:xfrm flipH="1">
            <a:off x="9683902" y="3021651"/>
            <a:ext cx="963751" cy="62627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矩形: 圆角 284">
            <a:extLst>
              <a:ext uri="{FF2B5EF4-FFF2-40B4-BE49-F238E27FC236}">
                <a16:creationId xmlns:a16="http://schemas.microsoft.com/office/drawing/2014/main" id="{1A5140A5-A45C-D9A5-E390-014013FC9C1A}"/>
              </a:ext>
            </a:extLst>
          </p:cNvPr>
          <p:cNvSpPr/>
          <p:nvPr/>
        </p:nvSpPr>
        <p:spPr>
          <a:xfrm>
            <a:off x="5752753" y="3667490"/>
            <a:ext cx="4166611" cy="8456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8" name="矩形: 圆角 286">
            <a:extLst>
              <a:ext uri="{FF2B5EF4-FFF2-40B4-BE49-F238E27FC236}">
                <a16:creationId xmlns:a16="http://schemas.microsoft.com/office/drawing/2014/main" id="{3628B196-162A-6290-8E20-E2AA4244417E}"/>
              </a:ext>
            </a:extLst>
          </p:cNvPr>
          <p:cNvSpPr/>
          <p:nvPr/>
        </p:nvSpPr>
        <p:spPr>
          <a:xfrm>
            <a:off x="6144918" y="2297025"/>
            <a:ext cx="3174664" cy="75845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799" b="1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2B3DA43-E2A8-502A-8827-E52B50D81758}"/>
              </a:ext>
            </a:extLst>
          </p:cNvPr>
          <p:cNvSpPr txBox="1"/>
          <p:nvPr/>
        </p:nvSpPr>
        <p:spPr>
          <a:xfrm>
            <a:off x="10123077" y="4137489"/>
            <a:ext cx="1608316" cy="61599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kumimoji="1" sz="9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defTabSz="913746">
              <a:lnSpc>
                <a:spcPct val="150000"/>
              </a:lnSpc>
              <a:spcAft>
                <a:spcPts val="400"/>
              </a:spcAft>
              <a:defRPr/>
            </a:pP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盒式</a:t>
            </a:r>
            <a:r>
              <a:rPr lang="en-US" altLang="zh-CN" sz="1100" b="1" kern="0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交换机，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xx*400G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端口，共</a:t>
            </a:r>
            <a:r>
              <a: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xxx</a:t>
            </a:r>
            <a:r>
              <a:rPr lang="zh-CN" altLang="en-US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台</a:t>
            </a: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defTabSz="913746">
              <a:spcAft>
                <a:spcPts val="400"/>
              </a:spcAft>
              <a:defRPr/>
            </a:pPr>
            <a:endParaRPr lang="en-US" altLang="zh-CN" sz="1100" b="1"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50" name="直接箭头连接符 297">
            <a:extLst>
              <a:ext uri="{FF2B5EF4-FFF2-40B4-BE49-F238E27FC236}">
                <a16:creationId xmlns:a16="http://schemas.microsoft.com/office/drawing/2014/main" id="{F3B5CD94-7FEF-6DB8-E6CA-5A9F7BFB2C7D}"/>
              </a:ext>
            </a:extLst>
          </p:cNvPr>
          <p:cNvCxnSpPr>
            <a:cxnSpLocks/>
            <a:stCxn id="49" idx="1"/>
            <a:endCxn id="23" idx="3"/>
          </p:cNvCxnSpPr>
          <p:nvPr/>
        </p:nvCxnSpPr>
        <p:spPr bwMode="auto">
          <a:xfrm flipH="1" flipV="1">
            <a:off x="9627355" y="4048966"/>
            <a:ext cx="495722" cy="39651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FDD0B9A7-B509-5F4B-EFCA-49C082E2D538}"/>
              </a:ext>
            </a:extLst>
          </p:cNvPr>
          <p:cNvSpPr txBox="1"/>
          <p:nvPr/>
        </p:nvSpPr>
        <p:spPr>
          <a:xfrm>
            <a:off x="5242674" y="2493719"/>
            <a:ext cx="982601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Spine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761C40C5-B4B7-3641-6221-D708EBC9E051}"/>
              </a:ext>
            </a:extLst>
          </p:cNvPr>
          <p:cNvSpPr txBox="1"/>
          <p:nvPr/>
        </p:nvSpPr>
        <p:spPr>
          <a:xfrm>
            <a:off x="5048875" y="3851290"/>
            <a:ext cx="764509" cy="43065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zh-CN"/>
            </a:defPPr>
            <a:lvl1pPr marR="0" lvl="0" indent="0" algn="ctr" defTabSz="91411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sz="1000" b="1" i="0" u="none" strike="noStrike" kern="0" cap="none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913746">
              <a:defRPr/>
            </a:pPr>
            <a:r>
              <a:rPr lang="en-US" altLang="zh-CN" sz="1200" b="0" dirty="0">
                <a:solidFill>
                  <a:srgbClr val="374153"/>
                </a:solidFill>
                <a:latin typeface="Lexend" pitchFamily="2" charset="0"/>
              </a:rPr>
              <a:t>Leaf</a:t>
            </a: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层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  <a:p>
            <a:pPr defTabSz="913746">
              <a:defRPr/>
            </a:pPr>
            <a:r>
              <a:rPr lang="zh-CN" altLang="en-US" sz="1200" b="0" dirty="0">
                <a:solidFill>
                  <a:srgbClr val="374153"/>
                </a:solidFill>
                <a:latin typeface="Lexend" pitchFamily="2" charset="0"/>
              </a:rPr>
              <a:t>交换机</a:t>
            </a:r>
            <a:endParaRPr lang="en-US" altLang="zh-CN" sz="1200" b="0" dirty="0">
              <a:solidFill>
                <a:srgbClr val="374153"/>
              </a:solidFill>
              <a:latin typeface="Lexend" pitchFamily="2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0E32B48-457E-5EF3-1500-EEC3A376354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0384963" y="5356053"/>
            <a:ext cx="1346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399">
              <a:defRPr/>
            </a:pPr>
            <a:r>
              <a:rPr lang="zh-CN" altLang="en-US" sz="1100" b="1" dirty="0">
                <a:solidFill>
                  <a:srgbClr val="212121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昇腾服务器</a:t>
            </a:r>
          </a:p>
          <a:p>
            <a:pPr defTabSz="913399">
              <a:defRPr/>
            </a:pP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台，</a:t>
            </a:r>
            <a:r>
              <a:rPr lang="en-US" altLang="zh-CN" sz="1100" b="1" dirty="0" err="1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xxxx</a:t>
            </a:r>
            <a:r>
              <a:rPr lang="zh-CN" altLang="en-US" sz="1100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微软雅黑" panose="020B0503020204020204" pitchFamily="34" charset="-122"/>
              </a:rPr>
              <a:t>卡</a:t>
            </a: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358EA9C1-C70D-4E94-8B98-0CC406C516FF}"/>
              </a:ext>
            </a:extLst>
          </p:cNvPr>
          <p:cNvSpPr/>
          <p:nvPr/>
        </p:nvSpPr>
        <p:spPr>
          <a:xfrm>
            <a:off x="467787" y="2060140"/>
            <a:ext cx="4290723" cy="447149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以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xxxx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卡为例，采用框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+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盒交换机组网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Leaf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交换机上下行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1:1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无收敛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Spine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预留扩容空间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通过新增</a:t>
            </a:r>
            <a:r>
              <a:rPr lang="en-US" altLang="zh-CN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Leaf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交换机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39106" indent="-239106" defTabSz="1218804" fontAlgn="base" latinLnBrk="1">
              <a:lnSpc>
                <a:spcPct val="150000"/>
              </a:lnSpc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defRPr/>
            </a:pP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支持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xxxx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台昇腾服务器，</a:t>
            </a:r>
            <a:r>
              <a:rPr lang="en-US" altLang="zh-CN" sz="1600" kern="0" dirty="0" err="1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xxxxx</a:t>
            </a:r>
            <a:r>
              <a:rPr lang="zh-CN" altLang="en-US" sz="16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卡扩容</a:t>
            </a:r>
            <a:endParaRPr lang="en-US" altLang="zh-CN" sz="16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EE5D315-52A7-90AF-0FD1-9E2EB376833C}"/>
              </a:ext>
            </a:extLst>
          </p:cNvPr>
          <p:cNvSpPr/>
          <p:nvPr/>
        </p:nvSpPr>
        <p:spPr>
          <a:xfrm>
            <a:off x="917053" y="1354396"/>
            <a:ext cx="3285185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20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 参数面网络设计方案</a:t>
            </a:r>
          </a:p>
        </p:txBody>
      </p:sp>
    </p:spTree>
    <p:extLst>
      <p:ext uri="{BB962C8B-B14F-4D97-AF65-F5344CB8AC3E}">
        <p14:creationId xmlns:p14="http://schemas.microsoft.com/office/powerpoint/2010/main" val="393933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数据面组网案例：二层无收敛胖树，支持大模型训练存储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918C4E-DD0C-78E6-C37E-C019D86FEA59}"/>
              </a:ext>
            </a:extLst>
          </p:cNvPr>
          <p:cNvSpPr/>
          <p:nvPr/>
        </p:nvSpPr>
        <p:spPr>
          <a:xfrm>
            <a:off x="2123633" y="1162003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数据面组网拓扑图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463A6-C425-F74C-840C-AE389C894457}"/>
              </a:ext>
            </a:extLst>
          </p:cNvPr>
          <p:cNvSpPr/>
          <p:nvPr/>
        </p:nvSpPr>
        <p:spPr>
          <a:xfrm>
            <a:off x="8338185" y="1633883"/>
            <a:ext cx="3590266" cy="491721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采用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100G </a:t>
            </a:r>
            <a:r>
              <a:rPr lang="en-US" altLang="zh-CN" sz="1599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网络，二层胖树无收敛组网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训练服务器支持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数据面网口（独立于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参数面网络）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高速缓存层存储服务器支持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大容量层存储服务器支持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网口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D86CD6-A719-DD74-D326-4A0A73F93B0C}"/>
              </a:ext>
            </a:extLst>
          </p:cNvPr>
          <p:cNvGrpSpPr/>
          <p:nvPr/>
        </p:nvGrpSpPr>
        <p:grpSpPr>
          <a:xfrm>
            <a:off x="350153" y="1968054"/>
            <a:ext cx="7478855" cy="4380168"/>
            <a:chOff x="159747" y="1353574"/>
            <a:chExt cx="7481776" cy="5196242"/>
          </a:xfrm>
        </p:grpSpPr>
        <p:sp>
          <p:nvSpPr>
            <p:cNvPr id="9" name="矩形: 圆角 277">
              <a:extLst>
                <a:ext uri="{FF2B5EF4-FFF2-40B4-BE49-F238E27FC236}">
                  <a16:creationId xmlns:a16="http://schemas.microsoft.com/office/drawing/2014/main" id="{B412D92D-A562-ECC9-975C-693224C16FCD}"/>
                </a:ext>
              </a:extLst>
            </p:cNvPr>
            <p:cNvSpPr/>
            <p:nvPr/>
          </p:nvSpPr>
          <p:spPr>
            <a:xfrm>
              <a:off x="3308499" y="4722265"/>
              <a:ext cx="2270190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wrap="square" rtlCol="0" anchor="b">
              <a:noAutofit/>
            </a:bodyPr>
            <a:lstStyle/>
            <a:p>
              <a:pPr algn="ctr" defTabSz="914034">
                <a:defRPr/>
              </a:pPr>
              <a:r>
                <a:rPr lang="zh-CN" altLang="en-US" sz="13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存储系统</a:t>
              </a:r>
            </a:p>
          </p:txBody>
        </p:sp>
        <p:sp>
          <p:nvSpPr>
            <p:cNvPr id="10" name="矩形: 圆角 278">
              <a:extLst>
                <a:ext uri="{FF2B5EF4-FFF2-40B4-BE49-F238E27FC236}">
                  <a16:creationId xmlns:a16="http://schemas.microsoft.com/office/drawing/2014/main" id="{FD654115-1EEB-722A-E409-8E2FAF1D765D}"/>
                </a:ext>
              </a:extLst>
            </p:cNvPr>
            <p:cNvSpPr/>
            <p:nvPr/>
          </p:nvSpPr>
          <p:spPr>
            <a:xfrm>
              <a:off x="758162" y="4722265"/>
              <a:ext cx="2145598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5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计算系统</a:t>
              </a:r>
            </a:p>
          </p:txBody>
        </p:sp>
        <p:cxnSp>
          <p:nvCxnSpPr>
            <p:cNvPr id="11" name="直接连接符 279">
              <a:extLst>
                <a:ext uri="{FF2B5EF4-FFF2-40B4-BE49-F238E27FC236}">
                  <a16:creationId xmlns:a16="http://schemas.microsoft.com/office/drawing/2014/main" id="{1B361C7A-C160-1B02-225F-E8038B681B0F}"/>
                </a:ext>
              </a:extLst>
            </p:cNvPr>
            <p:cNvCxnSpPr>
              <a:cxnSpLocks/>
              <a:stCxn id="147" idx="0"/>
              <a:endCxn id="249" idx="2"/>
            </p:cNvCxnSpPr>
            <p:nvPr/>
          </p:nvCxnSpPr>
          <p:spPr bwMode="auto">
            <a:xfrm flipH="1" flipV="1">
              <a:off x="3168386" y="3843442"/>
              <a:ext cx="754637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连接符 280">
              <a:extLst>
                <a:ext uri="{FF2B5EF4-FFF2-40B4-BE49-F238E27FC236}">
                  <a16:creationId xmlns:a16="http://schemas.microsoft.com/office/drawing/2014/main" id="{79DDBDE1-420B-8BEA-F767-3945981D5BCC}"/>
                </a:ext>
              </a:extLst>
            </p:cNvPr>
            <p:cNvCxnSpPr>
              <a:cxnSpLocks/>
              <a:stCxn id="147" idx="0"/>
              <a:endCxn id="250" idx="2"/>
            </p:cNvCxnSpPr>
            <p:nvPr/>
          </p:nvCxnSpPr>
          <p:spPr bwMode="auto">
            <a:xfrm flipH="1" flipV="1">
              <a:off x="3878405" y="3843442"/>
              <a:ext cx="44618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直接连接符 281">
              <a:extLst>
                <a:ext uri="{FF2B5EF4-FFF2-40B4-BE49-F238E27FC236}">
                  <a16:creationId xmlns:a16="http://schemas.microsoft.com/office/drawing/2014/main" id="{13201657-1E84-0908-2FC4-CFBBD1313BB9}"/>
                </a:ext>
              </a:extLst>
            </p:cNvPr>
            <p:cNvCxnSpPr>
              <a:cxnSpLocks/>
              <a:stCxn id="245" idx="2"/>
              <a:endCxn id="148" idx="0"/>
            </p:cNvCxnSpPr>
            <p:nvPr/>
          </p:nvCxnSpPr>
          <p:spPr>
            <a:xfrm>
              <a:off x="4599016" y="3847757"/>
              <a:ext cx="382980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直接连接符 282">
              <a:extLst>
                <a:ext uri="{FF2B5EF4-FFF2-40B4-BE49-F238E27FC236}">
                  <a16:creationId xmlns:a16="http://schemas.microsoft.com/office/drawing/2014/main" id="{3E9471E7-BBC3-48EC-391D-788888B0BE66}"/>
                </a:ext>
              </a:extLst>
            </p:cNvPr>
            <p:cNvCxnSpPr>
              <a:cxnSpLocks/>
              <a:stCxn id="246" idx="2"/>
              <a:endCxn id="148" idx="0"/>
            </p:cNvCxnSpPr>
            <p:nvPr/>
          </p:nvCxnSpPr>
          <p:spPr>
            <a:xfrm flipH="1">
              <a:off x="4981996" y="3847757"/>
              <a:ext cx="327039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圆角矩形 899">
              <a:extLst>
                <a:ext uri="{FF2B5EF4-FFF2-40B4-BE49-F238E27FC236}">
                  <a16:creationId xmlns:a16="http://schemas.microsoft.com/office/drawing/2014/main" id="{143874B2-5DEA-87E5-E073-BFE0E1C01B81}"/>
                </a:ext>
              </a:extLst>
            </p:cNvPr>
            <p:cNvSpPr/>
            <p:nvPr/>
          </p:nvSpPr>
          <p:spPr bwMode="auto">
            <a:xfrm>
              <a:off x="3524446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pic>
          <p:nvPicPr>
            <p:cNvPr id="147" name="Picture 7" descr="图片7">
              <a:extLst>
                <a:ext uri="{FF2B5EF4-FFF2-40B4-BE49-F238E27FC236}">
                  <a16:creationId xmlns:a16="http://schemas.microsoft.com/office/drawing/2014/main" id="{6F25D930-FD7B-22C9-6D2E-4F9A54AEC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42" y="5061422"/>
              <a:ext cx="462361" cy="179209"/>
            </a:xfrm>
            <a:prstGeom prst="rect">
              <a:avLst/>
            </a:prstGeom>
            <a:noFill/>
          </p:spPr>
        </p:pic>
        <p:pic>
          <p:nvPicPr>
            <p:cNvPr id="148" name="Picture 7" descr="图片7">
              <a:extLst>
                <a:ext uri="{FF2B5EF4-FFF2-40B4-BE49-F238E27FC236}">
                  <a16:creationId xmlns:a16="http://schemas.microsoft.com/office/drawing/2014/main" id="{020ACD1C-0AF2-366B-F5B3-31A3B38B1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815" y="5052299"/>
              <a:ext cx="462361" cy="179209"/>
            </a:xfrm>
            <a:prstGeom prst="rect">
              <a:avLst/>
            </a:prstGeom>
            <a:noFill/>
          </p:spPr>
        </p:pic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2348D67-1508-38B0-83C4-17994181CD66}"/>
                </a:ext>
              </a:extLst>
            </p:cNvPr>
            <p:cNvGrpSpPr/>
            <p:nvPr/>
          </p:nvGrpSpPr>
          <p:grpSpPr>
            <a:xfrm>
              <a:off x="1070593" y="5008338"/>
              <a:ext cx="687041" cy="386986"/>
              <a:chOff x="769033" y="5078890"/>
              <a:chExt cx="660796" cy="386986"/>
            </a:xfrm>
          </p:grpSpPr>
          <p:pic>
            <p:nvPicPr>
              <p:cNvPr id="254" name="Picture 455" descr="图片146">
                <a:extLst>
                  <a:ext uri="{FF2B5EF4-FFF2-40B4-BE49-F238E27FC236}">
                    <a16:creationId xmlns:a16="http://schemas.microsoft.com/office/drawing/2014/main" id="{853C6007-CA46-7703-30EB-CFAB51D419D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5" name="Picture 455" descr="图片146">
                <a:extLst>
                  <a:ext uri="{FF2B5EF4-FFF2-40B4-BE49-F238E27FC236}">
                    <a16:creationId xmlns:a16="http://schemas.microsoft.com/office/drawing/2014/main" id="{3C88C49F-B4D3-9D06-2C91-AE779CA048E2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33D994F-69B5-09A3-677C-FF71EA4EEC55}"/>
                  </a:ext>
                </a:extLst>
              </p:cNvPr>
              <p:cNvSpPr txBox="1"/>
              <p:nvPr/>
            </p:nvSpPr>
            <p:spPr>
              <a:xfrm>
                <a:off x="946640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2413788-8931-1140-6509-C6A39DDA3815}"/>
                </a:ext>
              </a:extLst>
            </p:cNvPr>
            <p:cNvGrpSpPr/>
            <p:nvPr/>
          </p:nvGrpSpPr>
          <p:grpSpPr>
            <a:xfrm>
              <a:off x="1983121" y="5015260"/>
              <a:ext cx="687041" cy="386986"/>
              <a:chOff x="769033" y="5078890"/>
              <a:chExt cx="660796" cy="386986"/>
            </a:xfrm>
          </p:grpSpPr>
          <p:pic>
            <p:nvPicPr>
              <p:cNvPr id="251" name="Picture 455" descr="图片146">
                <a:extLst>
                  <a:ext uri="{FF2B5EF4-FFF2-40B4-BE49-F238E27FC236}">
                    <a16:creationId xmlns:a16="http://schemas.microsoft.com/office/drawing/2014/main" id="{BDFAC3CF-DCA5-A2BB-9FCF-61A9CFCDDF97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2" name="Picture 455" descr="图片146">
                <a:extLst>
                  <a:ext uri="{FF2B5EF4-FFF2-40B4-BE49-F238E27FC236}">
                    <a16:creationId xmlns:a16="http://schemas.microsoft.com/office/drawing/2014/main" id="{5426DD6B-41EE-3A8C-98B5-96322802CB9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183E6D5-884D-84F6-C7D4-7B459A0DAB29}"/>
                  </a:ext>
                </a:extLst>
              </p:cNvPr>
              <p:cNvSpPr txBox="1"/>
              <p:nvPr/>
            </p:nvSpPr>
            <p:spPr>
              <a:xfrm>
                <a:off x="956996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6C1D48F-464F-4940-045F-5531B0F30F40}"/>
                </a:ext>
              </a:extLst>
            </p:cNvPr>
            <p:cNvSpPr txBox="1"/>
            <p:nvPr/>
          </p:nvSpPr>
          <p:spPr>
            <a:xfrm>
              <a:off x="1094724" y="5444638"/>
              <a:ext cx="132958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昇腾训练服务器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连接符 304">
              <a:extLst>
                <a:ext uri="{FF2B5EF4-FFF2-40B4-BE49-F238E27FC236}">
                  <a16:creationId xmlns:a16="http://schemas.microsoft.com/office/drawing/2014/main" id="{40A9D703-53A1-0403-312E-7AB162D05503}"/>
                </a:ext>
              </a:extLst>
            </p:cNvPr>
            <p:cNvCxnSpPr>
              <a:cxnSpLocks/>
              <a:stCxn id="254" idx="0"/>
              <a:endCxn id="247" idx="2"/>
            </p:cNvCxnSpPr>
            <p:nvPr/>
          </p:nvCxnSpPr>
          <p:spPr bwMode="auto">
            <a:xfrm flipV="1">
              <a:off x="1189227" y="3825403"/>
              <a:ext cx="284280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316">
              <a:extLst>
                <a:ext uri="{FF2B5EF4-FFF2-40B4-BE49-F238E27FC236}">
                  <a16:creationId xmlns:a16="http://schemas.microsoft.com/office/drawing/2014/main" id="{EDAD2774-598B-AE7A-31A3-403189437FAF}"/>
                </a:ext>
              </a:extLst>
            </p:cNvPr>
            <p:cNvCxnSpPr>
              <a:cxnSpLocks/>
              <a:stCxn id="255" idx="0"/>
              <a:endCxn id="247" idx="2"/>
            </p:cNvCxnSpPr>
            <p:nvPr/>
          </p:nvCxnSpPr>
          <p:spPr bwMode="auto">
            <a:xfrm flipH="1" flipV="1">
              <a:off x="1473507" y="3825403"/>
              <a:ext cx="165493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317">
              <a:extLst>
                <a:ext uri="{FF2B5EF4-FFF2-40B4-BE49-F238E27FC236}">
                  <a16:creationId xmlns:a16="http://schemas.microsoft.com/office/drawing/2014/main" id="{7C6F62D6-352C-88A5-91DD-10C79EBB51E5}"/>
                </a:ext>
              </a:extLst>
            </p:cNvPr>
            <p:cNvCxnSpPr>
              <a:cxnSpLocks/>
              <a:stCxn id="254" idx="0"/>
              <a:endCxn id="248" idx="2"/>
            </p:cNvCxnSpPr>
            <p:nvPr/>
          </p:nvCxnSpPr>
          <p:spPr bwMode="auto">
            <a:xfrm flipV="1">
              <a:off x="1189227" y="3825403"/>
              <a:ext cx="992118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连接符 318">
              <a:extLst>
                <a:ext uri="{FF2B5EF4-FFF2-40B4-BE49-F238E27FC236}">
                  <a16:creationId xmlns:a16="http://schemas.microsoft.com/office/drawing/2014/main" id="{0C4800B0-C370-A147-EE05-FDDA19B3899B}"/>
                </a:ext>
              </a:extLst>
            </p:cNvPr>
            <p:cNvCxnSpPr>
              <a:cxnSpLocks/>
              <a:stCxn id="255" idx="0"/>
              <a:endCxn id="248" idx="2"/>
            </p:cNvCxnSpPr>
            <p:nvPr/>
          </p:nvCxnSpPr>
          <p:spPr bwMode="auto">
            <a:xfrm flipV="1">
              <a:off x="1639000" y="3825403"/>
              <a:ext cx="542345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连接符 319">
              <a:extLst>
                <a:ext uri="{FF2B5EF4-FFF2-40B4-BE49-F238E27FC236}">
                  <a16:creationId xmlns:a16="http://schemas.microsoft.com/office/drawing/2014/main" id="{AEB6BF3E-A222-EB48-09FF-7F9DE6FA9514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 bwMode="auto">
            <a:xfrm flipV="1">
              <a:off x="2101755" y="3825403"/>
              <a:ext cx="79590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连接符 321">
              <a:extLst>
                <a:ext uri="{FF2B5EF4-FFF2-40B4-BE49-F238E27FC236}">
                  <a16:creationId xmlns:a16="http://schemas.microsoft.com/office/drawing/2014/main" id="{11434936-8CE7-ED1B-A761-6C3B704B1083}"/>
                </a:ext>
              </a:extLst>
            </p:cNvPr>
            <p:cNvCxnSpPr>
              <a:cxnSpLocks/>
              <a:stCxn id="251" idx="0"/>
              <a:endCxn id="247" idx="2"/>
            </p:cNvCxnSpPr>
            <p:nvPr/>
          </p:nvCxnSpPr>
          <p:spPr bwMode="auto">
            <a:xfrm flipH="1" flipV="1">
              <a:off x="1473507" y="3825403"/>
              <a:ext cx="628248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连接符 322">
              <a:extLst>
                <a:ext uri="{FF2B5EF4-FFF2-40B4-BE49-F238E27FC236}">
                  <a16:creationId xmlns:a16="http://schemas.microsoft.com/office/drawing/2014/main" id="{64E46FDE-4F48-BFB6-2CB0-68B7338C4751}"/>
                </a:ext>
              </a:extLst>
            </p:cNvPr>
            <p:cNvCxnSpPr>
              <a:cxnSpLocks/>
              <a:stCxn id="252" idx="0"/>
              <a:endCxn id="247" idx="2"/>
            </p:cNvCxnSpPr>
            <p:nvPr/>
          </p:nvCxnSpPr>
          <p:spPr bwMode="auto">
            <a:xfrm flipH="1" flipV="1">
              <a:off x="1473507" y="3825403"/>
              <a:ext cx="1078021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连接符 323">
              <a:extLst>
                <a:ext uri="{FF2B5EF4-FFF2-40B4-BE49-F238E27FC236}">
                  <a16:creationId xmlns:a16="http://schemas.microsoft.com/office/drawing/2014/main" id="{E849BB8A-E14C-4DBF-95A0-E7A4B9FC2458}"/>
                </a:ext>
              </a:extLst>
            </p:cNvPr>
            <p:cNvCxnSpPr>
              <a:cxnSpLocks/>
              <a:stCxn id="252" idx="0"/>
              <a:endCxn id="248" idx="2"/>
            </p:cNvCxnSpPr>
            <p:nvPr/>
          </p:nvCxnSpPr>
          <p:spPr bwMode="auto">
            <a:xfrm flipH="1" flipV="1">
              <a:off x="2181345" y="3825403"/>
              <a:ext cx="370183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连接符 324">
              <a:extLst>
                <a:ext uri="{FF2B5EF4-FFF2-40B4-BE49-F238E27FC236}">
                  <a16:creationId xmlns:a16="http://schemas.microsoft.com/office/drawing/2014/main" id="{D7DB7636-D091-4580-5D23-B1AA75124EE5}"/>
                </a:ext>
              </a:extLst>
            </p:cNvPr>
            <p:cNvCxnSpPr>
              <a:cxnSpLocks/>
              <a:stCxn id="243" idx="2"/>
              <a:endCxn id="249" idx="0"/>
            </p:cNvCxnSpPr>
            <p:nvPr/>
          </p:nvCxnSpPr>
          <p:spPr>
            <a:xfrm flipH="1">
              <a:off x="3168386" y="2436162"/>
              <a:ext cx="835430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圆角矩形 919">
              <a:extLst>
                <a:ext uri="{FF2B5EF4-FFF2-40B4-BE49-F238E27FC236}">
                  <a16:creationId xmlns:a16="http://schemas.microsoft.com/office/drawing/2014/main" id="{68BEAAA9-A3C9-4266-8E2A-C8F67948873D}"/>
                </a:ext>
              </a:extLst>
            </p:cNvPr>
            <p:cNvSpPr/>
            <p:nvPr/>
          </p:nvSpPr>
          <p:spPr>
            <a:xfrm>
              <a:off x="3302511" y="3374628"/>
              <a:ext cx="1478116" cy="468813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63054F8C-1D7E-5070-EECC-396AB6C9E6BF}"/>
                </a:ext>
              </a:extLst>
            </p:cNvPr>
            <p:cNvGrpSpPr/>
            <p:nvPr/>
          </p:nvGrpSpPr>
          <p:grpSpPr>
            <a:xfrm>
              <a:off x="2898732" y="3412976"/>
              <a:ext cx="1249327" cy="430466"/>
              <a:chOff x="3494459" y="3710617"/>
              <a:chExt cx="770536" cy="231129"/>
            </a:xfrm>
          </p:grpSpPr>
          <p:pic>
            <p:nvPicPr>
              <p:cNvPr id="249" name="Picture 461" descr="图片240">
                <a:extLst>
                  <a:ext uri="{FF2B5EF4-FFF2-40B4-BE49-F238E27FC236}">
                    <a16:creationId xmlns:a16="http://schemas.microsoft.com/office/drawing/2014/main" id="{47B1C727-6767-FC0C-C264-4C8821400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0" name="Picture 461" descr="图片240">
                <a:extLst>
                  <a:ext uri="{FF2B5EF4-FFF2-40B4-BE49-F238E27FC236}">
                    <a16:creationId xmlns:a16="http://schemas.microsoft.com/office/drawing/2014/main" id="{14C7C651-5BFE-1A02-E04D-9FD2E6EFD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3" name="圆角矩形 919">
              <a:extLst>
                <a:ext uri="{FF2B5EF4-FFF2-40B4-BE49-F238E27FC236}">
                  <a16:creationId xmlns:a16="http://schemas.microsoft.com/office/drawing/2014/main" id="{A5F74C43-230D-9CEE-54FB-990409C77E85}"/>
                </a:ext>
              </a:extLst>
            </p:cNvPr>
            <p:cNvSpPr/>
            <p:nvPr/>
          </p:nvSpPr>
          <p:spPr>
            <a:xfrm>
              <a:off x="2065663" y="3310730"/>
              <a:ext cx="1788519" cy="515695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64" name="直接连接符 331">
              <a:extLst>
                <a:ext uri="{FF2B5EF4-FFF2-40B4-BE49-F238E27FC236}">
                  <a16:creationId xmlns:a16="http://schemas.microsoft.com/office/drawing/2014/main" id="{439D2AF6-D552-638A-CE52-B47C1175AF14}"/>
                </a:ext>
              </a:extLst>
            </p:cNvPr>
            <p:cNvCxnSpPr>
              <a:cxnSpLocks/>
              <a:stCxn id="248" idx="0"/>
              <a:endCxn id="243" idx="2"/>
            </p:cNvCxnSpPr>
            <p:nvPr/>
          </p:nvCxnSpPr>
          <p:spPr bwMode="auto">
            <a:xfrm flipV="1">
              <a:off x="2181345" y="2436162"/>
              <a:ext cx="1822471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连接符 332">
              <a:extLst>
                <a:ext uri="{FF2B5EF4-FFF2-40B4-BE49-F238E27FC236}">
                  <a16:creationId xmlns:a16="http://schemas.microsoft.com/office/drawing/2014/main" id="{FE664EFE-A6AF-FA19-CE0B-DD35587506B7}"/>
                </a:ext>
              </a:extLst>
            </p:cNvPr>
            <p:cNvCxnSpPr>
              <a:cxnSpLocks/>
              <a:stCxn id="247" idx="0"/>
              <a:endCxn id="242" idx="2"/>
            </p:cNvCxnSpPr>
            <p:nvPr/>
          </p:nvCxnSpPr>
          <p:spPr bwMode="auto">
            <a:xfrm flipV="1">
              <a:off x="1473507" y="2436162"/>
              <a:ext cx="1507275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连接符 333">
              <a:extLst>
                <a:ext uri="{FF2B5EF4-FFF2-40B4-BE49-F238E27FC236}">
                  <a16:creationId xmlns:a16="http://schemas.microsoft.com/office/drawing/2014/main" id="{EA095A7E-1189-04C0-61D1-5843F29336D4}"/>
                </a:ext>
              </a:extLst>
            </p:cNvPr>
            <p:cNvCxnSpPr>
              <a:cxnSpLocks/>
              <a:stCxn id="243" idx="2"/>
              <a:endCxn id="247" idx="0"/>
            </p:cNvCxnSpPr>
            <p:nvPr/>
          </p:nvCxnSpPr>
          <p:spPr bwMode="auto">
            <a:xfrm flipH="1">
              <a:off x="1473507" y="2436162"/>
              <a:ext cx="2530309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直接连接符 334">
              <a:extLst>
                <a:ext uri="{FF2B5EF4-FFF2-40B4-BE49-F238E27FC236}">
                  <a16:creationId xmlns:a16="http://schemas.microsoft.com/office/drawing/2014/main" id="{8D4B0D1E-103C-E207-5334-393899E1B8FF}"/>
                </a:ext>
              </a:extLst>
            </p:cNvPr>
            <p:cNvCxnSpPr>
              <a:cxnSpLocks/>
              <a:stCxn id="248" idx="0"/>
              <a:endCxn id="242" idx="2"/>
            </p:cNvCxnSpPr>
            <p:nvPr/>
          </p:nvCxnSpPr>
          <p:spPr bwMode="auto">
            <a:xfrm flipV="1">
              <a:off x="2181345" y="2436162"/>
              <a:ext cx="799437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4E24F70-F848-79F3-F0D5-40431A36DC40}"/>
                </a:ext>
              </a:extLst>
            </p:cNvPr>
            <p:cNvGrpSpPr/>
            <p:nvPr/>
          </p:nvGrpSpPr>
          <p:grpSpPr>
            <a:xfrm>
              <a:off x="1203853" y="3394937"/>
              <a:ext cx="1247145" cy="430466"/>
              <a:chOff x="2523756" y="3710617"/>
              <a:chExt cx="769191" cy="231129"/>
            </a:xfrm>
          </p:grpSpPr>
          <p:pic>
            <p:nvPicPr>
              <p:cNvPr id="247" name="Picture 461" descr="图片240">
                <a:extLst>
                  <a:ext uri="{FF2B5EF4-FFF2-40B4-BE49-F238E27FC236}">
                    <a16:creationId xmlns:a16="http://schemas.microsoft.com/office/drawing/2014/main" id="{7F5EF4E0-A971-FCE5-0C48-73A10FEC5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3756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461" descr="图片240">
                <a:extLst>
                  <a:ext uri="{FF2B5EF4-FFF2-40B4-BE49-F238E27FC236}">
                    <a16:creationId xmlns:a16="http://schemas.microsoft.com/office/drawing/2014/main" id="{F6B23C5A-A02F-F552-F456-98B2D1374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0323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9" name="直接连接符 356">
              <a:extLst>
                <a:ext uri="{FF2B5EF4-FFF2-40B4-BE49-F238E27FC236}">
                  <a16:creationId xmlns:a16="http://schemas.microsoft.com/office/drawing/2014/main" id="{D75FF2CA-247E-C4F4-74D2-922AAB039D01}"/>
                </a:ext>
              </a:extLst>
            </p:cNvPr>
            <p:cNvCxnSpPr>
              <a:cxnSpLocks/>
              <a:stCxn id="243" idx="2"/>
              <a:endCxn id="250" idx="0"/>
            </p:cNvCxnSpPr>
            <p:nvPr/>
          </p:nvCxnSpPr>
          <p:spPr>
            <a:xfrm flipH="1">
              <a:off x="3878405" y="2436162"/>
              <a:ext cx="125411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连接符 359">
              <a:extLst>
                <a:ext uri="{FF2B5EF4-FFF2-40B4-BE49-F238E27FC236}">
                  <a16:creationId xmlns:a16="http://schemas.microsoft.com/office/drawing/2014/main" id="{97F1F9C1-C02E-207B-4B2B-063A27EBB1E9}"/>
                </a:ext>
              </a:extLst>
            </p:cNvPr>
            <p:cNvCxnSpPr>
              <a:cxnSpLocks/>
              <a:stCxn id="242" idx="2"/>
              <a:endCxn id="250" idx="0"/>
            </p:cNvCxnSpPr>
            <p:nvPr/>
          </p:nvCxnSpPr>
          <p:spPr>
            <a:xfrm>
              <a:off x="2980782" y="2436162"/>
              <a:ext cx="897623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直接连接符 360">
              <a:extLst>
                <a:ext uri="{FF2B5EF4-FFF2-40B4-BE49-F238E27FC236}">
                  <a16:creationId xmlns:a16="http://schemas.microsoft.com/office/drawing/2014/main" id="{6B19FAB8-E64C-97A8-96CF-2EAB662969F2}"/>
                </a:ext>
              </a:extLst>
            </p:cNvPr>
            <p:cNvCxnSpPr>
              <a:cxnSpLocks/>
              <a:stCxn id="242" idx="2"/>
              <a:endCxn id="249" idx="0"/>
            </p:cNvCxnSpPr>
            <p:nvPr/>
          </p:nvCxnSpPr>
          <p:spPr>
            <a:xfrm>
              <a:off x="2980782" y="2436162"/>
              <a:ext cx="187604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36521375-3EA6-ECEB-8C5A-A16DDE610393}"/>
                </a:ext>
              </a:extLst>
            </p:cNvPr>
            <p:cNvSpPr txBox="1"/>
            <p:nvPr/>
          </p:nvSpPr>
          <p:spPr>
            <a:xfrm>
              <a:off x="2237369" y="1548538"/>
              <a:ext cx="2553137" cy="3649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Spine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xxx*400G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</a:t>
              </a:r>
              <a:endPara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A0E600-8116-441F-3B82-3080A2DBC9F2}"/>
                </a:ext>
              </a:extLst>
            </p:cNvPr>
            <p:cNvGrpSpPr/>
            <p:nvPr/>
          </p:nvGrpSpPr>
          <p:grpSpPr>
            <a:xfrm>
              <a:off x="4329362" y="3417291"/>
              <a:ext cx="1249327" cy="430466"/>
              <a:chOff x="3494459" y="3710617"/>
              <a:chExt cx="770536" cy="231129"/>
            </a:xfrm>
          </p:grpSpPr>
          <p:pic>
            <p:nvPicPr>
              <p:cNvPr id="245" name="Picture 461" descr="图片240">
                <a:extLst>
                  <a:ext uri="{FF2B5EF4-FFF2-40B4-BE49-F238E27FC236}">
                    <a16:creationId xmlns:a16="http://schemas.microsoft.com/office/drawing/2014/main" id="{DDF8C2C2-4B9A-A01E-9A53-E7422C850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461" descr="图片240">
                <a:extLst>
                  <a:ext uri="{FF2B5EF4-FFF2-40B4-BE49-F238E27FC236}">
                    <a16:creationId xmlns:a16="http://schemas.microsoft.com/office/drawing/2014/main" id="{7CAF1BC0-8832-76C3-DD64-9B77182815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4" name="直接连接符 378">
              <a:extLst>
                <a:ext uri="{FF2B5EF4-FFF2-40B4-BE49-F238E27FC236}">
                  <a16:creationId xmlns:a16="http://schemas.microsoft.com/office/drawing/2014/main" id="{9EBDDD59-378C-BC44-D13E-7C47C62349A0}"/>
                </a:ext>
              </a:extLst>
            </p:cNvPr>
            <p:cNvCxnSpPr>
              <a:cxnSpLocks/>
              <a:stCxn id="243" idx="2"/>
              <a:endCxn id="246" idx="0"/>
            </p:cNvCxnSpPr>
            <p:nvPr/>
          </p:nvCxnSpPr>
          <p:spPr>
            <a:xfrm>
              <a:off x="4003816" y="2436162"/>
              <a:ext cx="1305219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379">
              <a:extLst>
                <a:ext uri="{FF2B5EF4-FFF2-40B4-BE49-F238E27FC236}">
                  <a16:creationId xmlns:a16="http://schemas.microsoft.com/office/drawing/2014/main" id="{C3454E12-D403-1098-CD79-009DECC65C6F}"/>
                </a:ext>
              </a:extLst>
            </p:cNvPr>
            <p:cNvCxnSpPr>
              <a:cxnSpLocks/>
              <a:stCxn id="243" idx="2"/>
              <a:endCxn id="245" idx="0"/>
            </p:cNvCxnSpPr>
            <p:nvPr/>
          </p:nvCxnSpPr>
          <p:spPr>
            <a:xfrm>
              <a:off x="4003816" y="2436162"/>
              <a:ext cx="595200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直接连接符 383">
              <a:extLst>
                <a:ext uri="{FF2B5EF4-FFF2-40B4-BE49-F238E27FC236}">
                  <a16:creationId xmlns:a16="http://schemas.microsoft.com/office/drawing/2014/main" id="{54947AA9-2C4B-2B67-DB54-2C2D36BDFB50}"/>
                </a:ext>
              </a:extLst>
            </p:cNvPr>
            <p:cNvCxnSpPr>
              <a:cxnSpLocks/>
              <a:stCxn id="242" idx="2"/>
              <a:endCxn id="245" idx="0"/>
            </p:cNvCxnSpPr>
            <p:nvPr/>
          </p:nvCxnSpPr>
          <p:spPr>
            <a:xfrm>
              <a:off x="2980782" y="2436162"/>
              <a:ext cx="1618234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连接符 389">
              <a:extLst>
                <a:ext uri="{FF2B5EF4-FFF2-40B4-BE49-F238E27FC236}">
                  <a16:creationId xmlns:a16="http://schemas.microsoft.com/office/drawing/2014/main" id="{0847C4A5-1F97-06BA-7A6B-863E5330526D}"/>
                </a:ext>
              </a:extLst>
            </p:cNvPr>
            <p:cNvCxnSpPr>
              <a:cxnSpLocks/>
              <a:stCxn id="242" idx="2"/>
              <a:endCxn id="246" idx="0"/>
            </p:cNvCxnSpPr>
            <p:nvPr/>
          </p:nvCxnSpPr>
          <p:spPr>
            <a:xfrm>
              <a:off x="2980782" y="2436162"/>
              <a:ext cx="2328253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C28C2ADD-8811-496F-CAEA-56FB0396D6B8}"/>
                </a:ext>
              </a:extLst>
            </p:cNvPr>
            <p:cNvGrpSpPr/>
            <p:nvPr/>
          </p:nvGrpSpPr>
          <p:grpSpPr>
            <a:xfrm>
              <a:off x="2711128" y="2005697"/>
              <a:ext cx="1562342" cy="430465"/>
              <a:chOff x="2423485" y="2252446"/>
              <a:chExt cx="824168" cy="231129"/>
            </a:xfrm>
          </p:grpSpPr>
          <p:pic>
            <p:nvPicPr>
              <p:cNvPr id="242" name="Picture 461" descr="图片240">
                <a:extLst>
                  <a:ext uri="{FF2B5EF4-FFF2-40B4-BE49-F238E27FC236}">
                    <a16:creationId xmlns:a16="http://schemas.microsoft.com/office/drawing/2014/main" id="{5A29CDEE-EDC4-33EE-834E-7D87E40A4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3485" y="2252446"/>
                <a:ext cx="284496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3" name="Picture 461" descr="图片240">
                <a:extLst>
                  <a:ext uri="{FF2B5EF4-FFF2-40B4-BE49-F238E27FC236}">
                    <a16:creationId xmlns:a16="http://schemas.microsoft.com/office/drawing/2014/main" id="{DBF22471-87E7-298A-3C0B-BCB39CF3D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156" y="2252446"/>
                <a:ext cx="284497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5CD21D-7588-209E-730E-8B0150A844B8}"/>
                  </a:ext>
                </a:extLst>
              </p:cNvPr>
              <p:cNvSpPr txBox="1"/>
              <p:nvPr/>
            </p:nvSpPr>
            <p:spPr>
              <a:xfrm>
                <a:off x="2760521" y="2278314"/>
                <a:ext cx="208714" cy="1567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cxnSp>
          <p:nvCxnSpPr>
            <p:cNvPr id="179" name="直接连接符 391">
              <a:extLst>
                <a:ext uri="{FF2B5EF4-FFF2-40B4-BE49-F238E27FC236}">
                  <a16:creationId xmlns:a16="http://schemas.microsoft.com/office/drawing/2014/main" id="{F4B68268-FAC1-8C82-02CD-0FE541246626}"/>
                </a:ext>
              </a:extLst>
            </p:cNvPr>
            <p:cNvCxnSpPr>
              <a:cxnSpLocks/>
              <a:stCxn id="148" idx="0"/>
              <a:endCxn id="235" idx="2"/>
            </p:cNvCxnSpPr>
            <p:nvPr/>
          </p:nvCxnSpPr>
          <p:spPr bwMode="auto">
            <a:xfrm flipV="1">
              <a:off x="4981996" y="4440374"/>
              <a:ext cx="1539579" cy="61192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连接符 392">
              <a:extLst>
                <a:ext uri="{FF2B5EF4-FFF2-40B4-BE49-F238E27FC236}">
                  <a16:creationId xmlns:a16="http://schemas.microsoft.com/office/drawing/2014/main" id="{59D26B0E-BBA4-40F9-CDAA-C076B34892E0}"/>
                </a:ext>
              </a:extLst>
            </p:cNvPr>
            <p:cNvCxnSpPr>
              <a:cxnSpLocks/>
              <a:stCxn id="148" idx="0"/>
              <a:endCxn id="236" idx="2"/>
            </p:cNvCxnSpPr>
            <p:nvPr/>
          </p:nvCxnSpPr>
          <p:spPr bwMode="auto">
            <a:xfrm flipV="1">
              <a:off x="4981996" y="4464884"/>
              <a:ext cx="2299283" cy="58741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直接连接符 394">
              <a:extLst>
                <a:ext uri="{FF2B5EF4-FFF2-40B4-BE49-F238E27FC236}">
                  <a16:creationId xmlns:a16="http://schemas.microsoft.com/office/drawing/2014/main" id="{5785A274-5E2F-F611-AAE9-F32154880C0E}"/>
                </a:ext>
              </a:extLst>
            </p:cNvPr>
            <p:cNvCxnSpPr>
              <a:cxnSpLocks/>
              <a:stCxn id="241" idx="0"/>
              <a:endCxn id="228" idx="2"/>
            </p:cNvCxnSpPr>
            <p:nvPr/>
          </p:nvCxnSpPr>
          <p:spPr bwMode="auto">
            <a:xfrm flipH="1" flipV="1">
              <a:off x="6573237" y="3018676"/>
              <a:ext cx="674797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直接连接符 396">
              <a:extLst>
                <a:ext uri="{FF2B5EF4-FFF2-40B4-BE49-F238E27FC236}">
                  <a16:creationId xmlns:a16="http://schemas.microsoft.com/office/drawing/2014/main" id="{BBEE9E6F-6CB9-7FF0-CD5E-6308A3F168FE}"/>
                </a:ext>
              </a:extLst>
            </p:cNvPr>
            <p:cNvCxnSpPr>
              <a:cxnSpLocks/>
              <a:stCxn id="240" idx="0"/>
              <a:endCxn id="228" idx="2"/>
            </p:cNvCxnSpPr>
            <p:nvPr/>
          </p:nvCxnSpPr>
          <p:spPr bwMode="auto">
            <a:xfrm flipH="1" flipV="1">
              <a:off x="6573237" y="3018676"/>
              <a:ext cx="15104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连接符 398">
              <a:extLst>
                <a:ext uri="{FF2B5EF4-FFF2-40B4-BE49-F238E27FC236}">
                  <a16:creationId xmlns:a16="http://schemas.microsoft.com/office/drawing/2014/main" id="{23DE3441-FCC1-21A2-2E36-3A319E4D44E3}"/>
                </a:ext>
              </a:extLst>
            </p:cNvPr>
            <p:cNvCxnSpPr>
              <a:cxnSpLocks/>
              <a:stCxn id="229" idx="2"/>
              <a:endCxn id="240" idx="0"/>
            </p:cNvCxnSpPr>
            <p:nvPr/>
          </p:nvCxnSpPr>
          <p:spPr bwMode="auto">
            <a:xfrm flipH="1">
              <a:off x="6588341" y="3018676"/>
              <a:ext cx="721463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" name="直接连接符 399">
              <a:extLst>
                <a:ext uri="{FF2B5EF4-FFF2-40B4-BE49-F238E27FC236}">
                  <a16:creationId xmlns:a16="http://schemas.microsoft.com/office/drawing/2014/main" id="{D3CEF13F-2B78-4FD0-5A1E-5F546673F8B7}"/>
                </a:ext>
              </a:extLst>
            </p:cNvPr>
            <p:cNvCxnSpPr>
              <a:cxnSpLocks/>
              <a:stCxn id="241" idx="0"/>
              <a:endCxn id="229" idx="2"/>
            </p:cNvCxnSpPr>
            <p:nvPr/>
          </p:nvCxnSpPr>
          <p:spPr bwMode="auto">
            <a:xfrm flipV="1">
              <a:off x="7248034" y="3018676"/>
              <a:ext cx="61770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直接连接符 400">
              <a:extLst>
                <a:ext uri="{FF2B5EF4-FFF2-40B4-BE49-F238E27FC236}">
                  <a16:creationId xmlns:a16="http://schemas.microsoft.com/office/drawing/2014/main" id="{39830C24-4F46-7969-2C2D-A56BAB11C17A}"/>
                </a:ext>
              </a:extLst>
            </p:cNvPr>
            <p:cNvCxnSpPr>
              <a:cxnSpLocks/>
              <a:stCxn id="240" idx="2"/>
              <a:endCxn id="235" idx="0"/>
            </p:cNvCxnSpPr>
            <p:nvPr/>
          </p:nvCxnSpPr>
          <p:spPr bwMode="auto">
            <a:xfrm flipH="1">
              <a:off x="6521575" y="3703067"/>
              <a:ext cx="66766" cy="37049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接连接符 401">
              <a:extLst>
                <a:ext uri="{FF2B5EF4-FFF2-40B4-BE49-F238E27FC236}">
                  <a16:creationId xmlns:a16="http://schemas.microsoft.com/office/drawing/2014/main" id="{2311511F-BC5A-CBAF-EC43-DBC41BAA1C61}"/>
                </a:ext>
              </a:extLst>
            </p:cNvPr>
            <p:cNvCxnSpPr>
              <a:cxnSpLocks/>
              <a:stCxn id="241" idx="2"/>
              <a:endCxn id="236" idx="0"/>
            </p:cNvCxnSpPr>
            <p:nvPr/>
          </p:nvCxnSpPr>
          <p:spPr bwMode="auto">
            <a:xfrm>
              <a:off x="7248034" y="3730820"/>
              <a:ext cx="33245" cy="36725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24A087E-6A00-0BA5-8873-301D73BD2545}"/>
                </a:ext>
              </a:extLst>
            </p:cNvPr>
            <p:cNvGrpSpPr/>
            <p:nvPr/>
          </p:nvGrpSpPr>
          <p:grpSpPr>
            <a:xfrm>
              <a:off x="6312745" y="3331264"/>
              <a:ext cx="1210885" cy="399556"/>
              <a:chOff x="4397010" y="4275086"/>
              <a:chExt cx="791658" cy="273657"/>
            </a:xfrm>
          </p:grpSpPr>
          <p:pic>
            <p:nvPicPr>
              <p:cNvPr id="240" name="Picture 461" descr="图片240">
                <a:extLst>
                  <a:ext uri="{FF2B5EF4-FFF2-40B4-BE49-F238E27FC236}">
                    <a16:creationId xmlns:a16="http://schemas.microsoft.com/office/drawing/2014/main" id="{7481224C-6E10-344C-BBED-085DCF01F9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7010" y="4275086"/>
                <a:ext cx="360360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1" name="Picture 461" descr="图片240">
                <a:extLst>
                  <a:ext uri="{FF2B5EF4-FFF2-40B4-BE49-F238E27FC236}">
                    <a16:creationId xmlns:a16="http://schemas.microsoft.com/office/drawing/2014/main" id="{7462D7D9-AF33-EE9A-86DC-7C8CAAF44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8307" y="4294094"/>
                <a:ext cx="360361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989C826-0CE3-B4EB-A348-20CC84BA5474}"/>
                </a:ext>
              </a:extLst>
            </p:cNvPr>
            <p:cNvSpPr txBox="1"/>
            <p:nvPr/>
          </p:nvSpPr>
          <p:spPr>
            <a:xfrm>
              <a:off x="6143493" y="3165676"/>
              <a:ext cx="1498030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存储业务汇聚交换机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0A843DF0-50D7-D03E-4D8F-ED6BB5A2C0EF}"/>
                </a:ext>
              </a:extLst>
            </p:cNvPr>
            <p:cNvGrpSpPr/>
            <p:nvPr/>
          </p:nvGrpSpPr>
          <p:grpSpPr>
            <a:xfrm>
              <a:off x="6121898" y="4063135"/>
              <a:ext cx="1435887" cy="404278"/>
              <a:chOff x="4232671" y="4815150"/>
              <a:chExt cx="938759" cy="276891"/>
            </a:xfrm>
          </p:grpSpPr>
          <p:sp>
            <p:nvSpPr>
              <p:cNvPr id="233" name="圆角矩形 919">
                <a:extLst>
                  <a:ext uri="{FF2B5EF4-FFF2-40B4-BE49-F238E27FC236}">
                    <a16:creationId xmlns:a16="http://schemas.microsoft.com/office/drawing/2014/main" id="{EF1467D0-EAEC-A48D-1D89-4084B5971F6F}"/>
                  </a:ext>
                </a:extLst>
              </p:cNvPr>
              <p:cNvSpPr/>
              <p:nvPr/>
            </p:nvSpPr>
            <p:spPr>
              <a:xfrm>
                <a:off x="4232671" y="4815150"/>
                <a:ext cx="828767" cy="276891"/>
              </a:xfrm>
              <a:prstGeom prst="roundRect">
                <a:avLst/>
              </a:prstGeom>
              <a:noFill/>
              <a:ln w="12700" cap="flat" cmpd="sng" algn="ctr">
                <a:noFill/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1216592">
                  <a:defRPr/>
                </a:pPr>
                <a:endParaRPr lang="zh-CN" altLang="en-US" sz="1000" kern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B991773F-89EE-D8A1-25B7-F9B4CCCD057C}"/>
                  </a:ext>
                </a:extLst>
              </p:cNvPr>
              <p:cNvGrpSpPr/>
              <p:nvPr/>
            </p:nvGrpSpPr>
            <p:grpSpPr>
              <a:xfrm>
                <a:off x="4632956" y="4875520"/>
                <a:ext cx="190599" cy="159697"/>
                <a:chOff x="11318437" y="2899801"/>
                <a:chExt cx="190599" cy="159697"/>
              </a:xfrm>
            </p:grpSpPr>
            <p:cxnSp>
              <p:nvCxnSpPr>
                <p:cNvPr id="237" name="直接连接符 449">
                  <a:extLst>
                    <a:ext uri="{FF2B5EF4-FFF2-40B4-BE49-F238E27FC236}">
                      <a16:creationId xmlns:a16="http://schemas.microsoft.com/office/drawing/2014/main" id="{AB86230A-3F73-8CC2-FC77-6612B3D30C7E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直接连接符 450">
                  <a:extLst>
                    <a:ext uri="{FF2B5EF4-FFF2-40B4-BE49-F238E27FC236}">
                      <a16:creationId xmlns:a16="http://schemas.microsoft.com/office/drawing/2014/main" id="{02248446-7FE4-63D4-CDF4-0B7174D148CA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092CAB19-9309-55CD-07A3-9A977B884F01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35" name="Picture 461" descr="图片240">
                <a:extLst>
                  <a:ext uri="{FF2B5EF4-FFF2-40B4-BE49-F238E27FC236}">
                    <a16:creationId xmlns:a16="http://schemas.microsoft.com/office/drawing/2014/main" id="{9C5D731A-968A-6E7F-3E72-E401465D1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3198" y="4822294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6" name="Picture 461" descr="图片240">
                <a:extLst>
                  <a:ext uri="{FF2B5EF4-FFF2-40B4-BE49-F238E27FC236}">
                    <a16:creationId xmlns:a16="http://schemas.microsoft.com/office/drawing/2014/main" id="{7E4E0963-C0F3-9F95-25BC-6B0E19635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9880" y="4839081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717C1D8-48AD-2DF7-0DAC-9E1309CAF2FB}"/>
                </a:ext>
              </a:extLst>
            </p:cNvPr>
            <p:cNvSpPr txBox="1"/>
            <p:nvPr/>
          </p:nvSpPr>
          <p:spPr>
            <a:xfrm>
              <a:off x="6321996" y="3904735"/>
              <a:ext cx="102802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TOR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E30C8D7-EAB0-A736-7774-C8EA6A1A8B25}"/>
                </a:ext>
              </a:extLst>
            </p:cNvPr>
            <p:cNvSpPr txBox="1"/>
            <p:nvPr/>
          </p:nvSpPr>
          <p:spPr>
            <a:xfrm>
              <a:off x="6457738" y="2464338"/>
              <a:ext cx="1065892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业务面核心交换机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92" name="直接连接符 407">
              <a:extLst>
                <a:ext uri="{FF2B5EF4-FFF2-40B4-BE49-F238E27FC236}">
                  <a16:creationId xmlns:a16="http://schemas.microsoft.com/office/drawing/2014/main" id="{62D086C3-DC57-3A99-F9F8-71452A92C73F}"/>
                </a:ext>
              </a:extLst>
            </p:cNvPr>
            <p:cNvCxnSpPr>
              <a:cxnSpLocks/>
              <a:stCxn id="235" idx="0"/>
              <a:endCxn id="241" idx="2"/>
            </p:cNvCxnSpPr>
            <p:nvPr/>
          </p:nvCxnSpPr>
          <p:spPr bwMode="auto">
            <a:xfrm flipV="1">
              <a:off x="6521575" y="3730820"/>
              <a:ext cx="726459" cy="34274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连接符 408">
              <a:extLst>
                <a:ext uri="{FF2B5EF4-FFF2-40B4-BE49-F238E27FC236}">
                  <a16:creationId xmlns:a16="http://schemas.microsoft.com/office/drawing/2014/main" id="{E2D0AA59-BBFE-1F8B-AE51-061DAD49B83B}"/>
                </a:ext>
              </a:extLst>
            </p:cNvPr>
            <p:cNvCxnSpPr>
              <a:cxnSpLocks/>
              <a:stCxn id="240" idx="2"/>
              <a:endCxn id="236" idx="0"/>
            </p:cNvCxnSpPr>
            <p:nvPr/>
          </p:nvCxnSpPr>
          <p:spPr bwMode="auto">
            <a:xfrm>
              <a:off x="6588341" y="3703067"/>
              <a:ext cx="692938" cy="39500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4B3E75D-10E6-D19C-51A4-2F370DBE64A4}"/>
                </a:ext>
              </a:extLst>
            </p:cNvPr>
            <p:cNvGrpSpPr/>
            <p:nvPr/>
          </p:nvGrpSpPr>
          <p:grpSpPr>
            <a:xfrm>
              <a:off x="6302283" y="2630599"/>
              <a:ext cx="1278473" cy="388077"/>
              <a:chOff x="5428484" y="2336894"/>
              <a:chExt cx="714904" cy="265795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0D390B51-4E2E-A100-9C1C-A2B8292C4A01}"/>
                  </a:ext>
                </a:extLst>
              </p:cNvPr>
              <p:cNvGrpSpPr/>
              <p:nvPr/>
            </p:nvGrpSpPr>
            <p:grpSpPr>
              <a:xfrm>
                <a:off x="5700159" y="2399844"/>
                <a:ext cx="163021" cy="159697"/>
                <a:chOff x="11318437" y="2899801"/>
                <a:chExt cx="190599" cy="159697"/>
              </a:xfrm>
            </p:grpSpPr>
            <p:cxnSp>
              <p:nvCxnSpPr>
                <p:cNvPr id="230" name="直接连接符 442">
                  <a:extLst>
                    <a:ext uri="{FF2B5EF4-FFF2-40B4-BE49-F238E27FC236}">
                      <a16:creationId xmlns:a16="http://schemas.microsoft.com/office/drawing/2014/main" id="{5D65F749-1DB6-0322-CF74-A0A7A3BB4F96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直接连接符 443">
                  <a:extLst>
                    <a:ext uri="{FF2B5EF4-FFF2-40B4-BE49-F238E27FC236}">
                      <a16:creationId xmlns:a16="http://schemas.microsoft.com/office/drawing/2014/main" id="{177AC8DA-B3D8-1AD1-150D-5EA0AFC50AA6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2" name="椭圆 231">
                  <a:extLst>
                    <a:ext uri="{FF2B5EF4-FFF2-40B4-BE49-F238E27FC236}">
                      <a16:creationId xmlns:a16="http://schemas.microsoft.com/office/drawing/2014/main" id="{445EA4E9-EB19-A40C-3B7A-9E1803563B1B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63BA21DF-9708-3966-51ED-102559E51FD3}"/>
                  </a:ext>
                </a:extLst>
              </p:cNvPr>
              <p:cNvGrpSpPr/>
              <p:nvPr/>
            </p:nvGrpSpPr>
            <p:grpSpPr>
              <a:xfrm>
                <a:off x="5428484" y="2336894"/>
                <a:ext cx="714904" cy="265795"/>
                <a:chOff x="6365119" y="2057184"/>
                <a:chExt cx="835843" cy="265795"/>
              </a:xfrm>
            </p:grpSpPr>
            <p:pic>
              <p:nvPicPr>
                <p:cNvPr id="228" name="Picture 461" descr="图片240">
                  <a:extLst>
                    <a:ext uri="{FF2B5EF4-FFF2-40B4-BE49-F238E27FC236}">
                      <a16:creationId xmlns:a16="http://schemas.microsoft.com/office/drawing/2014/main" id="{A8A3D630-FDA7-834B-631C-3B904C3D4E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119" y="2057184"/>
                  <a:ext cx="354289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9" name="Picture 461" descr="图片240">
                  <a:extLst>
                    <a:ext uri="{FF2B5EF4-FFF2-40B4-BE49-F238E27FC236}">
                      <a16:creationId xmlns:a16="http://schemas.microsoft.com/office/drawing/2014/main" id="{595E5898-3592-B408-CD48-045025BEE5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6674" y="2057184"/>
                  <a:ext cx="354288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95" name="云形 194">
              <a:extLst>
                <a:ext uri="{FF2B5EF4-FFF2-40B4-BE49-F238E27FC236}">
                  <a16:creationId xmlns:a16="http://schemas.microsoft.com/office/drawing/2014/main" id="{B22B2382-2FCC-3919-2335-5E668C7377C7}"/>
                </a:ext>
              </a:extLst>
            </p:cNvPr>
            <p:cNvSpPr/>
            <p:nvPr/>
          </p:nvSpPr>
          <p:spPr>
            <a:xfrm>
              <a:off x="6387413" y="1602235"/>
              <a:ext cx="1214918" cy="60215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客户数据中心网络</a:t>
              </a:r>
            </a:p>
          </p:txBody>
        </p:sp>
        <p:cxnSp>
          <p:nvCxnSpPr>
            <p:cNvPr id="196" name="直接连接符 411">
              <a:extLst>
                <a:ext uri="{FF2B5EF4-FFF2-40B4-BE49-F238E27FC236}">
                  <a16:creationId xmlns:a16="http://schemas.microsoft.com/office/drawing/2014/main" id="{0DBBC560-AE38-874B-F032-E3A661222492}"/>
                </a:ext>
              </a:extLst>
            </p:cNvPr>
            <p:cNvCxnSpPr>
              <a:stCxn id="228" idx="0"/>
              <a:endCxn id="195" idx="1"/>
            </p:cNvCxnSpPr>
            <p:nvPr/>
          </p:nvCxnSpPr>
          <p:spPr bwMode="auto">
            <a:xfrm flipV="1">
              <a:off x="6573237" y="2203746"/>
              <a:ext cx="421635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直接连接符 412">
              <a:extLst>
                <a:ext uri="{FF2B5EF4-FFF2-40B4-BE49-F238E27FC236}">
                  <a16:creationId xmlns:a16="http://schemas.microsoft.com/office/drawing/2014/main" id="{AF5D21A3-3D90-2D45-00E4-D93314BF9ADC}"/>
                </a:ext>
              </a:extLst>
            </p:cNvPr>
            <p:cNvCxnSpPr>
              <a:stCxn id="229" idx="0"/>
              <a:endCxn id="195" idx="1"/>
            </p:cNvCxnSpPr>
            <p:nvPr/>
          </p:nvCxnSpPr>
          <p:spPr bwMode="auto">
            <a:xfrm flipH="1" flipV="1">
              <a:off x="6994872" y="2203746"/>
              <a:ext cx="314932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矩形: 圆角 413">
              <a:extLst>
                <a:ext uri="{FF2B5EF4-FFF2-40B4-BE49-F238E27FC236}">
                  <a16:creationId xmlns:a16="http://schemas.microsoft.com/office/drawing/2014/main" id="{DDEE8A1D-CEE2-6A4A-7424-32EE8BA18CE4}"/>
                </a:ext>
              </a:extLst>
            </p:cNvPr>
            <p:cNvSpPr/>
            <p:nvPr/>
          </p:nvSpPr>
          <p:spPr>
            <a:xfrm>
              <a:off x="973041" y="3145828"/>
              <a:ext cx="4834648" cy="10894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9" name="矩形: 圆角 414">
              <a:extLst>
                <a:ext uri="{FF2B5EF4-FFF2-40B4-BE49-F238E27FC236}">
                  <a16:creationId xmlns:a16="http://schemas.microsoft.com/office/drawing/2014/main" id="{3003B858-755B-4568-707E-2ADEA2B5C8C1}"/>
                </a:ext>
              </a:extLst>
            </p:cNvPr>
            <p:cNvSpPr/>
            <p:nvPr/>
          </p:nvSpPr>
          <p:spPr>
            <a:xfrm>
              <a:off x="2170091" y="1515970"/>
              <a:ext cx="2553137" cy="10807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90FE68C7-250B-25B0-B1F0-190633F9FB29}"/>
                </a:ext>
              </a:extLst>
            </p:cNvPr>
            <p:cNvSpPr txBox="1"/>
            <p:nvPr/>
          </p:nvSpPr>
          <p:spPr>
            <a:xfrm>
              <a:off x="1281183" y="191104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Spine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F2446A7-B1BB-0505-AEC7-9152462E6FA5}"/>
                </a:ext>
              </a:extLst>
            </p:cNvPr>
            <p:cNvSpPr txBox="1"/>
            <p:nvPr/>
          </p:nvSpPr>
          <p:spPr>
            <a:xfrm>
              <a:off x="261724" y="3526113"/>
              <a:ext cx="738960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Leaf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2" name="任意多边形: 形状 417">
              <a:extLst>
                <a:ext uri="{FF2B5EF4-FFF2-40B4-BE49-F238E27FC236}">
                  <a16:creationId xmlns:a16="http://schemas.microsoft.com/office/drawing/2014/main" id="{9D76B3D9-C9FE-5999-D19E-5B94A6AF9514}"/>
                </a:ext>
              </a:extLst>
            </p:cNvPr>
            <p:cNvSpPr/>
            <p:nvPr/>
          </p:nvSpPr>
          <p:spPr>
            <a:xfrm>
              <a:off x="4994180" y="2057401"/>
              <a:ext cx="2077266" cy="2675961"/>
            </a:xfrm>
            <a:custGeom>
              <a:avLst/>
              <a:gdLst>
                <a:gd name="connsiteX0" fmla="*/ 2253287 w 2356218"/>
                <a:gd name="connsiteY0" fmla="*/ 0 h 3064933"/>
                <a:gd name="connsiteX1" fmla="*/ 2143220 w 2356218"/>
                <a:gd name="connsiteY1" fmla="*/ 2006600 h 3064933"/>
                <a:gd name="connsiteX2" fmla="*/ 348287 w 2356218"/>
                <a:gd name="connsiteY2" fmla="*/ 2700867 h 3064933"/>
                <a:gd name="connsiteX3" fmla="*/ 1153 w 2356218"/>
                <a:gd name="connsiteY3" fmla="*/ 3064933 h 306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6218" h="3064933">
                  <a:moveTo>
                    <a:pt x="2253287" y="0"/>
                  </a:moveTo>
                  <a:cubicBezTo>
                    <a:pt x="2357003" y="778228"/>
                    <a:pt x="2460720" y="1556456"/>
                    <a:pt x="2143220" y="2006600"/>
                  </a:cubicBezTo>
                  <a:cubicBezTo>
                    <a:pt x="1825720" y="2456744"/>
                    <a:pt x="705298" y="2524478"/>
                    <a:pt x="348287" y="2700867"/>
                  </a:cubicBezTo>
                  <a:cubicBezTo>
                    <a:pt x="-8724" y="2877256"/>
                    <a:pt x="-3786" y="2971094"/>
                    <a:pt x="1153" y="3064933"/>
                  </a:cubicBezTo>
                </a:path>
              </a:pathLst>
            </a:custGeom>
            <a:noFill/>
            <a:ln w="571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B939D48-BC6A-B03C-22A7-5F09AA9F301B}"/>
                </a:ext>
              </a:extLst>
            </p:cNvPr>
            <p:cNvSpPr txBox="1"/>
            <p:nvPr/>
          </p:nvSpPr>
          <p:spPr>
            <a:xfrm>
              <a:off x="6167142" y="5199446"/>
              <a:ext cx="1290948" cy="4952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样本数据从外部网络导入、导出</a:t>
              </a:r>
              <a:r>
                <a:rPr lang="en-US" altLang="zh-CN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任意多边形: 形状 419">
              <a:extLst>
                <a:ext uri="{FF2B5EF4-FFF2-40B4-BE49-F238E27FC236}">
                  <a16:creationId xmlns:a16="http://schemas.microsoft.com/office/drawing/2014/main" id="{D762C352-0332-EC0C-7822-E031F2FD2A35}"/>
                </a:ext>
              </a:extLst>
            </p:cNvPr>
            <p:cNvSpPr/>
            <p:nvPr/>
          </p:nvSpPr>
          <p:spPr>
            <a:xfrm>
              <a:off x="3713970" y="2120006"/>
              <a:ext cx="1168397" cy="2720027"/>
            </a:xfrm>
            <a:custGeom>
              <a:avLst/>
              <a:gdLst>
                <a:gd name="connsiteX0" fmla="*/ 258953 w 1215686"/>
                <a:gd name="connsiteY0" fmla="*/ 3036194 h 3036194"/>
                <a:gd name="connsiteX1" fmla="*/ 148886 w 1215686"/>
                <a:gd name="connsiteY1" fmla="*/ 1402127 h 3036194"/>
                <a:gd name="connsiteX2" fmla="*/ 13420 w 1215686"/>
                <a:gd name="connsiteY2" fmla="*/ 157527 h 3036194"/>
                <a:gd name="connsiteX3" fmla="*/ 504486 w 1215686"/>
                <a:gd name="connsiteY3" fmla="*/ 318394 h 3036194"/>
                <a:gd name="connsiteX4" fmla="*/ 1215686 w 1215686"/>
                <a:gd name="connsiteY4" fmla="*/ 2875327 h 30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686" h="3036194">
                  <a:moveTo>
                    <a:pt x="258953" y="3036194"/>
                  </a:moveTo>
                  <a:cubicBezTo>
                    <a:pt x="224380" y="2459049"/>
                    <a:pt x="189808" y="1881905"/>
                    <a:pt x="148886" y="1402127"/>
                  </a:cubicBezTo>
                  <a:cubicBezTo>
                    <a:pt x="107964" y="922349"/>
                    <a:pt x="-45847" y="338149"/>
                    <a:pt x="13420" y="157527"/>
                  </a:cubicBezTo>
                  <a:cubicBezTo>
                    <a:pt x="72687" y="-23095"/>
                    <a:pt x="304108" y="-134573"/>
                    <a:pt x="504486" y="318394"/>
                  </a:cubicBezTo>
                  <a:cubicBezTo>
                    <a:pt x="704864" y="771361"/>
                    <a:pt x="960275" y="1823344"/>
                    <a:pt x="1215686" y="2875327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36DE9BA-8CEF-E36F-0B1F-F50544066287}"/>
                </a:ext>
              </a:extLst>
            </p:cNvPr>
            <p:cNvSpPr/>
            <p:nvPr/>
          </p:nvSpPr>
          <p:spPr>
            <a:xfrm>
              <a:off x="758484" y="4594303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FA03422F-7102-638A-6949-9070E0885346}"/>
                </a:ext>
              </a:extLst>
            </p:cNvPr>
            <p:cNvSpPr txBox="1"/>
            <p:nvPr/>
          </p:nvSpPr>
          <p:spPr>
            <a:xfrm>
              <a:off x="309651" y="6085660"/>
              <a:ext cx="1246602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</a:t>
              </a: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07" name="直接箭头连接符 422">
              <a:extLst>
                <a:ext uri="{FF2B5EF4-FFF2-40B4-BE49-F238E27FC236}">
                  <a16:creationId xmlns:a16="http://schemas.microsoft.com/office/drawing/2014/main" id="{5A221ED6-6226-6B0F-8FD7-F19B39518A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5173" y="4843391"/>
              <a:ext cx="86778" cy="120464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FE5BDA2-D1D9-0CFB-0AC5-169ECF6C1F8A}"/>
                </a:ext>
              </a:extLst>
            </p:cNvPr>
            <p:cNvSpPr txBox="1"/>
            <p:nvPr/>
          </p:nvSpPr>
          <p:spPr>
            <a:xfrm>
              <a:off x="2488455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高速缓存节点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307DDC09-8EA2-EB91-0132-1A67AAD7B3C8}"/>
                </a:ext>
              </a:extLst>
            </p:cNvPr>
            <p:cNvSpPr/>
            <p:nvPr/>
          </p:nvSpPr>
          <p:spPr>
            <a:xfrm>
              <a:off x="3520374" y="4837917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0" name="直接箭头连接符 425">
              <a:extLst>
                <a:ext uri="{FF2B5EF4-FFF2-40B4-BE49-F238E27FC236}">
                  <a16:creationId xmlns:a16="http://schemas.microsoft.com/office/drawing/2014/main" id="{6E605D29-3F6E-0760-3F73-35C83C132FF1}"/>
                </a:ext>
              </a:extLst>
            </p:cNvPr>
            <p:cNvCxnSpPr>
              <a:cxnSpLocks/>
              <a:stCxn id="208" idx="0"/>
              <a:endCxn id="209" idx="3"/>
            </p:cNvCxnSpPr>
            <p:nvPr/>
          </p:nvCxnSpPr>
          <p:spPr bwMode="auto">
            <a:xfrm flipV="1">
              <a:off x="3211758" y="5022710"/>
              <a:ext cx="428151" cy="10826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4E28501-DCFA-4808-10F3-53A41F03CD73}"/>
                </a:ext>
              </a:extLst>
            </p:cNvPr>
            <p:cNvSpPr txBox="1"/>
            <p:nvPr/>
          </p:nvSpPr>
          <p:spPr>
            <a:xfrm>
              <a:off x="4431684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大容量存储节点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2" name="任意多边形: 形状 427">
              <a:extLst>
                <a:ext uri="{FF2B5EF4-FFF2-40B4-BE49-F238E27FC236}">
                  <a16:creationId xmlns:a16="http://schemas.microsoft.com/office/drawing/2014/main" id="{88BAF903-8C83-9F04-0E09-9EB3EAF9481A}"/>
                </a:ext>
              </a:extLst>
            </p:cNvPr>
            <p:cNvSpPr/>
            <p:nvPr/>
          </p:nvSpPr>
          <p:spPr>
            <a:xfrm>
              <a:off x="1659467" y="2174094"/>
              <a:ext cx="2099733" cy="2643439"/>
            </a:xfrm>
            <a:custGeom>
              <a:avLst/>
              <a:gdLst>
                <a:gd name="connsiteX0" fmla="*/ 2099733 w 2099733"/>
                <a:gd name="connsiteY0" fmla="*/ 2584173 h 2643439"/>
                <a:gd name="connsiteX1" fmla="*/ 1532466 w 2099733"/>
                <a:gd name="connsiteY1" fmla="*/ 18773 h 2643439"/>
                <a:gd name="connsiteX2" fmla="*/ 287866 w 2099733"/>
                <a:gd name="connsiteY2" fmla="*/ 1483506 h 2643439"/>
                <a:gd name="connsiteX3" fmla="*/ 0 w 2099733"/>
                <a:gd name="connsiteY3" fmla="*/ 2643439 h 264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733" h="2643439">
                  <a:moveTo>
                    <a:pt x="2099733" y="2584173"/>
                  </a:moveTo>
                  <a:cubicBezTo>
                    <a:pt x="1967088" y="1393195"/>
                    <a:pt x="1834444" y="202217"/>
                    <a:pt x="1532466" y="18773"/>
                  </a:cubicBezTo>
                  <a:cubicBezTo>
                    <a:pt x="1230488" y="-164672"/>
                    <a:pt x="543277" y="1046062"/>
                    <a:pt x="287866" y="1483506"/>
                  </a:cubicBezTo>
                  <a:cubicBezTo>
                    <a:pt x="32455" y="1920950"/>
                    <a:pt x="16227" y="2282194"/>
                    <a:pt x="0" y="2643439"/>
                  </a:cubicBezTo>
                </a:path>
              </a:pathLst>
            </a:cu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D049FCD0-C1A0-B4FF-F624-F86A8250D761}"/>
                </a:ext>
              </a:extLst>
            </p:cNvPr>
            <p:cNvSpPr/>
            <p:nvPr/>
          </p:nvSpPr>
          <p:spPr>
            <a:xfrm>
              <a:off x="4650020" y="4803511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4" name="直接箭头连接符 429">
              <a:extLst>
                <a:ext uri="{FF2B5EF4-FFF2-40B4-BE49-F238E27FC236}">
                  <a16:creationId xmlns:a16="http://schemas.microsoft.com/office/drawing/2014/main" id="{37D03A22-81DC-9AB8-86A6-904782BFC041}"/>
                </a:ext>
              </a:extLst>
            </p:cNvPr>
            <p:cNvCxnSpPr>
              <a:cxnSpLocks/>
              <a:stCxn id="203" idx="0"/>
            </p:cNvCxnSpPr>
            <p:nvPr/>
          </p:nvCxnSpPr>
          <p:spPr bwMode="auto">
            <a:xfrm flipH="1" flipV="1">
              <a:off x="5929859" y="4303184"/>
              <a:ext cx="882757" cy="89626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81798F94-BE3A-6E26-D538-5B0C9A154377}"/>
                </a:ext>
              </a:extLst>
            </p:cNvPr>
            <p:cNvSpPr txBox="1"/>
            <p:nvPr/>
          </p:nvSpPr>
          <p:spPr>
            <a:xfrm>
              <a:off x="4796365" y="1685539"/>
              <a:ext cx="1088835" cy="7154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高性能层与大容量存储层之间数据自动迁移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6" name="直接箭头连接符 431">
              <a:extLst>
                <a:ext uri="{FF2B5EF4-FFF2-40B4-BE49-F238E27FC236}">
                  <a16:creationId xmlns:a16="http://schemas.microsoft.com/office/drawing/2014/main" id="{9FE11A79-97A5-14AD-FABC-98519B5A54B8}"/>
                </a:ext>
              </a:extLst>
            </p:cNvPr>
            <p:cNvCxnSpPr>
              <a:cxnSpLocks/>
              <a:stCxn id="211" idx="0"/>
              <a:endCxn id="213" idx="4"/>
            </p:cNvCxnSpPr>
            <p:nvPr/>
          </p:nvCxnSpPr>
          <p:spPr bwMode="auto">
            <a:xfrm flipH="1" flipV="1">
              <a:off x="5058137" y="5020011"/>
              <a:ext cx="96850" cy="108536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直接箭头连接符 432">
              <a:extLst>
                <a:ext uri="{FF2B5EF4-FFF2-40B4-BE49-F238E27FC236}">
                  <a16:creationId xmlns:a16="http://schemas.microsoft.com/office/drawing/2014/main" id="{03048474-E3B0-A76F-0C88-08FF2856CE68}"/>
                </a:ext>
              </a:extLst>
            </p:cNvPr>
            <p:cNvCxnSpPr>
              <a:cxnSpLocks/>
              <a:stCxn id="215" idx="2"/>
            </p:cNvCxnSpPr>
            <p:nvPr/>
          </p:nvCxnSpPr>
          <p:spPr bwMode="auto">
            <a:xfrm flipH="1">
              <a:off x="4459294" y="2400997"/>
              <a:ext cx="881489" cy="49864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5F44FEDC-A462-1728-0804-F32099888075}"/>
                </a:ext>
              </a:extLst>
            </p:cNvPr>
            <p:cNvSpPr txBox="1"/>
            <p:nvPr/>
          </p:nvSpPr>
          <p:spPr>
            <a:xfrm>
              <a:off x="882517" y="1353574"/>
              <a:ext cx="1088835" cy="51876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计算节点读写高速缓存层数据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9" name="直接箭头连接符 434">
              <a:extLst>
                <a:ext uri="{FF2B5EF4-FFF2-40B4-BE49-F238E27FC236}">
                  <a16:creationId xmlns:a16="http://schemas.microsoft.com/office/drawing/2014/main" id="{29852AD2-4A42-8F7F-841E-6AA7904183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4628" y="1681251"/>
              <a:ext cx="590749" cy="91173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229DC579-4DD5-7967-2D29-DDD4C6343B00}"/>
                </a:ext>
              </a:extLst>
            </p:cNvPr>
            <p:cNvSpPr txBox="1"/>
            <p:nvPr/>
          </p:nvSpPr>
          <p:spPr>
            <a:xfrm>
              <a:off x="159747" y="233826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100" dirty="0" err="1">
                  <a:solidFill>
                    <a:srgbClr val="374153"/>
                  </a:solidFill>
                  <a:latin typeface="Lexend" pitchFamily="2" charset="0"/>
                </a:rPr>
                <a:t>RoCE</a:t>
              </a: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网络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二层胖树拓扑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cxnSp>
          <p:nvCxnSpPr>
            <p:cNvPr id="221" name="直接箭头连接符 436">
              <a:extLst>
                <a:ext uri="{FF2B5EF4-FFF2-40B4-BE49-F238E27FC236}">
                  <a16:creationId xmlns:a16="http://schemas.microsoft.com/office/drawing/2014/main" id="{6610954F-0776-0918-0128-7E313273FFF0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 flipV="1">
              <a:off x="1157678" y="2475724"/>
              <a:ext cx="935600" cy="1148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接箭头连接符 437">
              <a:extLst>
                <a:ext uri="{FF2B5EF4-FFF2-40B4-BE49-F238E27FC236}">
                  <a16:creationId xmlns:a16="http://schemas.microsoft.com/office/drawing/2014/main" id="{5FDB5530-C15A-1F3B-B503-B8477711ACC7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>
              <a:off x="1157678" y="2590581"/>
              <a:ext cx="171586" cy="54372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DED88E17-A47A-08BC-9924-1A16E8AB84F9}"/>
                </a:ext>
              </a:extLst>
            </p:cNvPr>
            <p:cNvSpPr txBox="1"/>
            <p:nvPr/>
          </p:nvSpPr>
          <p:spPr>
            <a:xfrm>
              <a:off x="982402" y="3848169"/>
              <a:ext cx="2120362" cy="36497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11399C9F-C677-F1B5-FB69-8E70E82C6F8F}"/>
                </a:ext>
              </a:extLst>
            </p:cNvPr>
            <p:cNvSpPr txBox="1"/>
            <p:nvPr/>
          </p:nvSpPr>
          <p:spPr>
            <a:xfrm>
              <a:off x="3302537" y="3857810"/>
              <a:ext cx="2081006" cy="36511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5" name="圆角矩形 899">
              <a:extLst>
                <a:ext uri="{FF2B5EF4-FFF2-40B4-BE49-F238E27FC236}">
                  <a16:creationId xmlns:a16="http://schemas.microsoft.com/office/drawing/2014/main" id="{594E12D4-3350-34A8-F13F-1FE404BB5B54}"/>
                </a:ext>
              </a:extLst>
            </p:cNvPr>
            <p:cNvSpPr/>
            <p:nvPr/>
          </p:nvSpPr>
          <p:spPr bwMode="auto">
            <a:xfrm>
              <a:off x="4833108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8" name="矩形 257">
            <a:extLst>
              <a:ext uri="{FF2B5EF4-FFF2-40B4-BE49-F238E27FC236}">
                <a16:creationId xmlns:a16="http://schemas.microsoft.com/office/drawing/2014/main" id="{3D0A9B31-ABE2-DC25-B2A1-F265835850BE}"/>
              </a:ext>
            </a:extLst>
          </p:cNvPr>
          <p:cNvSpPr/>
          <p:nvPr/>
        </p:nvSpPr>
        <p:spPr>
          <a:xfrm>
            <a:off x="8781823" y="1162003"/>
            <a:ext cx="2468207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数据面网络设计方案</a:t>
            </a:r>
          </a:p>
        </p:txBody>
      </p:sp>
      <p:sp>
        <p:nvSpPr>
          <p:cNvPr id="259" name="矩形: 圆角 15">
            <a:extLst>
              <a:ext uri="{FF2B5EF4-FFF2-40B4-BE49-F238E27FC236}">
                <a16:creationId xmlns:a16="http://schemas.microsoft.com/office/drawing/2014/main" id="{7DDCA8E8-6460-2057-D293-ECC3A90D2D24}"/>
              </a:ext>
            </a:extLst>
          </p:cNvPr>
          <p:cNvSpPr/>
          <p:nvPr/>
        </p:nvSpPr>
        <p:spPr>
          <a:xfrm>
            <a:off x="6331562" y="1735608"/>
            <a:ext cx="1643312" cy="4676416"/>
          </a:xfrm>
          <a:prstGeom prst="roundRect">
            <a:avLst>
              <a:gd name="adj" fmla="val 1306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外部网络</a:t>
            </a:r>
          </a:p>
        </p:txBody>
      </p:sp>
      <p:sp>
        <p:nvSpPr>
          <p:cNvPr id="260" name="矩形: 圆角 143">
            <a:extLst>
              <a:ext uri="{FF2B5EF4-FFF2-40B4-BE49-F238E27FC236}">
                <a16:creationId xmlns:a16="http://schemas.microsoft.com/office/drawing/2014/main" id="{118341FB-6DCA-480F-3782-B3FC9C17DE58}"/>
              </a:ext>
            </a:extLst>
          </p:cNvPr>
          <p:cNvSpPr/>
          <p:nvPr/>
        </p:nvSpPr>
        <p:spPr>
          <a:xfrm>
            <a:off x="406538" y="1715709"/>
            <a:ext cx="5784306" cy="4676416"/>
          </a:xfrm>
          <a:prstGeom prst="roundRect">
            <a:avLst>
              <a:gd name="adj" fmla="val 417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智算集群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8390BFD-635F-8D6E-0160-029CEFE37DF8}"/>
              </a:ext>
            </a:extLst>
          </p:cNvPr>
          <p:cNvSpPr txBox="1"/>
          <p:nvPr/>
        </p:nvSpPr>
        <p:spPr>
          <a:xfrm>
            <a:off x="4458297" y="4999900"/>
            <a:ext cx="416546" cy="16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5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分级</a:t>
            </a:r>
          </a:p>
        </p:txBody>
      </p:sp>
      <p:sp>
        <p:nvSpPr>
          <p:cNvPr id="262" name="左右箭头 1">
            <a:extLst>
              <a:ext uri="{FF2B5EF4-FFF2-40B4-BE49-F238E27FC236}">
                <a16:creationId xmlns:a16="http://schemas.microsoft.com/office/drawing/2014/main" id="{7458242B-71F4-D9D7-E8E5-DD81894303C5}"/>
              </a:ext>
            </a:extLst>
          </p:cNvPr>
          <p:cNvSpPr/>
          <p:nvPr/>
        </p:nvSpPr>
        <p:spPr>
          <a:xfrm>
            <a:off x="4445642" y="5181821"/>
            <a:ext cx="393261" cy="132493"/>
          </a:xfrm>
          <a:prstGeom prst="leftRightArrow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599" b="1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B56B96D3-1628-0E36-B28D-A4370855A45A}"/>
              </a:ext>
            </a:extLst>
          </p:cNvPr>
          <p:cNvSpPr txBox="1"/>
          <p:nvPr/>
        </p:nvSpPr>
        <p:spPr>
          <a:xfrm>
            <a:off x="4406288" y="5297325"/>
            <a:ext cx="554423" cy="30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统一命名空间</a:t>
            </a:r>
          </a:p>
        </p:txBody>
      </p:sp>
    </p:spTree>
    <p:extLst>
      <p:ext uri="{BB962C8B-B14F-4D97-AF65-F5344CB8AC3E}">
        <p14:creationId xmlns:p14="http://schemas.microsoft.com/office/powerpoint/2010/main" val="342565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8009003-F82F-F28E-46D5-E635ABA0F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数据面组网案例：二层无收敛胖树，支持大模型训练存储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918C4E-DD0C-78E6-C37E-C019D86FEA59}"/>
              </a:ext>
            </a:extLst>
          </p:cNvPr>
          <p:cNvSpPr/>
          <p:nvPr/>
        </p:nvSpPr>
        <p:spPr>
          <a:xfrm>
            <a:off x="2123633" y="1162003"/>
            <a:ext cx="3975072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数据面组网拓扑图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9C463A6-C425-F74C-840C-AE389C894457}"/>
              </a:ext>
            </a:extLst>
          </p:cNvPr>
          <p:cNvSpPr/>
          <p:nvPr/>
        </p:nvSpPr>
        <p:spPr>
          <a:xfrm>
            <a:off x="8338185" y="1633883"/>
            <a:ext cx="3590266" cy="4917212"/>
          </a:xfrm>
          <a:prstGeom prst="rect">
            <a:avLst/>
          </a:prstGeom>
          <a:noFill/>
          <a:ln>
            <a:solidFill>
              <a:schemeClr val="bg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143944" rIns="91404" bIns="1439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数据面组网建议采用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2*100G </a:t>
            </a:r>
            <a:r>
              <a:rPr lang="en-US" altLang="zh-CN" sz="1599" dirty="0" err="1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RoCE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高速网络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750" indent="-285750" defTabSz="914034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匹配万亿参数大模型及复杂</a:t>
            </a:r>
            <a:r>
              <a:rPr lang="en-US" altLang="zh-CN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业务场景数据搬迁需求</a:t>
            </a:r>
            <a:endParaRPr lang="en-US" altLang="zh-CN" sz="1599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D86CD6-A719-DD74-D326-4A0A73F93B0C}"/>
              </a:ext>
            </a:extLst>
          </p:cNvPr>
          <p:cNvGrpSpPr/>
          <p:nvPr/>
        </p:nvGrpSpPr>
        <p:grpSpPr>
          <a:xfrm>
            <a:off x="456479" y="1989319"/>
            <a:ext cx="7478855" cy="4380168"/>
            <a:chOff x="159747" y="1353574"/>
            <a:chExt cx="7481776" cy="5196242"/>
          </a:xfrm>
        </p:grpSpPr>
        <p:sp>
          <p:nvSpPr>
            <p:cNvPr id="9" name="矩形: 圆角 277">
              <a:extLst>
                <a:ext uri="{FF2B5EF4-FFF2-40B4-BE49-F238E27FC236}">
                  <a16:creationId xmlns:a16="http://schemas.microsoft.com/office/drawing/2014/main" id="{B412D92D-A562-ECC9-975C-693224C16FCD}"/>
                </a:ext>
              </a:extLst>
            </p:cNvPr>
            <p:cNvSpPr/>
            <p:nvPr/>
          </p:nvSpPr>
          <p:spPr>
            <a:xfrm>
              <a:off x="3308499" y="4722265"/>
              <a:ext cx="2270190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wrap="square" rtlCol="0" anchor="b">
              <a:noAutofit/>
            </a:bodyPr>
            <a:lstStyle/>
            <a:p>
              <a:pPr algn="ctr" defTabSz="914034">
                <a:defRPr/>
              </a:pPr>
              <a:r>
                <a:rPr lang="zh-CN" altLang="en-US" sz="13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存储系统</a:t>
              </a:r>
            </a:p>
          </p:txBody>
        </p:sp>
        <p:sp>
          <p:nvSpPr>
            <p:cNvPr id="10" name="矩形: 圆角 278">
              <a:extLst>
                <a:ext uri="{FF2B5EF4-FFF2-40B4-BE49-F238E27FC236}">
                  <a16:creationId xmlns:a16="http://schemas.microsoft.com/office/drawing/2014/main" id="{FD654115-1EEB-722A-E409-8E2FAF1D765D}"/>
                </a:ext>
              </a:extLst>
            </p:cNvPr>
            <p:cNvSpPr/>
            <p:nvPr/>
          </p:nvSpPr>
          <p:spPr>
            <a:xfrm>
              <a:off x="758162" y="4722265"/>
              <a:ext cx="2145598" cy="1305646"/>
            </a:xfrm>
            <a:prstGeom prst="roundRect">
              <a:avLst>
                <a:gd name="adj" fmla="val 6208"/>
              </a:avLst>
            </a:prstGeom>
            <a:solidFill>
              <a:srgbClr val="F5F9FD"/>
            </a:solidFill>
            <a:ln>
              <a:solidFill>
                <a:sysClr val="windowText" lastClr="000000"/>
              </a:solidFill>
            </a:ln>
          </p:spPr>
          <p:txBody>
            <a:bodyPr rot="0" spcFirstLastPara="0" vertOverflow="overflow" horzOverflow="overflow" vert="horz" wrap="square" lIns="91404" tIns="45702" rIns="91404" bIns="4570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599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计算系统</a:t>
              </a:r>
            </a:p>
          </p:txBody>
        </p:sp>
        <p:cxnSp>
          <p:nvCxnSpPr>
            <p:cNvPr id="11" name="直接连接符 279">
              <a:extLst>
                <a:ext uri="{FF2B5EF4-FFF2-40B4-BE49-F238E27FC236}">
                  <a16:creationId xmlns:a16="http://schemas.microsoft.com/office/drawing/2014/main" id="{1B361C7A-C160-1B02-225F-E8038B681B0F}"/>
                </a:ext>
              </a:extLst>
            </p:cNvPr>
            <p:cNvCxnSpPr>
              <a:cxnSpLocks/>
              <a:stCxn id="147" idx="0"/>
              <a:endCxn id="249" idx="2"/>
            </p:cNvCxnSpPr>
            <p:nvPr/>
          </p:nvCxnSpPr>
          <p:spPr bwMode="auto">
            <a:xfrm flipH="1" flipV="1">
              <a:off x="3168386" y="3843442"/>
              <a:ext cx="754637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直接连接符 280">
              <a:extLst>
                <a:ext uri="{FF2B5EF4-FFF2-40B4-BE49-F238E27FC236}">
                  <a16:creationId xmlns:a16="http://schemas.microsoft.com/office/drawing/2014/main" id="{79DDBDE1-420B-8BEA-F767-3945981D5BCC}"/>
                </a:ext>
              </a:extLst>
            </p:cNvPr>
            <p:cNvCxnSpPr>
              <a:cxnSpLocks/>
              <a:stCxn id="147" idx="0"/>
              <a:endCxn id="250" idx="2"/>
            </p:cNvCxnSpPr>
            <p:nvPr/>
          </p:nvCxnSpPr>
          <p:spPr bwMode="auto">
            <a:xfrm flipH="1" flipV="1">
              <a:off x="3878405" y="3843442"/>
              <a:ext cx="44618" cy="121798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直接连接符 281">
              <a:extLst>
                <a:ext uri="{FF2B5EF4-FFF2-40B4-BE49-F238E27FC236}">
                  <a16:creationId xmlns:a16="http://schemas.microsoft.com/office/drawing/2014/main" id="{13201657-1E84-0908-2FC4-CFBBD1313BB9}"/>
                </a:ext>
              </a:extLst>
            </p:cNvPr>
            <p:cNvCxnSpPr>
              <a:cxnSpLocks/>
              <a:stCxn id="245" idx="2"/>
              <a:endCxn id="148" idx="0"/>
            </p:cNvCxnSpPr>
            <p:nvPr/>
          </p:nvCxnSpPr>
          <p:spPr>
            <a:xfrm>
              <a:off x="4599016" y="3847757"/>
              <a:ext cx="382980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5" name="直接连接符 282">
              <a:extLst>
                <a:ext uri="{FF2B5EF4-FFF2-40B4-BE49-F238E27FC236}">
                  <a16:creationId xmlns:a16="http://schemas.microsoft.com/office/drawing/2014/main" id="{3E9471E7-BBC3-48EC-391D-788888B0BE66}"/>
                </a:ext>
              </a:extLst>
            </p:cNvPr>
            <p:cNvCxnSpPr>
              <a:cxnSpLocks/>
              <a:stCxn id="246" idx="2"/>
              <a:endCxn id="148" idx="0"/>
            </p:cNvCxnSpPr>
            <p:nvPr/>
          </p:nvCxnSpPr>
          <p:spPr>
            <a:xfrm flipH="1">
              <a:off x="4981996" y="3847757"/>
              <a:ext cx="327039" cy="120454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6" name="圆角矩形 899">
              <a:extLst>
                <a:ext uri="{FF2B5EF4-FFF2-40B4-BE49-F238E27FC236}">
                  <a16:creationId xmlns:a16="http://schemas.microsoft.com/office/drawing/2014/main" id="{143874B2-5DEA-87E5-E073-BFE0E1C01B81}"/>
                </a:ext>
              </a:extLst>
            </p:cNvPr>
            <p:cNvSpPr/>
            <p:nvPr/>
          </p:nvSpPr>
          <p:spPr bwMode="auto">
            <a:xfrm>
              <a:off x="3524446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pic>
          <p:nvPicPr>
            <p:cNvPr id="147" name="Picture 7" descr="图片7">
              <a:extLst>
                <a:ext uri="{FF2B5EF4-FFF2-40B4-BE49-F238E27FC236}">
                  <a16:creationId xmlns:a16="http://schemas.microsoft.com/office/drawing/2014/main" id="{6F25D930-FD7B-22C9-6D2E-4F9A54AECB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1842" y="5061422"/>
              <a:ext cx="462361" cy="179209"/>
            </a:xfrm>
            <a:prstGeom prst="rect">
              <a:avLst/>
            </a:prstGeom>
            <a:noFill/>
          </p:spPr>
        </p:pic>
        <p:pic>
          <p:nvPicPr>
            <p:cNvPr id="148" name="Picture 7" descr="图片7">
              <a:extLst>
                <a:ext uri="{FF2B5EF4-FFF2-40B4-BE49-F238E27FC236}">
                  <a16:creationId xmlns:a16="http://schemas.microsoft.com/office/drawing/2014/main" id="{020ACD1C-0AF2-366B-F5B3-31A3B38B1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0815" y="5052299"/>
              <a:ext cx="462361" cy="179209"/>
            </a:xfrm>
            <a:prstGeom prst="rect">
              <a:avLst/>
            </a:prstGeom>
            <a:noFill/>
          </p:spPr>
        </p:pic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A2348D67-1508-38B0-83C4-17994181CD66}"/>
                </a:ext>
              </a:extLst>
            </p:cNvPr>
            <p:cNvGrpSpPr/>
            <p:nvPr/>
          </p:nvGrpSpPr>
          <p:grpSpPr>
            <a:xfrm>
              <a:off x="1070593" y="5008338"/>
              <a:ext cx="687041" cy="386986"/>
              <a:chOff x="769033" y="5078890"/>
              <a:chExt cx="660796" cy="386986"/>
            </a:xfrm>
          </p:grpSpPr>
          <p:pic>
            <p:nvPicPr>
              <p:cNvPr id="254" name="Picture 455" descr="图片146">
                <a:extLst>
                  <a:ext uri="{FF2B5EF4-FFF2-40B4-BE49-F238E27FC236}">
                    <a16:creationId xmlns:a16="http://schemas.microsoft.com/office/drawing/2014/main" id="{853C6007-CA46-7703-30EB-CFAB51D419D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5" name="Picture 455" descr="图片146">
                <a:extLst>
                  <a:ext uri="{FF2B5EF4-FFF2-40B4-BE49-F238E27FC236}">
                    <a16:creationId xmlns:a16="http://schemas.microsoft.com/office/drawing/2014/main" id="{3C88C49F-B4D3-9D06-2C91-AE779CA048E2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6" name="文本框 255">
                <a:extLst>
                  <a:ext uri="{FF2B5EF4-FFF2-40B4-BE49-F238E27FC236}">
                    <a16:creationId xmlns:a16="http://schemas.microsoft.com/office/drawing/2014/main" id="{D33D994F-69B5-09A3-677C-FF71EA4EEC55}"/>
                  </a:ext>
                </a:extLst>
              </p:cNvPr>
              <p:cNvSpPr txBox="1"/>
              <p:nvPr/>
            </p:nvSpPr>
            <p:spPr>
              <a:xfrm>
                <a:off x="946640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grpSp>
          <p:nvGrpSpPr>
            <p:cNvPr id="150" name="组合 149">
              <a:extLst>
                <a:ext uri="{FF2B5EF4-FFF2-40B4-BE49-F238E27FC236}">
                  <a16:creationId xmlns:a16="http://schemas.microsoft.com/office/drawing/2014/main" id="{12413788-8931-1140-6509-C6A39DDA3815}"/>
                </a:ext>
              </a:extLst>
            </p:cNvPr>
            <p:cNvGrpSpPr/>
            <p:nvPr/>
          </p:nvGrpSpPr>
          <p:grpSpPr>
            <a:xfrm>
              <a:off x="1983121" y="5015260"/>
              <a:ext cx="687041" cy="386986"/>
              <a:chOff x="769033" y="5078890"/>
              <a:chExt cx="660796" cy="386986"/>
            </a:xfrm>
          </p:grpSpPr>
          <p:pic>
            <p:nvPicPr>
              <p:cNvPr id="251" name="Picture 455" descr="图片146">
                <a:extLst>
                  <a:ext uri="{FF2B5EF4-FFF2-40B4-BE49-F238E27FC236}">
                    <a16:creationId xmlns:a16="http://schemas.microsoft.com/office/drawing/2014/main" id="{BDFAC3CF-DCA5-A2BB-9FCF-61A9CFCDDF97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033" y="5084225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2" name="Picture 455" descr="图片146">
                <a:extLst>
                  <a:ext uri="{FF2B5EF4-FFF2-40B4-BE49-F238E27FC236}">
                    <a16:creationId xmlns:a16="http://schemas.microsoft.com/office/drawing/2014/main" id="{5426DD6B-41EE-3A8C-98B5-96322802CB9F}"/>
                  </a:ext>
                </a:extLst>
              </p:cNvPr>
              <p:cNvPicPr/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1625" y="5078890"/>
                <a:ext cx="228204" cy="381651"/>
              </a:xfrm>
              <a:prstGeom prst="rect">
                <a:avLst/>
              </a:prstGeom>
              <a:ln w="28575"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D183E6D5-884D-84F6-C7D4-7B459A0DAB29}"/>
                  </a:ext>
                </a:extLst>
              </p:cNvPr>
              <p:cNvSpPr txBox="1"/>
              <p:nvPr/>
            </p:nvSpPr>
            <p:spPr>
              <a:xfrm>
                <a:off x="956996" y="5141725"/>
                <a:ext cx="244022" cy="29198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16C1D48F-464F-4940-045F-5531B0F30F40}"/>
                </a:ext>
              </a:extLst>
            </p:cNvPr>
            <p:cNvSpPr txBox="1"/>
            <p:nvPr/>
          </p:nvSpPr>
          <p:spPr>
            <a:xfrm>
              <a:off x="1094724" y="5444638"/>
              <a:ext cx="132958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昇腾训练服务器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连接符 304">
              <a:extLst>
                <a:ext uri="{FF2B5EF4-FFF2-40B4-BE49-F238E27FC236}">
                  <a16:creationId xmlns:a16="http://schemas.microsoft.com/office/drawing/2014/main" id="{40A9D703-53A1-0403-312E-7AB162D05503}"/>
                </a:ext>
              </a:extLst>
            </p:cNvPr>
            <p:cNvCxnSpPr>
              <a:cxnSpLocks/>
              <a:stCxn id="254" idx="0"/>
              <a:endCxn id="247" idx="2"/>
            </p:cNvCxnSpPr>
            <p:nvPr/>
          </p:nvCxnSpPr>
          <p:spPr bwMode="auto">
            <a:xfrm flipV="1">
              <a:off x="1189227" y="3825403"/>
              <a:ext cx="284280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" name="直接连接符 316">
              <a:extLst>
                <a:ext uri="{FF2B5EF4-FFF2-40B4-BE49-F238E27FC236}">
                  <a16:creationId xmlns:a16="http://schemas.microsoft.com/office/drawing/2014/main" id="{EDAD2774-598B-AE7A-31A3-403189437FAF}"/>
                </a:ext>
              </a:extLst>
            </p:cNvPr>
            <p:cNvCxnSpPr>
              <a:cxnSpLocks/>
              <a:stCxn id="255" idx="0"/>
              <a:endCxn id="247" idx="2"/>
            </p:cNvCxnSpPr>
            <p:nvPr/>
          </p:nvCxnSpPr>
          <p:spPr bwMode="auto">
            <a:xfrm flipH="1" flipV="1">
              <a:off x="1473507" y="3825403"/>
              <a:ext cx="165493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4" name="直接连接符 317">
              <a:extLst>
                <a:ext uri="{FF2B5EF4-FFF2-40B4-BE49-F238E27FC236}">
                  <a16:creationId xmlns:a16="http://schemas.microsoft.com/office/drawing/2014/main" id="{7C6F62D6-352C-88A5-91DD-10C79EBB51E5}"/>
                </a:ext>
              </a:extLst>
            </p:cNvPr>
            <p:cNvCxnSpPr>
              <a:cxnSpLocks/>
              <a:stCxn id="254" idx="0"/>
              <a:endCxn id="248" idx="2"/>
            </p:cNvCxnSpPr>
            <p:nvPr/>
          </p:nvCxnSpPr>
          <p:spPr bwMode="auto">
            <a:xfrm flipV="1">
              <a:off x="1189227" y="3825403"/>
              <a:ext cx="992118" cy="1188270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5" name="直接连接符 318">
              <a:extLst>
                <a:ext uri="{FF2B5EF4-FFF2-40B4-BE49-F238E27FC236}">
                  <a16:creationId xmlns:a16="http://schemas.microsoft.com/office/drawing/2014/main" id="{0C4800B0-C370-A147-EE05-FDDA19B3899B}"/>
                </a:ext>
              </a:extLst>
            </p:cNvPr>
            <p:cNvCxnSpPr>
              <a:cxnSpLocks/>
              <a:stCxn id="255" idx="0"/>
              <a:endCxn id="248" idx="2"/>
            </p:cNvCxnSpPr>
            <p:nvPr/>
          </p:nvCxnSpPr>
          <p:spPr bwMode="auto">
            <a:xfrm flipV="1">
              <a:off x="1639000" y="3825403"/>
              <a:ext cx="542345" cy="118293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连接符 319">
              <a:extLst>
                <a:ext uri="{FF2B5EF4-FFF2-40B4-BE49-F238E27FC236}">
                  <a16:creationId xmlns:a16="http://schemas.microsoft.com/office/drawing/2014/main" id="{AEB6BF3E-A222-EB48-09FF-7F9DE6FA9514}"/>
                </a:ext>
              </a:extLst>
            </p:cNvPr>
            <p:cNvCxnSpPr>
              <a:cxnSpLocks/>
              <a:stCxn id="251" idx="0"/>
              <a:endCxn id="248" idx="2"/>
            </p:cNvCxnSpPr>
            <p:nvPr/>
          </p:nvCxnSpPr>
          <p:spPr bwMode="auto">
            <a:xfrm flipV="1">
              <a:off x="2101755" y="3825403"/>
              <a:ext cx="79590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连接符 321">
              <a:extLst>
                <a:ext uri="{FF2B5EF4-FFF2-40B4-BE49-F238E27FC236}">
                  <a16:creationId xmlns:a16="http://schemas.microsoft.com/office/drawing/2014/main" id="{11434936-8CE7-ED1B-A761-6C3B704B1083}"/>
                </a:ext>
              </a:extLst>
            </p:cNvPr>
            <p:cNvCxnSpPr>
              <a:cxnSpLocks/>
              <a:stCxn id="251" idx="0"/>
              <a:endCxn id="247" idx="2"/>
            </p:cNvCxnSpPr>
            <p:nvPr/>
          </p:nvCxnSpPr>
          <p:spPr bwMode="auto">
            <a:xfrm flipH="1" flipV="1">
              <a:off x="1473507" y="3825403"/>
              <a:ext cx="628248" cy="1195192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连接符 322">
              <a:extLst>
                <a:ext uri="{FF2B5EF4-FFF2-40B4-BE49-F238E27FC236}">
                  <a16:creationId xmlns:a16="http://schemas.microsoft.com/office/drawing/2014/main" id="{64E46FDE-4F48-BFB6-2CB0-68B7338C4751}"/>
                </a:ext>
              </a:extLst>
            </p:cNvPr>
            <p:cNvCxnSpPr>
              <a:cxnSpLocks/>
              <a:stCxn id="252" idx="0"/>
              <a:endCxn id="247" idx="2"/>
            </p:cNvCxnSpPr>
            <p:nvPr/>
          </p:nvCxnSpPr>
          <p:spPr bwMode="auto">
            <a:xfrm flipH="1" flipV="1">
              <a:off x="1473507" y="3825403"/>
              <a:ext cx="1078021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直接连接符 323">
              <a:extLst>
                <a:ext uri="{FF2B5EF4-FFF2-40B4-BE49-F238E27FC236}">
                  <a16:creationId xmlns:a16="http://schemas.microsoft.com/office/drawing/2014/main" id="{E849BB8A-E14C-4DBF-95A0-E7A4B9FC2458}"/>
                </a:ext>
              </a:extLst>
            </p:cNvPr>
            <p:cNvCxnSpPr>
              <a:cxnSpLocks/>
              <a:stCxn id="252" idx="0"/>
              <a:endCxn id="248" idx="2"/>
            </p:cNvCxnSpPr>
            <p:nvPr/>
          </p:nvCxnSpPr>
          <p:spPr bwMode="auto">
            <a:xfrm flipH="1" flipV="1">
              <a:off x="2181345" y="3825403"/>
              <a:ext cx="370183" cy="1189857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0" name="直接连接符 324">
              <a:extLst>
                <a:ext uri="{FF2B5EF4-FFF2-40B4-BE49-F238E27FC236}">
                  <a16:creationId xmlns:a16="http://schemas.microsoft.com/office/drawing/2014/main" id="{D7DB7636-D091-4580-5D23-B1AA75124EE5}"/>
                </a:ext>
              </a:extLst>
            </p:cNvPr>
            <p:cNvCxnSpPr>
              <a:cxnSpLocks/>
              <a:stCxn id="243" idx="2"/>
              <a:endCxn id="249" idx="0"/>
            </p:cNvCxnSpPr>
            <p:nvPr/>
          </p:nvCxnSpPr>
          <p:spPr>
            <a:xfrm flipH="1">
              <a:off x="3168386" y="2436162"/>
              <a:ext cx="835430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圆角矩形 919">
              <a:extLst>
                <a:ext uri="{FF2B5EF4-FFF2-40B4-BE49-F238E27FC236}">
                  <a16:creationId xmlns:a16="http://schemas.microsoft.com/office/drawing/2014/main" id="{68BEAAA9-A3C9-4266-8E2A-C8F67948873D}"/>
                </a:ext>
              </a:extLst>
            </p:cNvPr>
            <p:cNvSpPr/>
            <p:nvPr/>
          </p:nvSpPr>
          <p:spPr>
            <a:xfrm>
              <a:off x="3302511" y="3374628"/>
              <a:ext cx="1478116" cy="468813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63054F8C-1D7E-5070-EECC-396AB6C9E6BF}"/>
                </a:ext>
              </a:extLst>
            </p:cNvPr>
            <p:cNvGrpSpPr/>
            <p:nvPr/>
          </p:nvGrpSpPr>
          <p:grpSpPr>
            <a:xfrm>
              <a:off x="2898732" y="3412976"/>
              <a:ext cx="1249327" cy="430466"/>
              <a:chOff x="3494459" y="3710617"/>
              <a:chExt cx="770536" cy="231129"/>
            </a:xfrm>
          </p:grpSpPr>
          <p:pic>
            <p:nvPicPr>
              <p:cNvPr id="249" name="Picture 461" descr="图片240">
                <a:extLst>
                  <a:ext uri="{FF2B5EF4-FFF2-40B4-BE49-F238E27FC236}">
                    <a16:creationId xmlns:a16="http://schemas.microsoft.com/office/drawing/2014/main" id="{47B1C727-6767-FC0C-C264-4C88214006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0" name="Picture 461" descr="图片240">
                <a:extLst>
                  <a:ext uri="{FF2B5EF4-FFF2-40B4-BE49-F238E27FC236}">
                    <a16:creationId xmlns:a16="http://schemas.microsoft.com/office/drawing/2014/main" id="{14C7C651-5BFE-1A02-E04D-9FD2E6EFD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3" name="圆角矩形 919">
              <a:extLst>
                <a:ext uri="{FF2B5EF4-FFF2-40B4-BE49-F238E27FC236}">
                  <a16:creationId xmlns:a16="http://schemas.microsoft.com/office/drawing/2014/main" id="{A5F74C43-230D-9CEE-54FB-990409C77E85}"/>
                </a:ext>
              </a:extLst>
            </p:cNvPr>
            <p:cNvSpPr/>
            <p:nvPr/>
          </p:nvSpPr>
          <p:spPr>
            <a:xfrm>
              <a:off x="2065663" y="3310730"/>
              <a:ext cx="1788519" cy="515695"/>
            </a:xfrm>
            <a:prstGeom prst="roundRect">
              <a:avLst/>
            </a:prstGeom>
            <a:noFill/>
            <a:ln w="12700" cap="flat" cmpd="sng" algn="ctr">
              <a:noFill/>
              <a:prstDash val="dash"/>
            </a:ln>
            <a:effectLst/>
          </p:spPr>
          <p:txBody>
            <a:bodyPr rtlCol="0" anchor="ctr"/>
            <a:lstStyle/>
            <a:p>
              <a:pPr algn="ctr" defTabSz="1216592">
                <a:defRPr/>
              </a:pPr>
              <a:endParaRPr lang="zh-CN" altLang="en-US" sz="1000" kern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64" name="直接连接符 331">
              <a:extLst>
                <a:ext uri="{FF2B5EF4-FFF2-40B4-BE49-F238E27FC236}">
                  <a16:creationId xmlns:a16="http://schemas.microsoft.com/office/drawing/2014/main" id="{439D2AF6-D552-638A-CE52-B47C1175AF14}"/>
                </a:ext>
              </a:extLst>
            </p:cNvPr>
            <p:cNvCxnSpPr>
              <a:cxnSpLocks/>
              <a:stCxn id="248" idx="0"/>
              <a:endCxn id="243" idx="2"/>
            </p:cNvCxnSpPr>
            <p:nvPr/>
          </p:nvCxnSpPr>
          <p:spPr bwMode="auto">
            <a:xfrm flipV="1">
              <a:off x="2181345" y="2436162"/>
              <a:ext cx="1822471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5" name="直接连接符 332">
              <a:extLst>
                <a:ext uri="{FF2B5EF4-FFF2-40B4-BE49-F238E27FC236}">
                  <a16:creationId xmlns:a16="http://schemas.microsoft.com/office/drawing/2014/main" id="{FE664EFE-A6AF-FA19-CE0B-DD35587506B7}"/>
                </a:ext>
              </a:extLst>
            </p:cNvPr>
            <p:cNvCxnSpPr>
              <a:cxnSpLocks/>
              <a:stCxn id="247" idx="0"/>
              <a:endCxn id="242" idx="2"/>
            </p:cNvCxnSpPr>
            <p:nvPr/>
          </p:nvCxnSpPr>
          <p:spPr bwMode="auto">
            <a:xfrm flipV="1">
              <a:off x="1473507" y="2436162"/>
              <a:ext cx="1507275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连接符 333">
              <a:extLst>
                <a:ext uri="{FF2B5EF4-FFF2-40B4-BE49-F238E27FC236}">
                  <a16:creationId xmlns:a16="http://schemas.microsoft.com/office/drawing/2014/main" id="{EA095A7E-1189-04C0-61D1-5843F29336D4}"/>
                </a:ext>
              </a:extLst>
            </p:cNvPr>
            <p:cNvCxnSpPr>
              <a:cxnSpLocks/>
              <a:stCxn id="243" idx="2"/>
              <a:endCxn id="247" idx="0"/>
            </p:cNvCxnSpPr>
            <p:nvPr/>
          </p:nvCxnSpPr>
          <p:spPr bwMode="auto">
            <a:xfrm flipH="1">
              <a:off x="1473507" y="2436162"/>
              <a:ext cx="2530309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7" name="直接连接符 334">
              <a:extLst>
                <a:ext uri="{FF2B5EF4-FFF2-40B4-BE49-F238E27FC236}">
                  <a16:creationId xmlns:a16="http://schemas.microsoft.com/office/drawing/2014/main" id="{8D4B0D1E-103C-E207-5334-393899E1B8FF}"/>
                </a:ext>
              </a:extLst>
            </p:cNvPr>
            <p:cNvCxnSpPr>
              <a:cxnSpLocks/>
              <a:stCxn id="248" idx="0"/>
              <a:endCxn id="242" idx="2"/>
            </p:cNvCxnSpPr>
            <p:nvPr/>
          </p:nvCxnSpPr>
          <p:spPr bwMode="auto">
            <a:xfrm flipV="1">
              <a:off x="2181345" y="2436162"/>
              <a:ext cx="799437" cy="958775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14E24F70-F848-79F3-F0D5-40431A36DC40}"/>
                </a:ext>
              </a:extLst>
            </p:cNvPr>
            <p:cNvGrpSpPr/>
            <p:nvPr/>
          </p:nvGrpSpPr>
          <p:grpSpPr>
            <a:xfrm>
              <a:off x="1203853" y="3394937"/>
              <a:ext cx="1247145" cy="430466"/>
              <a:chOff x="2523756" y="3710617"/>
              <a:chExt cx="769191" cy="231129"/>
            </a:xfrm>
          </p:grpSpPr>
          <p:pic>
            <p:nvPicPr>
              <p:cNvPr id="247" name="Picture 461" descr="图片240">
                <a:extLst>
                  <a:ext uri="{FF2B5EF4-FFF2-40B4-BE49-F238E27FC236}">
                    <a16:creationId xmlns:a16="http://schemas.microsoft.com/office/drawing/2014/main" id="{7F5EF4E0-A971-FCE5-0C48-73A10FEC54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3756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8" name="Picture 461" descr="图片240">
                <a:extLst>
                  <a:ext uri="{FF2B5EF4-FFF2-40B4-BE49-F238E27FC236}">
                    <a16:creationId xmlns:a16="http://schemas.microsoft.com/office/drawing/2014/main" id="{F6B23C5A-A02F-F552-F456-98B2D1374B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0323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69" name="直接连接符 356">
              <a:extLst>
                <a:ext uri="{FF2B5EF4-FFF2-40B4-BE49-F238E27FC236}">
                  <a16:creationId xmlns:a16="http://schemas.microsoft.com/office/drawing/2014/main" id="{D75FF2CA-247E-C4F4-74D2-922AAB039D01}"/>
                </a:ext>
              </a:extLst>
            </p:cNvPr>
            <p:cNvCxnSpPr>
              <a:cxnSpLocks/>
              <a:stCxn id="243" idx="2"/>
              <a:endCxn id="250" idx="0"/>
            </p:cNvCxnSpPr>
            <p:nvPr/>
          </p:nvCxnSpPr>
          <p:spPr>
            <a:xfrm flipH="1">
              <a:off x="3878405" y="2436162"/>
              <a:ext cx="125411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0" name="直接连接符 359">
              <a:extLst>
                <a:ext uri="{FF2B5EF4-FFF2-40B4-BE49-F238E27FC236}">
                  <a16:creationId xmlns:a16="http://schemas.microsoft.com/office/drawing/2014/main" id="{97F1F9C1-C02E-207B-4B2B-063A27EBB1E9}"/>
                </a:ext>
              </a:extLst>
            </p:cNvPr>
            <p:cNvCxnSpPr>
              <a:cxnSpLocks/>
              <a:stCxn id="242" idx="2"/>
              <a:endCxn id="250" idx="0"/>
            </p:cNvCxnSpPr>
            <p:nvPr/>
          </p:nvCxnSpPr>
          <p:spPr>
            <a:xfrm>
              <a:off x="2980782" y="2436162"/>
              <a:ext cx="897623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" name="直接连接符 360">
              <a:extLst>
                <a:ext uri="{FF2B5EF4-FFF2-40B4-BE49-F238E27FC236}">
                  <a16:creationId xmlns:a16="http://schemas.microsoft.com/office/drawing/2014/main" id="{6B19FAB8-E64C-97A8-96CF-2EAB662969F2}"/>
                </a:ext>
              </a:extLst>
            </p:cNvPr>
            <p:cNvCxnSpPr>
              <a:cxnSpLocks/>
              <a:stCxn id="242" idx="2"/>
              <a:endCxn id="249" idx="0"/>
            </p:cNvCxnSpPr>
            <p:nvPr/>
          </p:nvCxnSpPr>
          <p:spPr>
            <a:xfrm>
              <a:off x="2980782" y="2436162"/>
              <a:ext cx="187604" cy="976814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36521375-3EA6-ECEB-8C5A-A16DDE610393}"/>
                </a:ext>
              </a:extLst>
            </p:cNvPr>
            <p:cNvSpPr txBox="1"/>
            <p:nvPr/>
          </p:nvSpPr>
          <p:spPr>
            <a:xfrm>
              <a:off x="2237369" y="1548538"/>
              <a:ext cx="2553137" cy="3649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Spine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xxx*400G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</a:t>
              </a:r>
              <a:endParaRPr lang="en-US" altLang="zh-CN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4DA0E600-8116-441F-3B82-3080A2DBC9F2}"/>
                </a:ext>
              </a:extLst>
            </p:cNvPr>
            <p:cNvGrpSpPr/>
            <p:nvPr/>
          </p:nvGrpSpPr>
          <p:grpSpPr>
            <a:xfrm>
              <a:off x="4329362" y="3417291"/>
              <a:ext cx="1249327" cy="430466"/>
              <a:chOff x="3494459" y="3710617"/>
              <a:chExt cx="770536" cy="231129"/>
            </a:xfrm>
          </p:grpSpPr>
          <p:pic>
            <p:nvPicPr>
              <p:cNvPr id="245" name="Picture 461" descr="图片240">
                <a:extLst>
                  <a:ext uri="{FF2B5EF4-FFF2-40B4-BE49-F238E27FC236}">
                    <a16:creationId xmlns:a16="http://schemas.microsoft.com/office/drawing/2014/main" id="{DDF8C2C2-4B9A-A01E-9A53-E7422C850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4459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461" descr="图片240">
                <a:extLst>
                  <a:ext uri="{FF2B5EF4-FFF2-40B4-BE49-F238E27FC236}">
                    <a16:creationId xmlns:a16="http://schemas.microsoft.com/office/drawing/2014/main" id="{7CAF1BC0-8832-76C3-DD64-9B77182815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32371" y="3710617"/>
                <a:ext cx="332624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74" name="直接连接符 378">
              <a:extLst>
                <a:ext uri="{FF2B5EF4-FFF2-40B4-BE49-F238E27FC236}">
                  <a16:creationId xmlns:a16="http://schemas.microsoft.com/office/drawing/2014/main" id="{9EBDDD59-378C-BC44-D13E-7C47C62349A0}"/>
                </a:ext>
              </a:extLst>
            </p:cNvPr>
            <p:cNvCxnSpPr>
              <a:cxnSpLocks/>
              <a:stCxn id="243" idx="2"/>
              <a:endCxn id="246" idx="0"/>
            </p:cNvCxnSpPr>
            <p:nvPr/>
          </p:nvCxnSpPr>
          <p:spPr>
            <a:xfrm>
              <a:off x="4003816" y="2436162"/>
              <a:ext cx="1305219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5" name="直接连接符 379">
              <a:extLst>
                <a:ext uri="{FF2B5EF4-FFF2-40B4-BE49-F238E27FC236}">
                  <a16:creationId xmlns:a16="http://schemas.microsoft.com/office/drawing/2014/main" id="{C3454E12-D403-1098-CD79-009DECC65C6F}"/>
                </a:ext>
              </a:extLst>
            </p:cNvPr>
            <p:cNvCxnSpPr>
              <a:cxnSpLocks/>
              <a:stCxn id="243" idx="2"/>
              <a:endCxn id="245" idx="0"/>
            </p:cNvCxnSpPr>
            <p:nvPr/>
          </p:nvCxnSpPr>
          <p:spPr>
            <a:xfrm>
              <a:off x="4003816" y="2436162"/>
              <a:ext cx="595200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6" name="直接连接符 383">
              <a:extLst>
                <a:ext uri="{FF2B5EF4-FFF2-40B4-BE49-F238E27FC236}">
                  <a16:creationId xmlns:a16="http://schemas.microsoft.com/office/drawing/2014/main" id="{54947AA9-2C4B-2B67-DB54-2C2D36BDFB50}"/>
                </a:ext>
              </a:extLst>
            </p:cNvPr>
            <p:cNvCxnSpPr>
              <a:cxnSpLocks/>
              <a:stCxn id="242" idx="2"/>
              <a:endCxn id="245" idx="0"/>
            </p:cNvCxnSpPr>
            <p:nvPr/>
          </p:nvCxnSpPr>
          <p:spPr>
            <a:xfrm>
              <a:off x="2980782" y="2436162"/>
              <a:ext cx="1618234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连接符 389">
              <a:extLst>
                <a:ext uri="{FF2B5EF4-FFF2-40B4-BE49-F238E27FC236}">
                  <a16:creationId xmlns:a16="http://schemas.microsoft.com/office/drawing/2014/main" id="{0847C4A5-1F97-06BA-7A6B-863E5330526D}"/>
                </a:ext>
              </a:extLst>
            </p:cNvPr>
            <p:cNvCxnSpPr>
              <a:cxnSpLocks/>
              <a:stCxn id="242" idx="2"/>
              <a:endCxn id="246" idx="0"/>
            </p:cNvCxnSpPr>
            <p:nvPr/>
          </p:nvCxnSpPr>
          <p:spPr>
            <a:xfrm>
              <a:off x="2980782" y="2436162"/>
              <a:ext cx="2328253" cy="981129"/>
            </a:xfrm>
            <a:prstGeom prst="line">
              <a:avLst/>
            </a:prstGeom>
            <a:noFill/>
            <a:ln w="1905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C28C2ADD-8811-496F-CAEA-56FB0396D6B8}"/>
                </a:ext>
              </a:extLst>
            </p:cNvPr>
            <p:cNvGrpSpPr/>
            <p:nvPr/>
          </p:nvGrpSpPr>
          <p:grpSpPr>
            <a:xfrm>
              <a:off x="2711128" y="2005697"/>
              <a:ext cx="1562342" cy="430465"/>
              <a:chOff x="2423485" y="2252446"/>
              <a:chExt cx="824168" cy="231129"/>
            </a:xfrm>
          </p:grpSpPr>
          <p:pic>
            <p:nvPicPr>
              <p:cNvPr id="242" name="Picture 461" descr="图片240">
                <a:extLst>
                  <a:ext uri="{FF2B5EF4-FFF2-40B4-BE49-F238E27FC236}">
                    <a16:creationId xmlns:a16="http://schemas.microsoft.com/office/drawing/2014/main" id="{5A29CDEE-EDC4-33EE-834E-7D87E40A4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3485" y="2252446"/>
                <a:ext cx="284496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3" name="Picture 461" descr="图片240">
                <a:extLst>
                  <a:ext uri="{FF2B5EF4-FFF2-40B4-BE49-F238E27FC236}">
                    <a16:creationId xmlns:a16="http://schemas.microsoft.com/office/drawing/2014/main" id="{DBF22471-87E7-298A-3C0B-BCB39CF3DE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3156" y="2252446"/>
                <a:ext cx="284497" cy="23112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4" name="文本框 243">
                <a:extLst>
                  <a:ext uri="{FF2B5EF4-FFF2-40B4-BE49-F238E27FC236}">
                    <a16:creationId xmlns:a16="http://schemas.microsoft.com/office/drawing/2014/main" id="{1B5CD21D-7588-209E-730E-8B0150A844B8}"/>
                  </a:ext>
                </a:extLst>
              </p:cNvPr>
              <p:cNvSpPr txBox="1"/>
              <p:nvPr/>
            </p:nvSpPr>
            <p:spPr>
              <a:xfrm>
                <a:off x="2760521" y="2278314"/>
                <a:ext cx="208714" cy="156773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defTabSz="1216348">
                  <a:defRPr/>
                </a:pPr>
                <a:r>
                  <a:rPr lang="en-US" altLang="zh-CN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rPr>
                  <a:t>…</a:t>
                </a:r>
              </a:p>
            </p:txBody>
          </p:sp>
        </p:grpSp>
        <p:cxnSp>
          <p:nvCxnSpPr>
            <p:cNvPr id="179" name="直接连接符 391">
              <a:extLst>
                <a:ext uri="{FF2B5EF4-FFF2-40B4-BE49-F238E27FC236}">
                  <a16:creationId xmlns:a16="http://schemas.microsoft.com/office/drawing/2014/main" id="{F4B68268-FAC1-8C82-02CD-0FE541246626}"/>
                </a:ext>
              </a:extLst>
            </p:cNvPr>
            <p:cNvCxnSpPr>
              <a:cxnSpLocks/>
              <a:stCxn id="148" idx="0"/>
              <a:endCxn id="235" idx="2"/>
            </p:cNvCxnSpPr>
            <p:nvPr/>
          </p:nvCxnSpPr>
          <p:spPr bwMode="auto">
            <a:xfrm flipV="1">
              <a:off x="4981996" y="4440374"/>
              <a:ext cx="1539579" cy="61192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连接符 392">
              <a:extLst>
                <a:ext uri="{FF2B5EF4-FFF2-40B4-BE49-F238E27FC236}">
                  <a16:creationId xmlns:a16="http://schemas.microsoft.com/office/drawing/2014/main" id="{59D26B0E-BBA4-40F9-CDAA-C076B34892E0}"/>
                </a:ext>
              </a:extLst>
            </p:cNvPr>
            <p:cNvCxnSpPr>
              <a:cxnSpLocks/>
              <a:stCxn id="148" idx="0"/>
              <a:endCxn id="236" idx="2"/>
            </p:cNvCxnSpPr>
            <p:nvPr/>
          </p:nvCxnSpPr>
          <p:spPr bwMode="auto">
            <a:xfrm flipV="1">
              <a:off x="4981996" y="4464884"/>
              <a:ext cx="2299283" cy="587415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" name="直接连接符 394">
              <a:extLst>
                <a:ext uri="{FF2B5EF4-FFF2-40B4-BE49-F238E27FC236}">
                  <a16:creationId xmlns:a16="http://schemas.microsoft.com/office/drawing/2014/main" id="{5785A274-5E2F-F611-AAE9-F32154880C0E}"/>
                </a:ext>
              </a:extLst>
            </p:cNvPr>
            <p:cNvCxnSpPr>
              <a:cxnSpLocks/>
              <a:stCxn id="241" idx="0"/>
              <a:endCxn id="228" idx="2"/>
            </p:cNvCxnSpPr>
            <p:nvPr/>
          </p:nvCxnSpPr>
          <p:spPr bwMode="auto">
            <a:xfrm flipH="1" flipV="1">
              <a:off x="6573237" y="3018676"/>
              <a:ext cx="674797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2" name="直接连接符 396">
              <a:extLst>
                <a:ext uri="{FF2B5EF4-FFF2-40B4-BE49-F238E27FC236}">
                  <a16:creationId xmlns:a16="http://schemas.microsoft.com/office/drawing/2014/main" id="{BBEE9E6F-6CB9-7FF0-CD5E-6308A3F168FE}"/>
                </a:ext>
              </a:extLst>
            </p:cNvPr>
            <p:cNvCxnSpPr>
              <a:cxnSpLocks/>
              <a:stCxn id="240" idx="0"/>
              <a:endCxn id="228" idx="2"/>
            </p:cNvCxnSpPr>
            <p:nvPr/>
          </p:nvCxnSpPr>
          <p:spPr bwMode="auto">
            <a:xfrm flipH="1" flipV="1">
              <a:off x="6573237" y="3018676"/>
              <a:ext cx="15104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3" name="直接连接符 398">
              <a:extLst>
                <a:ext uri="{FF2B5EF4-FFF2-40B4-BE49-F238E27FC236}">
                  <a16:creationId xmlns:a16="http://schemas.microsoft.com/office/drawing/2014/main" id="{23DE3441-FCC1-21A2-2E36-3A319E4D44E3}"/>
                </a:ext>
              </a:extLst>
            </p:cNvPr>
            <p:cNvCxnSpPr>
              <a:cxnSpLocks/>
              <a:stCxn id="229" idx="2"/>
              <a:endCxn id="240" idx="0"/>
            </p:cNvCxnSpPr>
            <p:nvPr/>
          </p:nvCxnSpPr>
          <p:spPr bwMode="auto">
            <a:xfrm flipH="1">
              <a:off x="6588341" y="3018676"/>
              <a:ext cx="721463" cy="312588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" name="直接连接符 399">
              <a:extLst>
                <a:ext uri="{FF2B5EF4-FFF2-40B4-BE49-F238E27FC236}">
                  <a16:creationId xmlns:a16="http://schemas.microsoft.com/office/drawing/2014/main" id="{D3CEF13F-2B78-4FD0-5A1E-5F546673F8B7}"/>
                </a:ext>
              </a:extLst>
            </p:cNvPr>
            <p:cNvCxnSpPr>
              <a:cxnSpLocks/>
              <a:stCxn id="241" idx="0"/>
              <a:endCxn id="229" idx="2"/>
            </p:cNvCxnSpPr>
            <p:nvPr/>
          </p:nvCxnSpPr>
          <p:spPr bwMode="auto">
            <a:xfrm flipV="1">
              <a:off x="7248034" y="3018676"/>
              <a:ext cx="61770" cy="340341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5" name="直接连接符 400">
              <a:extLst>
                <a:ext uri="{FF2B5EF4-FFF2-40B4-BE49-F238E27FC236}">
                  <a16:creationId xmlns:a16="http://schemas.microsoft.com/office/drawing/2014/main" id="{39830C24-4F46-7969-2C2D-A56BAB11C17A}"/>
                </a:ext>
              </a:extLst>
            </p:cNvPr>
            <p:cNvCxnSpPr>
              <a:cxnSpLocks/>
              <a:stCxn id="240" idx="2"/>
              <a:endCxn id="235" idx="0"/>
            </p:cNvCxnSpPr>
            <p:nvPr/>
          </p:nvCxnSpPr>
          <p:spPr bwMode="auto">
            <a:xfrm flipH="1">
              <a:off x="6521575" y="3703067"/>
              <a:ext cx="66766" cy="37049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6" name="直接连接符 401">
              <a:extLst>
                <a:ext uri="{FF2B5EF4-FFF2-40B4-BE49-F238E27FC236}">
                  <a16:creationId xmlns:a16="http://schemas.microsoft.com/office/drawing/2014/main" id="{2311511F-BC5A-CBAF-EC43-DBC41BAA1C61}"/>
                </a:ext>
              </a:extLst>
            </p:cNvPr>
            <p:cNvCxnSpPr>
              <a:cxnSpLocks/>
              <a:stCxn id="241" idx="2"/>
              <a:endCxn id="236" idx="0"/>
            </p:cNvCxnSpPr>
            <p:nvPr/>
          </p:nvCxnSpPr>
          <p:spPr bwMode="auto">
            <a:xfrm>
              <a:off x="7248034" y="3730820"/>
              <a:ext cx="33245" cy="36725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24A087E-6A00-0BA5-8873-301D73BD2545}"/>
                </a:ext>
              </a:extLst>
            </p:cNvPr>
            <p:cNvGrpSpPr/>
            <p:nvPr/>
          </p:nvGrpSpPr>
          <p:grpSpPr>
            <a:xfrm>
              <a:off x="6312745" y="3331264"/>
              <a:ext cx="1210885" cy="399556"/>
              <a:chOff x="4397010" y="4275086"/>
              <a:chExt cx="791658" cy="273657"/>
            </a:xfrm>
          </p:grpSpPr>
          <p:pic>
            <p:nvPicPr>
              <p:cNvPr id="240" name="Picture 461" descr="图片240">
                <a:extLst>
                  <a:ext uri="{FF2B5EF4-FFF2-40B4-BE49-F238E27FC236}">
                    <a16:creationId xmlns:a16="http://schemas.microsoft.com/office/drawing/2014/main" id="{7481224C-6E10-344C-BBED-085DCF01F9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97010" y="4275086"/>
                <a:ext cx="360360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1" name="Picture 461" descr="图片240">
                <a:extLst>
                  <a:ext uri="{FF2B5EF4-FFF2-40B4-BE49-F238E27FC236}">
                    <a16:creationId xmlns:a16="http://schemas.microsoft.com/office/drawing/2014/main" id="{7462D7D9-AF33-EE9A-86DC-7C8CAAF444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28307" y="4294094"/>
                <a:ext cx="360361" cy="254649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7989C826-0CE3-B4EB-A348-20CC84BA5474}"/>
                </a:ext>
              </a:extLst>
            </p:cNvPr>
            <p:cNvSpPr txBox="1"/>
            <p:nvPr/>
          </p:nvSpPr>
          <p:spPr>
            <a:xfrm>
              <a:off x="6143493" y="3165676"/>
              <a:ext cx="1498030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存储业务汇聚交换机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0A843DF0-50D7-D03E-4D8F-ED6BB5A2C0EF}"/>
                </a:ext>
              </a:extLst>
            </p:cNvPr>
            <p:cNvGrpSpPr/>
            <p:nvPr/>
          </p:nvGrpSpPr>
          <p:grpSpPr>
            <a:xfrm>
              <a:off x="6121898" y="4063135"/>
              <a:ext cx="1435887" cy="404278"/>
              <a:chOff x="4232671" y="4815150"/>
              <a:chExt cx="938759" cy="276891"/>
            </a:xfrm>
          </p:grpSpPr>
          <p:sp>
            <p:nvSpPr>
              <p:cNvPr id="233" name="圆角矩形 919">
                <a:extLst>
                  <a:ext uri="{FF2B5EF4-FFF2-40B4-BE49-F238E27FC236}">
                    <a16:creationId xmlns:a16="http://schemas.microsoft.com/office/drawing/2014/main" id="{EF1467D0-EAEC-A48D-1D89-4084B5971F6F}"/>
                  </a:ext>
                </a:extLst>
              </p:cNvPr>
              <p:cNvSpPr/>
              <p:nvPr/>
            </p:nvSpPr>
            <p:spPr>
              <a:xfrm>
                <a:off x="4232671" y="4815150"/>
                <a:ext cx="828767" cy="276891"/>
              </a:xfrm>
              <a:prstGeom prst="roundRect">
                <a:avLst/>
              </a:prstGeom>
              <a:noFill/>
              <a:ln w="12700" cap="flat" cmpd="sng" algn="ctr">
                <a:noFill/>
                <a:prstDash val="dash"/>
              </a:ln>
              <a:effectLst/>
            </p:spPr>
            <p:txBody>
              <a:bodyPr rtlCol="0" anchor="ctr"/>
              <a:lstStyle/>
              <a:p>
                <a:pPr algn="ctr" defTabSz="1216592">
                  <a:defRPr/>
                </a:pPr>
                <a:endParaRPr lang="zh-CN" altLang="en-US" sz="1000" kern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B991773F-89EE-D8A1-25B7-F9B4CCCD057C}"/>
                  </a:ext>
                </a:extLst>
              </p:cNvPr>
              <p:cNvGrpSpPr/>
              <p:nvPr/>
            </p:nvGrpSpPr>
            <p:grpSpPr>
              <a:xfrm>
                <a:off x="4632956" y="4875520"/>
                <a:ext cx="190599" cy="159697"/>
                <a:chOff x="11318437" y="2899801"/>
                <a:chExt cx="190599" cy="159697"/>
              </a:xfrm>
            </p:grpSpPr>
            <p:cxnSp>
              <p:nvCxnSpPr>
                <p:cNvPr id="237" name="直接连接符 449">
                  <a:extLst>
                    <a:ext uri="{FF2B5EF4-FFF2-40B4-BE49-F238E27FC236}">
                      <a16:creationId xmlns:a16="http://schemas.microsoft.com/office/drawing/2014/main" id="{AB86230A-3F73-8CC2-FC77-6612B3D30C7E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8" name="直接连接符 450">
                  <a:extLst>
                    <a:ext uri="{FF2B5EF4-FFF2-40B4-BE49-F238E27FC236}">
                      <a16:creationId xmlns:a16="http://schemas.microsoft.com/office/drawing/2014/main" id="{02248446-7FE4-63D4-CDF4-0B7174D148CA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092CAB19-9309-55CD-07A3-9A977B884F01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pic>
            <p:nvPicPr>
              <p:cNvPr id="235" name="Picture 461" descr="图片240">
                <a:extLst>
                  <a:ext uri="{FF2B5EF4-FFF2-40B4-BE49-F238E27FC236}">
                    <a16:creationId xmlns:a16="http://schemas.microsoft.com/office/drawing/2014/main" id="{9C5D731A-968A-6E7F-3E72-E401465D17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3198" y="4822294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6" name="Picture 461" descr="图片240">
                <a:extLst>
                  <a:ext uri="{FF2B5EF4-FFF2-40B4-BE49-F238E27FC236}">
                    <a16:creationId xmlns:a16="http://schemas.microsoft.com/office/drawing/2014/main" id="{7E4E0963-C0F3-9F95-25BC-6B0E196356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9880" y="4839081"/>
                <a:ext cx="361550" cy="251228"/>
              </a:xfrm>
              <a:prstGeom prst="rect">
                <a:avLst/>
              </a:prstGeom>
              <a:noFill/>
              <a:ln w="9525">
                <a:noFill/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0" name="文本框 189">
              <a:extLst>
                <a:ext uri="{FF2B5EF4-FFF2-40B4-BE49-F238E27FC236}">
                  <a16:creationId xmlns:a16="http://schemas.microsoft.com/office/drawing/2014/main" id="{C717C1D8-48AD-2DF7-0DAC-9E1309CAF2FB}"/>
                </a:ext>
              </a:extLst>
            </p:cNvPr>
            <p:cNvSpPr txBox="1"/>
            <p:nvPr/>
          </p:nvSpPr>
          <p:spPr>
            <a:xfrm>
              <a:off x="6321996" y="3904735"/>
              <a:ext cx="1028028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存储业务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TOR</a:t>
              </a:r>
            </a:p>
          </p:txBody>
        </p: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5E30C8D7-EAB0-A736-7774-C8EA6A1A8B25}"/>
                </a:ext>
              </a:extLst>
            </p:cNvPr>
            <p:cNvSpPr txBox="1"/>
            <p:nvPr/>
          </p:nvSpPr>
          <p:spPr>
            <a:xfrm>
              <a:off x="6457738" y="2464338"/>
              <a:ext cx="1065892" cy="1824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业务面核心交换机</a:t>
              </a:r>
              <a:endParaRPr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92" name="直接连接符 407">
              <a:extLst>
                <a:ext uri="{FF2B5EF4-FFF2-40B4-BE49-F238E27FC236}">
                  <a16:creationId xmlns:a16="http://schemas.microsoft.com/office/drawing/2014/main" id="{62D086C3-DC57-3A99-F9F8-71452A92C73F}"/>
                </a:ext>
              </a:extLst>
            </p:cNvPr>
            <p:cNvCxnSpPr>
              <a:cxnSpLocks/>
              <a:stCxn id="235" idx="0"/>
              <a:endCxn id="241" idx="2"/>
            </p:cNvCxnSpPr>
            <p:nvPr/>
          </p:nvCxnSpPr>
          <p:spPr bwMode="auto">
            <a:xfrm flipV="1">
              <a:off x="6521575" y="3730820"/>
              <a:ext cx="726459" cy="342746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3" name="直接连接符 408">
              <a:extLst>
                <a:ext uri="{FF2B5EF4-FFF2-40B4-BE49-F238E27FC236}">
                  <a16:creationId xmlns:a16="http://schemas.microsoft.com/office/drawing/2014/main" id="{E2D0AA59-BBFE-1F8B-AE51-061DAD49B83B}"/>
                </a:ext>
              </a:extLst>
            </p:cNvPr>
            <p:cNvCxnSpPr>
              <a:cxnSpLocks/>
              <a:stCxn id="240" idx="2"/>
              <a:endCxn id="236" idx="0"/>
            </p:cNvCxnSpPr>
            <p:nvPr/>
          </p:nvCxnSpPr>
          <p:spPr bwMode="auto">
            <a:xfrm>
              <a:off x="6588341" y="3703067"/>
              <a:ext cx="692938" cy="395009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4B3E75D-10E6-D19C-51A4-2F370DBE64A4}"/>
                </a:ext>
              </a:extLst>
            </p:cNvPr>
            <p:cNvGrpSpPr/>
            <p:nvPr/>
          </p:nvGrpSpPr>
          <p:grpSpPr>
            <a:xfrm>
              <a:off x="6302283" y="2630599"/>
              <a:ext cx="1278473" cy="388077"/>
              <a:chOff x="5428484" y="2336894"/>
              <a:chExt cx="714904" cy="265795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0D390B51-4E2E-A100-9C1C-A2B8292C4A01}"/>
                  </a:ext>
                </a:extLst>
              </p:cNvPr>
              <p:cNvGrpSpPr/>
              <p:nvPr/>
            </p:nvGrpSpPr>
            <p:grpSpPr>
              <a:xfrm>
                <a:off x="5700159" y="2399844"/>
                <a:ext cx="163021" cy="159697"/>
                <a:chOff x="11318437" y="2899801"/>
                <a:chExt cx="190599" cy="159697"/>
              </a:xfrm>
            </p:grpSpPr>
            <p:cxnSp>
              <p:nvCxnSpPr>
                <p:cNvPr id="230" name="直接连接符 442">
                  <a:extLst>
                    <a:ext uri="{FF2B5EF4-FFF2-40B4-BE49-F238E27FC236}">
                      <a16:creationId xmlns:a16="http://schemas.microsoft.com/office/drawing/2014/main" id="{5D65F749-1DB6-0322-CF74-A0A7A3BB4F96}"/>
                    </a:ext>
                  </a:extLst>
                </p:cNvPr>
                <p:cNvCxnSpPr/>
                <p:nvPr/>
              </p:nvCxnSpPr>
              <p:spPr bwMode="auto">
                <a:xfrm>
                  <a:off x="11321218" y="2944004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31" name="直接连接符 443">
                  <a:extLst>
                    <a:ext uri="{FF2B5EF4-FFF2-40B4-BE49-F238E27FC236}">
                      <a16:creationId xmlns:a16="http://schemas.microsoft.com/office/drawing/2014/main" id="{177AC8DA-B3D8-1AD1-150D-5EA0AFC50AA6}"/>
                    </a:ext>
                  </a:extLst>
                </p:cNvPr>
                <p:cNvCxnSpPr/>
                <p:nvPr/>
              </p:nvCxnSpPr>
              <p:spPr bwMode="auto">
                <a:xfrm>
                  <a:off x="11318437" y="3008085"/>
                  <a:ext cx="187818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232" name="椭圆 231">
                  <a:extLst>
                    <a:ext uri="{FF2B5EF4-FFF2-40B4-BE49-F238E27FC236}">
                      <a16:creationId xmlns:a16="http://schemas.microsoft.com/office/drawing/2014/main" id="{445EA4E9-EB19-A40C-3B7A-9E1803563B1B}"/>
                    </a:ext>
                  </a:extLst>
                </p:cNvPr>
                <p:cNvSpPr/>
                <p:nvPr/>
              </p:nvSpPr>
              <p:spPr>
                <a:xfrm>
                  <a:off x="11406912" y="2899801"/>
                  <a:ext cx="30105" cy="159697"/>
                </a:xfrm>
                <a:prstGeom prst="ellipse">
                  <a:avLst/>
                </a:prstGeom>
                <a:noFill/>
                <a:ln w="9525" cap="flat" cmpd="sng" algn="ctr">
                  <a:solidFill>
                    <a:srgbClr val="5B9BD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rtlCol="0" anchor="ctr">
                  <a:noAutofit/>
                </a:bodyPr>
                <a:lstStyle/>
                <a:p>
                  <a:pPr algn="ctr" defTabSz="914034">
                    <a:defRPr/>
                  </a:pPr>
                  <a:endParaRPr lang="zh-CN" altLang="en-US" sz="1000" b="1" kern="0" dirty="0">
                    <a:solidFill>
                      <a:srgbClr val="374153"/>
                    </a:solidFill>
                    <a:latin typeface="Lexend" pitchFamily="2" charset="0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27" name="组合 226">
                <a:extLst>
                  <a:ext uri="{FF2B5EF4-FFF2-40B4-BE49-F238E27FC236}">
                    <a16:creationId xmlns:a16="http://schemas.microsoft.com/office/drawing/2014/main" id="{63BA21DF-9708-3966-51ED-102559E51FD3}"/>
                  </a:ext>
                </a:extLst>
              </p:cNvPr>
              <p:cNvGrpSpPr/>
              <p:nvPr/>
            </p:nvGrpSpPr>
            <p:grpSpPr>
              <a:xfrm>
                <a:off x="5428484" y="2336894"/>
                <a:ext cx="714904" cy="265795"/>
                <a:chOff x="6365119" y="2057184"/>
                <a:chExt cx="835843" cy="265795"/>
              </a:xfrm>
            </p:grpSpPr>
            <p:pic>
              <p:nvPicPr>
                <p:cNvPr id="228" name="Picture 461" descr="图片240">
                  <a:extLst>
                    <a:ext uri="{FF2B5EF4-FFF2-40B4-BE49-F238E27FC236}">
                      <a16:creationId xmlns:a16="http://schemas.microsoft.com/office/drawing/2014/main" id="{A8A3D630-FDA7-834B-631C-3B904C3D4E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65119" y="2057184"/>
                  <a:ext cx="354289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9" name="Picture 461" descr="图片240">
                  <a:extLst>
                    <a:ext uri="{FF2B5EF4-FFF2-40B4-BE49-F238E27FC236}">
                      <a16:creationId xmlns:a16="http://schemas.microsoft.com/office/drawing/2014/main" id="{595E5898-3592-B408-CD48-045025BEE5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6674" y="2057184"/>
                  <a:ext cx="354288" cy="265795"/>
                </a:xfrm>
                <a:prstGeom prst="rect">
                  <a:avLst/>
                </a:prstGeom>
                <a:noFill/>
                <a:ln w="9525">
                  <a:noFill/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sp>
          <p:nvSpPr>
            <p:cNvPr id="195" name="云形 194">
              <a:extLst>
                <a:ext uri="{FF2B5EF4-FFF2-40B4-BE49-F238E27FC236}">
                  <a16:creationId xmlns:a16="http://schemas.microsoft.com/office/drawing/2014/main" id="{B22B2382-2FCC-3919-2335-5E668C7377C7}"/>
                </a:ext>
              </a:extLst>
            </p:cNvPr>
            <p:cNvSpPr/>
            <p:nvPr/>
          </p:nvSpPr>
          <p:spPr>
            <a:xfrm>
              <a:off x="6387413" y="1602235"/>
              <a:ext cx="1214918" cy="602152"/>
            </a:xfrm>
            <a:prstGeom prst="clou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客户数据中心网络</a:t>
              </a:r>
            </a:p>
          </p:txBody>
        </p:sp>
        <p:cxnSp>
          <p:nvCxnSpPr>
            <p:cNvPr id="196" name="直接连接符 411">
              <a:extLst>
                <a:ext uri="{FF2B5EF4-FFF2-40B4-BE49-F238E27FC236}">
                  <a16:creationId xmlns:a16="http://schemas.microsoft.com/office/drawing/2014/main" id="{0DBBC560-AE38-874B-F032-E3A661222492}"/>
                </a:ext>
              </a:extLst>
            </p:cNvPr>
            <p:cNvCxnSpPr>
              <a:stCxn id="228" idx="0"/>
              <a:endCxn id="195" idx="1"/>
            </p:cNvCxnSpPr>
            <p:nvPr/>
          </p:nvCxnSpPr>
          <p:spPr bwMode="auto">
            <a:xfrm flipV="1">
              <a:off x="6573237" y="2203746"/>
              <a:ext cx="421635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" name="直接连接符 412">
              <a:extLst>
                <a:ext uri="{FF2B5EF4-FFF2-40B4-BE49-F238E27FC236}">
                  <a16:creationId xmlns:a16="http://schemas.microsoft.com/office/drawing/2014/main" id="{AF5D21A3-3D90-2D45-00E4-D93314BF9ADC}"/>
                </a:ext>
              </a:extLst>
            </p:cNvPr>
            <p:cNvCxnSpPr>
              <a:stCxn id="229" idx="0"/>
              <a:endCxn id="195" idx="1"/>
            </p:cNvCxnSpPr>
            <p:nvPr/>
          </p:nvCxnSpPr>
          <p:spPr bwMode="auto">
            <a:xfrm flipH="1" flipV="1">
              <a:off x="6994872" y="2203746"/>
              <a:ext cx="314932" cy="426853"/>
            </a:xfrm>
            <a:prstGeom prst="line">
              <a:avLst/>
            </a:prstGeom>
            <a:noFill/>
            <a:ln w="9525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8" name="矩形: 圆角 413">
              <a:extLst>
                <a:ext uri="{FF2B5EF4-FFF2-40B4-BE49-F238E27FC236}">
                  <a16:creationId xmlns:a16="http://schemas.microsoft.com/office/drawing/2014/main" id="{DDEE8A1D-CEE2-6A4A-7424-32EE8BA18CE4}"/>
                </a:ext>
              </a:extLst>
            </p:cNvPr>
            <p:cNvSpPr/>
            <p:nvPr/>
          </p:nvSpPr>
          <p:spPr>
            <a:xfrm>
              <a:off x="973041" y="3145828"/>
              <a:ext cx="4834648" cy="108943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9" name="矩形: 圆角 414">
              <a:extLst>
                <a:ext uri="{FF2B5EF4-FFF2-40B4-BE49-F238E27FC236}">
                  <a16:creationId xmlns:a16="http://schemas.microsoft.com/office/drawing/2014/main" id="{3003B858-755B-4568-707E-2ADEA2B5C8C1}"/>
                </a:ext>
              </a:extLst>
            </p:cNvPr>
            <p:cNvSpPr/>
            <p:nvPr/>
          </p:nvSpPr>
          <p:spPr>
            <a:xfrm>
              <a:off x="2170091" y="1515970"/>
              <a:ext cx="2553137" cy="108074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90FE68C7-250B-25B0-B1F0-190633F9FB29}"/>
                </a:ext>
              </a:extLst>
            </p:cNvPr>
            <p:cNvSpPr txBox="1"/>
            <p:nvPr/>
          </p:nvSpPr>
          <p:spPr>
            <a:xfrm>
              <a:off x="1281183" y="191104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Spine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9F2446A7-B1BB-0505-AEC7-9152462E6FA5}"/>
                </a:ext>
              </a:extLst>
            </p:cNvPr>
            <p:cNvSpPr txBox="1"/>
            <p:nvPr/>
          </p:nvSpPr>
          <p:spPr>
            <a:xfrm>
              <a:off x="261724" y="3526113"/>
              <a:ext cx="738960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200" dirty="0">
                  <a:solidFill>
                    <a:srgbClr val="374153"/>
                  </a:solidFill>
                  <a:latin typeface="Lexend" pitchFamily="2" charset="0"/>
                </a:rPr>
                <a:t>Leaf</a:t>
              </a: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层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200" dirty="0">
                  <a:solidFill>
                    <a:srgbClr val="374153"/>
                  </a:solidFill>
                  <a:latin typeface="Lexend" pitchFamily="2" charset="0"/>
                </a:rPr>
                <a:t>交换机</a:t>
              </a:r>
              <a:endParaRPr lang="en-US" altLang="zh-CN" sz="12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sp>
          <p:nvSpPr>
            <p:cNvPr id="202" name="任意多边形: 形状 417">
              <a:extLst>
                <a:ext uri="{FF2B5EF4-FFF2-40B4-BE49-F238E27FC236}">
                  <a16:creationId xmlns:a16="http://schemas.microsoft.com/office/drawing/2014/main" id="{9D76B3D9-C9FE-5999-D19E-5B94A6AF9514}"/>
                </a:ext>
              </a:extLst>
            </p:cNvPr>
            <p:cNvSpPr/>
            <p:nvPr/>
          </p:nvSpPr>
          <p:spPr>
            <a:xfrm>
              <a:off x="4994180" y="2057401"/>
              <a:ext cx="2077266" cy="2675961"/>
            </a:xfrm>
            <a:custGeom>
              <a:avLst/>
              <a:gdLst>
                <a:gd name="connsiteX0" fmla="*/ 2253287 w 2356218"/>
                <a:gd name="connsiteY0" fmla="*/ 0 h 3064933"/>
                <a:gd name="connsiteX1" fmla="*/ 2143220 w 2356218"/>
                <a:gd name="connsiteY1" fmla="*/ 2006600 h 3064933"/>
                <a:gd name="connsiteX2" fmla="*/ 348287 w 2356218"/>
                <a:gd name="connsiteY2" fmla="*/ 2700867 h 3064933"/>
                <a:gd name="connsiteX3" fmla="*/ 1153 w 2356218"/>
                <a:gd name="connsiteY3" fmla="*/ 3064933 h 306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6218" h="3064933">
                  <a:moveTo>
                    <a:pt x="2253287" y="0"/>
                  </a:moveTo>
                  <a:cubicBezTo>
                    <a:pt x="2357003" y="778228"/>
                    <a:pt x="2460720" y="1556456"/>
                    <a:pt x="2143220" y="2006600"/>
                  </a:cubicBezTo>
                  <a:cubicBezTo>
                    <a:pt x="1825720" y="2456744"/>
                    <a:pt x="705298" y="2524478"/>
                    <a:pt x="348287" y="2700867"/>
                  </a:cubicBezTo>
                  <a:cubicBezTo>
                    <a:pt x="-8724" y="2877256"/>
                    <a:pt x="-3786" y="2971094"/>
                    <a:pt x="1153" y="3064933"/>
                  </a:cubicBezTo>
                </a:path>
              </a:pathLst>
            </a:custGeom>
            <a:noFill/>
            <a:ln w="571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8B939D48-BC6A-B03C-22A7-5F09AA9F301B}"/>
                </a:ext>
              </a:extLst>
            </p:cNvPr>
            <p:cNvSpPr txBox="1"/>
            <p:nvPr/>
          </p:nvSpPr>
          <p:spPr>
            <a:xfrm>
              <a:off x="6167142" y="5199446"/>
              <a:ext cx="1290948" cy="4952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样本数据从外部网络导入、导出</a:t>
              </a:r>
              <a:r>
                <a:rPr lang="en-US" altLang="zh-CN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4" name="任意多边形: 形状 419">
              <a:extLst>
                <a:ext uri="{FF2B5EF4-FFF2-40B4-BE49-F238E27FC236}">
                  <a16:creationId xmlns:a16="http://schemas.microsoft.com/office/drawing/2014/main" id="{D762C352-0332-EC0C-7822-E031F2FD2A35}"/>
                </a:ext>
              </a:extLst>
            </p:cNvPr>
            <p:cNvSpPr/>
            <p:nvPr/>
          </p:nvSpPr>
          <p:spPr>
            <a:xfrm>
              <a:off x="3713970" y="2120006"/>
              <a:ext cx="1168397" cy="2720027"/>
            </a:xfrm>
            <a:custGeom>
              <a:avLst/>
              <a:gdLst>
                <a:gd name="connsiteX0" fmla="*/ 258953 w 1215686"/>
                <a:gd name="connsiteY0" fmla="*/ 3036194 h 3036194"/>
                <a:gd name="connsiteX1" fmla="*/ 148886 w 1215686"/>
                <a:gd name="connsiteY1" fmla="*/ 1402127 h 3036194"/>
                <a:gd name="connsiteX2" fmla="*/ 13420 w 1215686"/>
                <a:gd name="connsiteY2" fmla="*/ 157527 h 3036194"/>
                <a:gd name="connsiteX3" fmla="*/ 504486 w 1215686"/>
                <a:gd name="connsiteY3" fmla="*/ 318394 h 3036194"/>
                <a:gd name="connsiteX4" fmla="*/ 1215686 w 1215686"/>
                <a:gd name="connsiteY4" fmla="*/ 2875327 h 303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5686" h="3036194">
                  <a:moveTo>
                    <a:pt x="258953" y="3036194"/>
                  </a:moveTo>
                  <a:cubicBezTo>
                    <a:pt x="224380" y="2459049"/>
                    <a:pt x="189808" y="1881905"/>
                    <a:pt x="148886" y="1402127"/>
                  </a:cubicBezTo>
                  <a:cubicBezTo>
                    <a:pt x="107964" y="922349"/>
                    <a:pt x="-45847" y="338149"/>
                    <a:pt x="13420" y="157527"/>
                  </a:cubicBezTo>
                  <a:cubicBezTo>
                    <a:pt x="72687" y="-23095"/>
                    <a:pt x="304108" y="-134573"/>
                    <a:pt x="504486" y="318394"/>
                  </a:cubicBezTo>
                  <a:cubicBezTo>
                    <a:pt x="704864" y="771361"/>
                    <a:pt x="960275" y="1823344"/>
                    <a:pt x="1215686" y="2875327"/>
                  </a:cubicBezTo>
                </a:path>
              </a:pathLst>
            </a:custGeom>
            <a:noFill/>
            <a:ln w="57150"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D36DE9BA-8CEF-E36F-0B1F-F50544066287}"/>
                </a:ext>
              </a:extLst>
            </p:cNvPr>
            <p:cNvSpPr/>
            <p:nvPr/>
          </p:nvSpPr>
          <p:spPr>
            <a:xfrm>
              <a:off x="758484" y="4594303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FA03422F-7102-638A-6949-9070E0885346}"/>
                </a:ext>
              </a:extLst>
            </p:cNvPr>
            <p:cNvSpPr txBox="1"/>
            <p:nvPr/>
          </p:nvSpPr>
          <p:spPr>
            <a:xfrm>
              <a:off x="309651" y="6085660"/>
              <a:ext cx="1246602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</a:t>
              </a: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07" name="直接箭头连接符 422">
              <a:extLst>
                <a:ext uri="{FF2B5EF4-FFF2-40B4-BE49-F238E27FC236}">
                  <a16:creationId xmlns:a16="http://schemas.microsoft.com/office/drawing/2014/main" id="{5A221ED6-6226-6B0F-8FD7-F19B39518A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25173" y="4843391"/>
              <a:ext cx="86778" cy="120464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FE5BDA2-D1D9-0CFB-0AC5-169ECF6C1F8A}"/>
                </a:ext>
              </a:extLst>
            </p:cNvPr>
            <p:cNvSpPr txBox="1"/>
            <p:nvPr/>
          </p:nvSpPr>
          <p:spPr>
            <a:xfrm>
              <a:off x="2488455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高速缓存节点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307DDC09-8EA2-EB91-0132-1A67AAD7B3C8}"/>
                </a:ext>
              </a:extLst>
            </p:cNvPr>
            <p:cNvSpPr/>
            <p:nvPr/>
          </p:nvSpPr>
          <p:spPr>
            <a:xfrm>
              <a:off x="3520374" y="4837917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0" name="直接箭头连接符 425">
              <a:extLst>
                <a:ext uri="{FF2B5EF4-FFF2-40B4-BE49-F238E27FC236}">
                  <a16:creationId xmlns:a16="http://schemas.microsoft.com/office/drawing/2014/main" id="{6E605D29-3F6E-0760-3F73-35C83C132FF1}"/>
                </a:ext>
              </a:extLst>
            </p:cNvPr>
            <p:cNvCxnSpPr>
              <a:cxnSpLocks/>
              <a:stCxn id="208" idx="0"/>
              <a:endCxn id="209" idx="3"/>
            </p:cNvCxnSpPr>
            <p:nvPr/>
          </p:nvCxnSpPr>
          <p:spPr bwMode="auto">
            <a:xfrm flipV="1">
              <a:off x="3211758" y="5022710"/>
              <a:ext cx="428151" cy="108266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4E28501-DCFA-4808-10F3-53A41F03CD73}"/>
                </a:ext>
              </a:extLst>
            </p:cNvPr>
            <p:cNvSpPr txBox="1"/>
            <p:nvPr/>
          </p:nvSpPr>
          <p:spPr>
            <a:xfrm>
              <a:off x="4431684" y="6105376"/>
              <a:ext cx="1446605" cy="44444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大容量存储节点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defTabSz="913746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 </a:t>
              </a:r>
              <a:r>
                <a:rPr lang="en-US" altLang="zh-CN" sz="1100" b="1" dirty="0" err="1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RoCE</a:t>
              </a:r>
              <a:r>
                <a:rPr lang="zh-CN" altLang="en-US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网口</a:t>
              </a:r>
              <a:endParaRPr lang="en-US" altLang="zh-CN" sz="1100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2" name="任意多边形: 形状 427">
              <a:extLst>
                <a:ext uri="{FF2B5EF4-FFF2-40B4-BE49-F238E27FC236}">
                  <a16:creationId xmlns:a16="http://schemas.microsoft.com/office/drawing/2014/main" id="{88BAF903-8C83-9F04-0E09-9EB3EAF9481A}"/>
                </a:ext>
              </a:extLst>
            </p:cNvPr>
            <p:cNvSpPr/>
            <p:nvPr/>
          </p:nvSpPr>
          <p:spPr>
            <a:xfrm>
              <a:off x="1659467" y="2174094"/>
              <a:ext cx="2099733" cy="2643439"/>
            </a:xfrm>
            <a:custGeom>
              <a:avLst/>
              <a:gdLst>
                <a:gd name="connsiteX0" fmla="*/ 2099733 w 2099733"/>
                <a:gd name="connsiteY0" fmla="*/ 2584173 h 2643439"/>
                <a:gd name="connsiteX1" fmla="*/ 1532466 w 2099733"/>
                <a:gd name="connsiteY1" fmla="*/ 18773 h 2643439"/>
                <a:gd name="connsiteX2" fmla="*/ 287866 w 2099733"/>
                <a:gd name="connsiteY2" fmla="*/ 1483506 h 2643439"/>
                <a:gd name="connsiteX3" fmla="*/ 0 w 2099733"/>
                <a:gd name="connsiteY3" fmla="*/ 2643439 h 2643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733" h="2643439">
                  <a:moveTo>
                    <a:pt x="2099733" y="2584173"/>
                  </a:moveTo>
                  <a:cubicBezTo>
                    <a:pt x="1967088" y="1393195"/>
                    <a:pt x="1834444" y="202217"/>
                    <a:pt x="1532466" y="18773"/>
                  </a:cubicBezTo>
                  <a:cubicBezTo>
                    <a:pt x="1230488" y="-164672"/>
                    <a:pt x="543277" y="1046062"/>
                    <a:pt x="287866" y="1483506"/>
                  </a:cubicBezTo>
                  <a:cubicBezTo>
                    <a:pt x="32455" y="1920950"/>
                    <a:pt x="16227" y="2282194"/>
                    <a:pt x="0" y="2643439"/>
                  </a:cubicBezTo>
                </a:path>
              </a:pathLst>
            </a:cu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endParaRPr lang="zh-CN" altLang="en-US" sz="1799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13" name="椭圆 212">
              <a:extLst>
                <a:ext uri="{FF2B5EF4-FFF2-40B4-BE49-F238E27FC236}">
                  <a16:creationId xmlns:a16="http://schemas.microsoft.com/office/drawing/2014/main" id="{D049FCD0-C1A0-B4FF-F624-F86A8250D761}"/>
                </a:ext>
              </a:extLst>
            </p:cNvPr>
            <p:cNvSpPr/>
            <p:nvPr/>
          </p:nvSpPr>
          <p:spPr>
            <a:xfrm>
              <a:off x="4650020" y="4803511"/>
              <a:ext cx="816233" cy="216499"/>
            </a:xfrm>
            <a:prstGeom prst="ellipse">
              <a:avLst/>
            </a:prstGeom>
            <a:solidFill>
              <a:schemeClr val="tx2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100" b="1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2*100G</a:t>
              </a:r>
            </a:p>
          </p:txBody>
        </p:sp>
        <p:cxnSp>
          <p:nvCxnSpPr>
            <p:cNvPr id="214" name="直接箭头连接符 429">
              <a:extLst>
                <a:ext uri="{FF2B5EF4-FFF2-40B4-BE49-F238E27FC236}">
                  <a16:creationId xmlns:a16="http://schemas.microsoft.com/office/drawing/2014/main" id="{37D03A22-81DC-9AB8-86A6-904782BFC041}"/>
                </a:ext>
              </a:extLst>
            </p:cNvPr>
            <p:cNvCxnSpPr>
              <a:cxnSpLocks/>
              <a:stCxn id="203" idx="0"/>
            </p:cNvCxnSpPr>
            <p:nvPr/>
          </p:nvCxnSpPr>
          <p:spPr bwMode="auto">
            <a:xfrm flipH="1" flipV="1">
              <a:off x="5929859" y="4303184"/>
              <a:ext cx="882757" cy="896261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81798F94-BE3A-6E26-D538-5B0C9A154377}"/>
                </a:ext>
              </a:extLst>
            </p:cNvPr>
            <p:cNvSpPr txBox="1"/>
            <p:nvPr/>
          </p:nvSpPr>
          <p:spPr>
            <a:xfrm>
              <a:off x="4796365" y="1685539"/>
              <a:ext cx="1088835" cy="71545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高性能层与大容量存储层之间数据自动迁移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6" name="直接箭头连接符 431">
              <a:extLst>
                <a:ext uri="{FF2B5EF4-FFF2-40B4-BE49-F238E27FC236}">
                  <a16:creationId xmlns:a16="http://schemas.microsoft.com/office/drawing/2014/main" id="{9FE11A79-97A5-14AD-FABC-98519B5A54B8}"/>
                </a:ext>
              </a:extLst>
            </p:cNvPr>
            <p:cNvCxnSpPr>
              <a:cxnSpLocks/>
              <a:stCxn id="211" idx="0"/>
              <a:endCxn id="213" idx="4"/>
            </p:cNvCxnSpPr>
            <p:nvPr/>
          </p:nvCxnSpPr>
          <p:spPr bwMode="auto">
            <a:xfrm flipH="1" flipV="1">
              <a:off x="5058137" y="5020011"/>
              <a:ext cx="96850" cy="1085365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" name="直接箭头连接符 432">
              <a:extLst>
                <a:ext uri="{FF2B5EF4-FFF2-40B4-BE49-F238E27FC236}">
                  <a16:creationId xmlns:a16="http://schemas.microsoft.com/office/drawing/2014/main" id="{03048474-E3B0-A76F-0C88-08FF2856CE68}"/>
                </a:ext>
              </a:extLst>
            </p:cNvPr>
            <p:cNvCxnSpPr>
              <a:cxnSpLocks/>
              <a:stCxn id="215" idx="2"/>
            </p:cNvCxnSpPr>
            <p:nvPr/>
          </p:nvCxnSpPr>
          <p:spPr bwMode="auto">
            <a:xfrm flipH="1">
              <a:off x="4459294" y="2400997"/>
              <a:ext cx="881489" cy="498647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5F44FEDC-A462-1728-0804-F32099888075}"/>
                </a:ext>
              </a:extLst>
            </p:cNvPr>
            <p:cNvSpPr txBox="1"/>
            <p:nvPr/>
          </p:nvSpPr>
          <p:spPr>
            <a:xfrm>
              <a:off x="882517" y="1353574"/>
              <a:ext cx="1088835" cy="51876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spcAft>
                  <a:spcPts val="400"/>
                </a:spcAft>
                <a:defRPr/>
              </a:pPr>
              <a:r>
                <a:rPr lang="zh-CN" altLang="en-US" sz="11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计算节点读写高速缓存层数据</a:t>
              </a:r>
              <a:endParaRPr lang="en-US" altLang="zh-CN" sz="11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219" name="直接箭头连接符 434">
              <a:extLst>
                <a:ext uri="{FF2B5EF4-FFF2-40B4-BE49-F238E27FC236}">
                  <a16:creationId xmlns:a16="http://schemas.microsoft.com/office/drawing/2014/main" id="{29852AD2-4A42-8F7F-841E-6AA7904183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4628" y="1681251"/>
              <a:ext cx="590749" cy="91173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229DC579-4DD5-7967-2D29-DDD4C6343B00}"/>
                </a:ext>
              </a:extLst>
            </p:cNvPr>
            <p:cNvSpPr txBox="1"/>
            <p:nvPr/>
          </p:nvSpPr>
          <p:spPr>
            <a:xfrm>
              <a:off x="159747" y="2338266"/>
              <a:ext cx="997931" cy="50462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zh-CN"/>
              </a:defPPr>
              <a:lvl1pPr marR="0" lvl="0" indent="0" algn="ctr" defTabSz="914112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1" sz="1000" b="1" i="0" u="none" strike="noStrike" kern="0" cap="none" spc="0" normalizeH="0" baseline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en-US" altLang="zh-CN" sz="1100" dirty="0" err="1">
                  <a:solidFill>
                    <a:srgbClr val="374153"/>
                  </a:solidFill>
                  <a:latin typeface="Lexend" pitchFamily="2" charset="0"/>
                </a:rPr>
                <a:t>RoCE</a:t>
              </a: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网络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  <a:p>
              <a:pPr defTabSz="913746">
                <a:defRPr/>
              </a:pPr>
              <a:r>
                <a:rPr lang="zh-CN" altLang="en-US" sz="1100" dirty="0">
                  <a:solidFill>
                    <a:srgbClr val="374153"/>
                  </a:solidFill>
                  <a:latin typeface="Lexend" pitchFamily="2" charset="0"/>
                </a:rPr>
                <a:t>二层胖树拓扑</a:t>
              </a:r>
              <a:endParaRPr lang="en-US" altLang="zh-CN" sz="1100" dirty="0">
                <a:solidFill>
                  <a:srgbClr val="374153"/>
                </a:solidFill>
                <a:latin typeface="Lexend" pitchFamily="2" charset="0"/>
              </a:endParaRPr>
            </a:p>
          </p:txBody>
        </p:sp>
        <p:cxnSp>
          <p:nvCxnSpPr>
            <p:cNvPr id="221" name="直接箭头连接符 436">
              <a:extLst>
                <a:ext uri="{FF2B5EF4-FFF2-40B4-BE49-F238E27FC236}">
                  <a16:creationId xmlns:a16="http://schemas.microsoft.com/office/drawing/2014/main" id="{6610954F-0776-0918-0128-7E313273FFF0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 flipV="1">
              <a:off x="1157678" y="2475724"/>
              <a:ext cx="935600" cy="11485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" name="直接箭头连接符 437">
              <a:extLst>
                <a:ext uri="{FF2B5EF4-FFF2-40B4-BE49-F238E27FC236}">
                  <a16:creationId xmlns:a16="http://schemas.microsoft.com/office/drawing/2014/main" id="{5FDB5530-C15A-1F3B-B503-B8477711ACC7}"/>
                </a:ext>
              </a:extLst>
            </p:cNvPr>
            <p:cNvCxnSpPr>
              <a:cxnSpLocks/>
              <a:stCxn id="220" idx="3"/>
            </p:cNvCxnSpPr>
            <p:nvPr/>
          </p:nvCxnSpPr>
          <p:spPr bwMode="auto">
            <a:xfrm>
              <a:off x="1157678" y="2590581"/>
              <a:ext cx="171586" cy="54372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DED88E17-A47A-08BC-9924-1A16E8AB84F9}"/>
                </a:ext>
              </a:extLst>
            </p:cNvPr>
            <p:cNvSpPr txBox="1"/>
            <p:nvPr/>
          </p:nvSpPr>
          <p:spPr>
            <a:xfrm>
              <a:off x="982402" y="3848169"/>
              <a:ext cx="2120362" cy="364977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计算侧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11399C9F-C677-F1B5-FB69-8E70E82C6F8F}"/>
                </a:ext>
              </a:extLst>
            </p:cNvPr>
            <p:cNvSpPr txBox="1"/>
            <p:nvPr/>
          </p:nvSpPr>
          <p:spPr>
            <a:xfrm>
              <a:off x="3302537" y="3857810"/>
              <a:ext cx="2081006" cy="365119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kumimoji="1" sz="9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defRPr>
              </a:lvl1pPr>
            </a:lstStyle>
            <a:p>
              <a:pPr defTabSz="913746">
                <a:defRPr/>
              </a:pP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数据面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Leaf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交换机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(</a:t>
              </a:r>
              <a:r>
                <a:rPr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存储侧</a:t>
              </a:r>
              <a:r>
                <a:rPr lang="en-US" altLang="zh-CN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)</a:t>
              </a:r>
            </a:p>
            <a:p>
              <a:pPr defTabSz="913746">
                <a:defRPr/>
              </a:pP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xxx*100G</a:t>
              </a:r>
              <a:r>
                <a:rPr lang="zh-CN" altLang="en-US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端口，上下行</a:t>
              </a:r>
              <a:r>
                <a:rPr lang="en-US" altLang="zh-CN" sz="1000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1:1</a:t>
              </a:r>
            </a:p>
          </p:txBody>
        </p:sp>
        <p:sp>
          <p:nvSpPr>
            <p:cNvPr id="225" name="圆角矩形 899">
              <a:extLst>
                <a:ext uri="{FF2B5EF4-FFF2-40B4-BE49-F238E27FC236}">
                  <a16:creationId xmlns:a16="http://schemas.microsoft.com/office/drawing/2014/main" id="{594E12D4-3350-34A8-F13F-1FE404BB5B54}"/>
                </a:ext>
              </a:extLst>
            </p:cNvPr>
            <p:cNvSpPr/>
            <p:nvPr/>
          </p:nvSpPr>
          <p:spPr bwMode="auto">
            <a:xfrm>
              <a:off x="4833108" y="5245639"/>
              <a:ext cx="672470" cy="403961"/>
            </a:xfrm>
            <a:prstGeom prst="round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大容量层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 algn="ctr" defTabSz="913746">
                <a:defRPr/>
              </a:pPr>
              <a:r>
                <a:rPr kumimoji="1" lang="zh-CN" altLang="en-US" sz="1000" b="1" kern="0" dirty="0"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存储服务器</a:t>
              </a:r>
              <a:endParaRPr kumimoji="1" lang="en-US" altLang="zh-CN" sz="1000" b="1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58" name="矩形 257">
            <a:extLst>
              <a:ext uri="{FF2B5EF4-FFF2-40B4-BE49-F238E27FC236}">
                <a16:creationId xmlns:a16="http://schemas.microsoft.com/office/drawing/2014/main" id="{3D0A9B31-ABE2-DC25-B2A1-F265835850BE}"/>
              </a:ext>
            </a:extLst>
          </p:cNvPr>
          <p:cNvSpPr/>
          <p:nvPr/>
        </p:nvSpPr>
        <p:spPr>
          <a:xfrm>
            <a:off x="8781823" y="1162003"/>
            <a:ext cx="2468207" cy="4657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799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数据面网络设计方案</a:t>
            </a:r>
          </a:p>
        </p:txBody>
      </p:sp>
      <p:sp>
        <p:nvSpPr>
          <p:cNvPr id="259" name="矩形: 圆角 15">
            <a:extLst>
              <a:ext uri="{FF2B5EF4-FFF2-40B4-BE49-F238E27FC236}">
                <a16:creationId xmlns:a16="http://schemas.microsoft.com/office/drawing/2014/main" id="{7DDCA8E8-6460-2057-D293-ECC3A90D2D24}"/>
              </a:ext>
            </a:extLst>
          </p:cNvPr>
          <p:cNvSpPr/>
          <p:nvPr/>
        </p:nvSpPr>
        <p:spPr>
          <a:xfrm>
            <a:off x="6437888" y="1756873"/>
            <a:ext cx="1643312" cy="4676416"/>
          </a:xfrm>
          <a:prstGeom prst="roundRect">
            <a:avLst>
              <a:gd name="adj" fmla="val 13062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外部网络</a:t>
            </a:r>
          </a:p>
        </p:txBody>
      </p:sp>
      <p:sp>
        <p:nvSpPr>
          <p:cNvPr id="260" name="矩形: 圆角 143">
            <a:extLst>
              <a:ext uri="{FF2B5EF4-FFF2-40B4-BE49-F238E27FC236}">
                <a16:creationId xmlns:a16="http://schemas.microsoft.com/office/drawing/2014/main" id="{118341FB-6DCA-480F-3782-B3FC9C17DE58}"/>
              </a:ext>
            </a:extLst>
          </p:cNvPr>
          <p:cNvSpPr/>
          <p:nvPr/>
        </p:nvSpPr>
        <p:spPr>
          <a:xfrm>
            <a:off x="512864" y="1736974"/>
            <a:ext cx="5784306" cy="4676416"/>
          </a:xfrm>
          <a:prstGeom prst="roundRect">
            <a:avLst>
              <a:gd name="adj" fmla="val 4179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04" tIns="0" rIns="91404" bIns="4570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r>
              <a:rPr lang="en-US" altLang="zh-CN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lang="zh-CN" altLang="en-US" sz="15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智算集群</a:t>
            </a:r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68390BFD-635F-8D6E-0160-029CEFE37DF8}"/>
              </a:ext>
            </a:extLst>
          </p:cNvPr>
          <p:cNvSpPr txBox="1"/>
          <p:nvPr/>
        </p:nvSpPr>
        <p:spPr>
          <a:xfrm>
            <a:off x="4564623" y="5021165"/>
            <a:ext cx="416546" cy="1615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5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分级</a:t>
            </a:r>
          </a:p>
        </p:txBody>
      </p:sp>
      <p:sp>
        <p:nvSpPr>
          <p:cNvPr id="262" name="左右箭头 1">
            <a:extLst>
              <a:ext uri="{FF2B5EF4-FFF2-40B4-BE49-F238E27FC236}">
                <a16:creationId xmlns:a16="http://schemas.microsoft.com/office/drawing/2014/main" id="{7458242B-71F4-D9D7-E8E5-DD81894303C5}"/>
              </a:ext>
            </a:extLst>
          </p:cNvPr>
          <p:cNvSpPr/>
          <p:nvPr/>
        </p:nvSpPr>
        <p:spPr>
          <a:xfrm>
            <a:off x="4551968" y="5203086"/>
            <a:ext cx="393261" cy="132493"/>
          </a:xfrm>
          <a:prstGeom prst="leftRightArrow">
            <a:avLst/>
          </a:prstGeom>
          <a:solidFill>
            <a:srgbClr val="92D050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34">
              <a:defRPr/>
            </a:pPr>
            <a:endParaRPr lang="zh-CN" altLang="en-US" sz="1599" kern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B56B96D3-1628-0E36-B28D-A4370855A45A}"/>
              </a:ext>
            </a:extLst>
          </p:cNvPr>
          <p:cNvSpPr txBox="1"/>
          <p:nvPr/>
        </p:nvSpPr>
        <p:spPr>
          <a:xfrm>
            <a:off x="4512614" y="5318590"/>
            <a:ext cx="554423" cy="30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14034">
              <a:defRPr/>
            </a:pPr>
            <a:r>
              <a:rPr kumimoji="1" lang="zh-CN" altLang="en-US" sz="1000" kern="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统一命名空间</a:t>
            </a:r>
          </a:p>
        </p:txBody>
      </p:sp>
    </p:spTree>
    <p:extLst>
      <p:ext uri="{BB962C8B-B14F-4D97-AF65-F5344CB8AC3E}">
        <p14:creationId xmlns:p14="http://schemas.microsoft.com/office/powerpoint/2010/main" val="2802257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8CAFF6B-CE02-BA53-6D58-FABB04C7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高性能存储：多协议融合互通，支撑大模型</a:t>
            </a:r>
            <a:r>
              <a:rPr lang="en-US" altLang="zh-CN" dirty="0"/>
              <a:t>IO</a:t>
            </a:r>
            <a:r>
              <a:rPr lang="zh-CN" altLang="en-US" dirty="0"/>
              <a:t>高效访问需求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DF491CE-21F9-D77F-CDA5-BA6FAC913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采用分离式架构和 </a:t>
            </a:r>
            <a:r>
              <a:rPr lang="en" altLang="zh-CN" dirty="0"/>
              <a:t>CRAQ </a:t>
            </a:r>
            <a:r>
              <a:rPr lang="zh-CN" altLang="en-US" dirty="0"/>
              <a:t>技术，通过 </a:t>
            </a:r>
            <a:r>
              <a:rPr lang="en" altLang="zh-CN" dirty="0"/>
              <a:t>Direct I/O </a:t>
            </a:r>
            <a:r>
              <a:rPr lang="zh-CN" altLang="en-US" dirty="0"/>
              <a:t>和 </a:t>
            </a:r>
            <a:r>
              <a:rPr lang="en" altLang="zh-CN" dirty="0"/>
              <a:t>RDMA </a:t>
            </a:r>
            <a:r>
              <a:rPr lang="zh-CN" altLang="en-US" dirty="0"/>
              <a:t>优化，结合无状态元数据服务和用户态零拷贝设计的客户端，实现高性能的数据访问和强一致性保障</a:t>
            </a:r>
          </a:p>
        </p:txBody>
      </p:sp>
      <p:pic>
        <p:nvPicPr>
          <p:cNvPr id="4098" name="Picture 2" descr="DeepSeek AI Unveils Fire-Flyer File System (3FS): A High-Performance  Distributed File System for AI Workloads | by Rishabh Dwivedi | Medium">
            <a:extLst>
              <a:ext uri="{FF2B5EF4-FFF2-40B4-BE49-F238E27FC236}">
                <a16:creationId xmlns:a16="http://schemas.microsoft.com/office/drawing/2014/main" id="{3E606A42-B2A0-C484-F605-65B8B33B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5464" y="2313708"/>
            <a:ext cx="9305833" cy="4175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96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L3</a:t>
            </a:r>
            <a:r>
              <a:rPr lang="zh-CN" altLang="en-US" dirty="0"/>
              <a:t> 智算使能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142008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A91E7-C5F1-5BEF-B43C-11F22B1D8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kern="0" dirty="0">
                <a:solidFill>
                  <a:srgbClr val="C00000"/>
                </a:solidFill>
                <a:ea typeface="微软雅黑"/>
              </a:rPr>
              <a:t>L3</a:t>
            </a:r>
            <a:r>
              <a:rPr lang="zh-CN" altLang="en-US" sz="3200" b="1" kern="0" dirty="0">
                <a:solidFill>
                  <a:srgbClr val="C00000"/>
                </a:solidFill>
                <a:ea typeface="微软雅黑"/>
              </a:rPr>
              <a:t> 智算使能：基础使能 </a:t>
            </a:r>
            <a:r>
              <a:rPr lang="en-US" altLang="zh-CN" sz="3200" b="1" kern="0" dirty="0">
                <a:solidFill>
                  <a:srgbClr val="C00000"/>
                </a:solidFill>
                <a:ea typeface="微软雅黑"/>
              </a:rPr>
              <a:t>&amp;</a:t>
            </a:r>
            <a:r>
              <a:rPr lang="zh-CN" altLang="en-US" sz="3200" b="1" kern="0" dirty="0">
                <a:solidFill>
                  <a:srgbClr val="C00000"/>
                </a:solidFill>
                <a:ea typeface="微软雅黑"/>
              </a:rPr>
              <a:t> 智算平台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1B8793-D6AA-9905-B237-CD16F127278F}"/>
              </a:ext>
            </a:extLst>
          </p:cNvPr>
          <p:cNvSpPr/>
          <p:nvPr/>
        </p:nvSpPr>
        <p:spPr>
          <a:xfrm>
            <a:off x="1140835" y="5800315"/>
            <a:ext cx="2397289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 fontAlgn="ctr">
              <a:defRPr/>
            </a:pPr>
            <a:r>
              <a:rPr lang="zh-CN" altLang="en-US" sz="1999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单机执行最优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5731F2-AEE2-CDF0-A24D-03BEE19EE999}"/>
              </a:ext>
            </a:extLst>
          </p:cNvPr>
          <p:cNvSpPr/>
          <p:nvPr/>
        </p:nvSpPr>
        <p:spPr>
          <a:xfrm>
            <a:off x="4804810" y="5800315"/>
            <a:ext cx="2391728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 fontAlgn="ctr">
              <a:defRPr/>
            </a:pPr>
            <a:r>
              <a:rPr lang="zh-CN" altLang="en-US" sz="1999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集群并行最优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1384EA-DC8C-E622-FF88-39B93F145003}"/>
              </a:ext>
            </a:extLst>
          </p:cNvPr>
          <p:cNvSpPr/>
          <p:nvPr/>
        </p:nvSpPr>
        <p:spPr>
          <a:xfrm>
            <a:off x="8332210" y="5800315"/>
            <a:ext cx="2391723" cy="399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 fontAlgn="ctr">
              <a:defRPr/>
            </a:pPr>
            <a:r>
              <a:rPr lang="zh-CN" altLang="en-US" sz="1999" b="1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中断时间最短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2679AE-665F-D18B-231E-4E3602E39A4D}"/>
              </a:ext>
            </a:extLst>
          </p:cNvPr>
          <p:cNvSpPr/>
          <p:nvPr/>
        </p:nvSpPr>
        <p:spPr>
          <a:xfrm>
            <a:off x="977616" y="2277883"/>
            <a:ext cx="27127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自适应动态索引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整图编译计算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近似自然梯度优化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选择性重计算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全局内存复用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8C36C36-267A-BA68-BBF9-4545660E50C9}"/>
              </a:ext>
            </a:extLst>
          </p:cNvPr>
          <p:cNvSpPr/>
          <p:nvPr/>
        </p:nvSpPr>
        <p:spPr>
          <a:xfrm>
            <a:off x="8412246" y="2247061"/>
            <a:ext cx="22149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断点续训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跨产品故障定界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故障统一管理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健康检查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AEBAB7-1ED1-228C-E629-EDC65740519C}"/>
              </a:ext>
            </a:extLst>
          </p:cNvPr>
          <p:cNvSpPr/>
          <p:nvPr/>
        </p:nvSpPr>
        <p:spPr>
          <a:xfrm>
            <a:off x="4638156" y="2247061"/>
            <a:ext cx="15403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多流水并行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子图并行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200" dirty="0" err="1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MoE</a:t>
            </a: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多副本并行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数据并行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333B24-D40E-682E-8DCA-B16BCAFBFD9F}"/>
              </a:ext>
            </a:extLst>
          </p:cNvPr>
          <p:cNvSpPr/>
          <p:nvPr/>
        </p:nvSpPr>
        <p:spPr>
          <a:xfrm>
            <a:off x="5883764" y="2247061"/>
            <a:ext cx="15245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长序列并行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优化器并行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 marL="285636" indent="-285636" defTabSz="1187323" fontAlgn="ctr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</a:rPr>
              <a:t>层内模型并行自动并行</a:t>
            </a:r>
            <a:endParaRPr lang="en-US" altLang="zh-CN" sz="120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B25B70-5827-E4F4-6306-CEAB04ABE2B8}"/>
              </a:ext>
            </a:extLst>
          </p:cNvPr>
          <p:cNvSpPr/>
          <p:nvPr/>
        </p:nvSpPr>
        <p:spPr>
          <a:xfrm>
            <a:off x="899094" y="1850739"/>
            <a:ext cx="2908998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12"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单机计算效率</a:t>
            </a:r>
            <a:endParaRPr lang="en-US" altLang="zh-CN" sz="1600" b="1" dirty="0">
              <a:solidFill>
                <a:srgbClr val="66BA3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E7D0D20-9B6D-6B40-EB27-96DEAA5723EF}"/>
              </a:ext>
            </a:extLst>
          </p:cNvPr>
          <p:cNvSpPr/>
          <p:nvPr/>
        </p:nvSpPr>
        <p:spPr>
          <a:xfrm>
            <a:off x="4564975" y="1850739"/>
            <a:ext cx="2885718" cy="33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万卡集群线性度</a:t>
            </a:r>
            <a:endParaRPr lang="en-US" altLang="zh-CN" sz="1600" b="1" dirty="0">
              <a:solidFill>
                <a:srgbClr val="66BA3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98A625-464E-E9AD-9943-7034E27D8776}"/>
              </a:ext>
            </a:extLst>
          </p:cNvPr>
          <p:cNvSpPr/>
          <p:nvPr/>
        </p:nvSpPr>
        <p:spPr>
          <a:xfrm>
            <a:off x="8282259" y="1850673"/>
            <a:ext cx="24175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034">
              <a:spcAft>
                <a:spcPts val="300"/>
              </a:spcAft>
              <a:defRPr/>
            </a:pP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故障恢复时间（</a:t>
            </a:r>
            <a:r>
              <a:rPr lang="en-US" altLang="zh-CN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MTTR</a:t>
            </a:r>
            <a:r>
              <a:rPr lang="zh-CN" altLang="en-US" sz="1600" b="1" dirty="0">
                <a:solidFill>
                  <a:srgbClr val="66BA36"/>
                </a:solidFill>
                <a:latin typeface="Lexend" pitchFamily="2" charset="0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rgbClr val="66BA3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992A74-CC96-692A-EB13-727AD61AA393}"/>
              </a:ext>
            </a:extLst>
          </p:cNvPr>
          <p:cNvGrpSpPr/>
          <p:nvPr/>
        </p:nvGrpSpPr>
        <p:grpSpPr>
          <a:xfrm>
            <a:off x="8219375" y="3654508"/>
            <a:ext cx="2661931" cy="1793411"/>
            <a:chOff x="8817713" y="3828603"/>
            <a:chExt cx="2662971" cy="179411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9F0F77E-C3B1-EE2A-CD47-A5B3D3A78726}"/>
                </a:ext>
              </a:extLst>
            </p:cNvPr>
            <p:cNvSpPr/>
            <p:nvPr/>
          </p:nvSpPr>
          <p:spPr bwMode="auto">
            <a:xfrm>
              <a:off x="8817714" y="3828603"/>
              <a:ext cx="2649321" cy="108210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solidFill>
                <a:srgbClr val="666666"/>
              </a:solidFill>
              <a:prstDash val="dash"/>
              <a:miter lim="800000"/>
            </a:ln>
            <a:effectLst/>
          </p:spPr>
          <p:txBody>
            <a:bodyPr lIns="0" rIns="0" rtlCol="0" anchor="t"/>
            <a:lstStyle/>
            <a:p>
              <a:pPr algn="ctr" defTabSz="914034">
                <a:defRPr/>
              </a:pPr>
              <a:endParaRPr lang="zh-CN" altLang="en-US" sz="1050" b="1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D3F1F33-2758-FD21-4366-9C0A6EEA10E0}"/>
                </a:ext>
              </a:extLst>
            </p:cNvPr>
            <p:cNvSpPr/>
            <p:nvPr/>
          </p:nvSpPr>
          <p:spPr>
            <a:xfrm>
              <a:off x="8892632" y="3904452"/>
              <a:ext cx="2494998" cy="389307"/>
            </a:xfrm>
            <a:prstGeom prst="rect">
              <a:avLst/>
            </a:prstGeom>
            <a:solidFill>
              <a:srgbClr val="30B5C5">
                <a:lumMod val="20000"/>
                <a:lumOff val="80000"/>
              </a:srgbClr>
            </a:solidFill>
            <a:ln w="12700" cap="flat" cmpd="sng" algn="ctr">
              <a:solidFill>
                <a:srgbClr val="DDDDDD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XX</a:t>
              </a:r>
              <a:r>
                <a:rPr lang="zh-CN" altLang="en-US" sz="1000" b="1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云运维平台</a:t>
              </a:r>
              <a:endParaRPr lang="en-US" altLang="zh-CN" sz="1000" b="1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FC551EA-B2FC-CD06-D3AD-2E504713B5DA}"/>
                </a:ext>
              </a:extLst>
            </p:cNvPr>
            <p:cNvSpPr/>
            <p:nvPr/>
          </p:nvSpPr>
          <p:spPr bwMode="auto">
            <a:xfrm>
              <a:off x="8892632" y="4460662"/>
              <a:ext cx="2499486" cy="392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12700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en-US" altLang="zh-CN" sz="105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CCAE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879CEFD-8D29-FD0B-08B6-656D5A5460A7}"/>
                </a:ext>
              </a:extLst>
            </p:cNvPr>
            <p:cNvSpPr/>
            <p:nvPr/>
          </p:nvSpPr>
          <p:spPr>
            <a:xfrm>
              <a:off x="9026632" y="4684943"/>
              <a:ext cx="1166071" cy="113553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71944" tIns="35972" rIns="71944" bIns="35972" numCol="1" spcCol="0" rtlCol="0" fromWordArt="0" anchor="ctr" anchorCtr="0" forceAA="0" compatLnSpc="1">
              <a:noAutofit/>
            </a:bodyPr>
            <a:lstStyle/>
            <a:p>
              <a:pPr algn="ctr" defTabSz="914034">
                <a:defRPr/>
              </a:pPr>
              <a:r>
                <a:rPr lang="zh-CN" altLang="en-US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跨层跨域故障定界</a:t>
              </a:r>
              <a:endParaRPr lang="zh-CN" altLang="en-US" sz="7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CEB41D37-D845-1DE8-F083-2DDAC540E030}"/>
                </a:ext>
              </a:extLst>
            </p:cNvPr>
            <p:cNvSpPr/>
            <p:nvPr/>
          </p:nvSpPr>
          <p:spPr>
            <a:xfrm>
              <a:off x="10326038" y="4656480"/>
              <a:ext cx="1019248" cy="157879"/>
            </a:xfrm>
            <a:prstGeom prst="rect">
              <a:avLst/>
            </a:prstGeom>
            <a:solidFill>
              <a:srgbClr val="FFFFFF"/>
            </a:solidFill>
            <a:ln w="635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zh-CN" altLang="en-US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集群环境检查</a:t>
              </a:r>
              <a:endParaRPr lang="zh-CN" altLang="en-US" sz="7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E78E339-0404-5D6F-DE3F-BE4716034FD8}"/>
                </a:ext>
              </a:extLst>
            </p:cNvPr>
            <p:cNvSpPr/>
            <p:nvPr/>
          </p:nvSpPr>
          <p:spPr>
            <a:xfrm>
              <a:off x="9068308" y="4110664"/>
              <a:ext cx="2143467" cy="130916"/>
            </a:xfrm>
            <a:prstGeom prst="rect">
              <a:avLst/>
            </a:prstGeom>
            <a:noFill/>
            <a:ln w="6350" cap="flat" cmpd="sng" algn="ctr">
              <a:solidFill>
                <a:srgbClr val="DDDDD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r>
                <a:rPr lang="zh-CN" altLang="en-US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告警监控、日志管理、故障诊断</a:t>
              </a:r>
              <a:r>
                <a:rPr lang="en-US" altLang="zh-CN" sz="8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……</a:t>
              </a:r>
              <a:endParaRPr lang="zh-CN" altLang="en-US" sz="8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4" name="上下箭头 5">
              <a:extLst>
                <a:ext uri="{FF2B5EF4-FFF2-40B4-BE49-F238E27FC236}">
                  <a16:creationId xmlns:a16="http://schemas.microsoft.com/office/drawing/2014/main" id="{35207D36-7083-F9E8-B671-F2FBD631D05D}"/>
                </a:ext>
              </a:extLst>
            </p:cNvPr>
            <p:cNvSpPr/>
            <p:nvPr/>
          </p:nvSpPr>
          <p:spPr>
            <a:xfrm>
              <a:off x="10089854" y="4306669"/>
              <a:ext cx="81886" cy="141126"/>
            </a:xfrm>
            <a:prstGeom prst="upDownArrow">
              <a:avLst/>
            </a:prstGeom>
            <a:solidFill>
              <a:srgbClr val="30B5C5">
                <a:lumMod val="20000"/>
                <a:lumOff val="80000"/>
              </a:srgbClr>
            </a:solidFill>
            <a:ln w="12700" cap="flat" cmpd="sng" algn="ctr">
              <a:solidFill>
                <a:srgbClr val="DDDDDD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noAutofit/>
            </a:bodyPr>
            <a:lstStyle/>
            <a:p>
              <a:pPr algn="ctr" defTabSz="914034">
                <a:lnSpc>
                  <a:spcPct val="150000"/>
                </a:lnSpc>
                <a:defRPr/>
              </a:pPr>
              <a:endParaRPr lang="zh-CN" altLang="en-US" sz="1000" b="1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1FE6739-DDB8-04CA-BFAC-FA06F0506050}"/>
                </a:ext>
              </a:extLst>
            </p:cNvPr>
            <p:cNvSpPr/>
            <p:nvPr/>
          </p:nvSpPr>
          <p:spPr bwMode="auto">
            <a:xfrm>
              <a:off x="8817713" y="5044170"/>
              <a:ext cx="2649322" cy="271567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35972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034">
                <a:lnSpc>
                  <a:spcPct val="150000"/>
                </a:lnSpc>
                <a:defRPr/>
              </a:pPr>
              <a:r>
                <a:rPr lang="zh-CN" altLang="en-US" sz="10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集中运维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5BE7ABA-0090-D1D8-E84F-E402BF86E689}"/>
                </a:ext>
              </a:extLst>
            </p:cNvPr>
            <p:cNvSpPr/>
            <p:nvPr/>
          </p:nvSpPr>
          <p:spPr>
            <a:xfrm>
              <a:off x="10538421" y="5103444"/>
              <a:ext cx="379078" cy="1497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DDDDD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000" b="1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DM</a:t>
              </a:r>
            </a:p>
          </p:txBody>
        </p:sp>
        <p:cxnSp>
          <p:nvCxnSpPr>
            <p:cNvPr id="27" name="曲线连接符 77">
              <a:extLst>
                <a:ext uri="{FF2B5EF4-FFF2-40B4-BE49-F238E27FC236}">
                  <a16:creationId xmlns:a16="http://schemas.microsoft.com/office/drawing/2014/main" id="{8389D3AA-89ED-C9E8-41B0-E719C69E1668}"/>
                </a:ext>
              </a:extLst>
            </p:cNvPr>
            <p:cNvCxnSpPr>
              <a:cxnSpLocks/>
              <a:stCxn id="33" idx="0"/>
              <a:endCxn id="26" idx="2"/>
            </p:cNvCxnSpPr>
            <p:nvPr/>
          </p:nvCxnSpPr>
          <p:spPr>
            <a:xfrm rot="16200000" flipV="1">
              <a:off x="10619344" y="5361823"/>
              <a:ext cx="219746" cy="2515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曲线连接符 78">
              <a:extLst>
                <a:ext uri="{FF2B5EF4-FFF2-40B4-BE49-F238E27FC236}">
                  <a16:creationId xmlns:a16="http://schemas.microsoft.com/office/drawing/2014/main" id="{1EB26116-FC54-4DAB-F78D-C465F079A35D}"/>
                </a:ext>
              </a:extLst>
            </p:cNvPr>
            <p:cNvCxnSpPr>
              <a:cxnSpLocks/>
              <a:stCxn id="26" idx="0"/>
              <a:endCxn id="18" idx="2"/>
            </p:cNvCxnSpPr>
            <p:nvPr/>
          </p:nvCxnSpPr>
          <p:spPr>
            <a:xfrm rot="16200000" flipV="1">
              <a:off x="10338802" y="4714285"/>
              <a:ext cx="192733" cy="585585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曲线连接符 79">
              <a:extLst>
                <a:ext uri="{FF2B5EF4-FFF2-40B4-BE49-F238E27FC236}">
                  <a16:creationId xmlns:a16="http://schemas.microsoft.com/office/drawing/2014/main" id="{A13D2016-52A9-57E9-C690-30F286BC3D0E}"/>
                </a:ext>
              </a:extLst>
            </p:cNvPr>
            <p:cNvCxnSpPr>
              <a:cxnSpLocks/>
              <a:stCxn id="35" idx="0"/>
              <a:endCxn id="18" idx="2"/>
            </p:cNvCxnSpPr>
            <p:nvPr/>
          </p:nvCxnSpPr>
          <p:spPr>
            <a:xfrm rot="5400000" flipH="1" flipV="1">
              <a:off x="9970369" y="4935244"/>
              <a:ext cx="196538" cy="147472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曲线连接符 80">
              <a:extLst>
                <a:ext uri="{FF2B5EF4-FFF2-40B4-BE49-F238E27FC236}">
                  <a16:creationId xmlns:a16="http://schemas.microsoft.com/office/drawing/2014/main" id="{7EA4856A-C6A0-0CC7-2663-D01DCACC4869}"/>
                </a:ext>
              </a:extLst>
            </p:cNvPr>
            <p:cNvCxnSpPr>
              <a:cxnSpLocks/>
              <a:stCxn id="31" idx="0"/>
              <a:endCxn id="18" idx="2"/>
            </p:cNvCxnSpPr>
            <p:nvPr/>
          </p:nvCxnSpPr>
          <p:spPr>
            <a:xfrm rot="5400000" flipH="1" flipV="1">
              <a:off x="9420990" y="4751569"/>
              <a:ext cx="562241" cy="880529"/>
            </a:xfrm>
            <a:prstGeom prst="curvedConnector3">
              <a:avLst>
                <a:gd name="adj1" fmla="val 82132"/>
              </a:avLst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048FD31-6030-620D-B2E1-B020C8B5A62C}"/>
                </a:ext>
              </a:extLst>
            </p:cNvPr>
            <p:cNvSpPr/>
            <p:nvPr/>
          </p:nvSpPr>
          <p:spPr>
            <a:xfrm>
              <a:off x="8959714" y="5472953"/>
              <a:ext cx="604263" cy="95145"/>
            </a:xfrm>
            <a:prstGeom prst="rect">
              <a:avLst/>
            </a:prstGeom>
            <a:noFill/>
            <a:ln w="12700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913746">
                <a:defRPr/>
              </a:pPr>
              <a:r>
                <a:rPr lang="zh-CN" altLang="en-US" sz="7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计算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6651111-7F0D-F24D-3C78-49FE1081D06A}"/>
                </a:ext>
              </a:extLst>
            </p:cNvPr>
            <p:cNvSpPr/>
            <p:nvPr/>
          </p:nvSpPr>
          <p:spPr>
            <a:xfrm>
              <a:off x="9691783" y="5474959"/>
              <a:ext cx="604263" cy="95144"/>
            </a:xfrm>
            <a:prstGeom prst="rect">
              <a:avLst/>
            </a:prstGeom>
            <a:noFill/>
            <a:ln w="12700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913746">
                <a:defRPr/>
              </a:pPr>
              <a:r>
                <a:rPr lang="zh-CN" altLang="en-US" sz="7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网络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35C952F-82F6-EC3C-EE9F-1FFBC4D1C1E5}"/>
                </a:ext>
              </a:extLst>
            </p:cNvPr>
            <p:cNvSpPr/>
            <p:nvPr/>
          </p:nvSpPr>
          <p:spPr>
            <a:xfrm>
              <a:off x="10428343" y="5472954"/>
              <a:ext cx="604263" cy="95144"/>
            </a:xfrm>
            <a:prstGeom prst="rect">
              <a:avLst/>
            </a:prstGeom>
            <a:noFill/>
            <a:ln w="12700" cap="flat" cmpd="sng" algn="ctr">
              <a:solidFill>
                <a:srgbClr val="DDDDDD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algn="ctr" defTabSz="913746">
                <a:defRPr/>
              </a:pPr>
              <a:r>
                <a:rPr lang="zh-CN" altLang="en-US" sz="700" kern="0" dirty="0">
                  <a:solidFill>
                    <a:srgbClr val="1D1D1A"/>
                  </a:solidFill>
                  <a:latin typeface="Lexend" pitchFamily="2" charset="0"/>
                  <a:ea typeface="微软雅黑" panose="020B0503020204020204" pitchFamily="34" charset="-122"/>
                </a:rPr>
                <a:t>存储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57E6087-7559-D155-150B-69B3CCD29140}"/>
                </a:ext>
              </a:extLst>
            </p:cNvPr>
            <p:cNvSpPr/>
            <p:nvPr/>
          </p:nvSpPr>
          <p:spPr bwMode="auto">
            <a:xfrm>
              <a:off x="8817715" y="5424427"/>
              <a:ext cx="2649320" cy="198288"/>
            </a:xfrm>
            <a:prstGeom prst="rect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35972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034">
                <a:lnSpc>
                  <a:spcPct val="150000"/>
                </a:lnSpc>
                <a:defRPr/>
              </a:pPr>
              <a:endParaRPr lang="zh-CN" altLang="en-US" sz="1000" b="1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4B516F6-2916-70A1-73E4-8530B6BF50EC}"/>
                </a:ext>
              </a:extLst>
            </p:cNvPr>
            <p:cNvSpPr/>
            <p:nvPr/>
          </p:nvSpPr>
          <p:spPr>
            <a:xfrm>
              <a:off x="9780113" y="5107249"/>
              <a:ext cx="429578" cy="149763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6350" cap="flat" cmpd="sng" algn="ctr">
              <a:solidFill>
                <a:srgbClr val="DDDDDD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45684" rIns="0" bIns="4568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034">
                <a:defRPr/>
              </a:pPr>
              <a:r>
                <a:rPr lang="en-US" altLang="zh-CN" sz="1000" b="1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NCE</a:t>
              </a:r>
            </a:p>
          </p:txBody>
        </p:sp>
        <p:cxnSp>
          <p:nvCxnSpPr>
            <p:cNvPr id="36" name="曲线连接符 90">
              <a:extLst>
                <a:ext uri="{FF2B5EF4-FFF2-40B4-BE49-F238E27FC236}">
                  <a16:creationId xmlns:a16="http://schemas.microsoft.com/office/drawing/2014/main" id="{A72578B2-84D5-6661-2C4B-C33DE0E0B50F}"/>
                </a:ext>
              </a:extLst>
            </p:cNvPr>
            <p:cNvCxnSpPr>
              <a:cxnSpLocks/>
              <a:stCxn id="32" idx="0"/>
              <a:endCxn id="35" idx="2"/>
            </p:cNvCxnSpPr>
            <p:nvPr/>
          </p:nvCxnSpPr>
          <p:spPr>
            <a:xfrm rot="5400000" flipH="1" flipV="1">
              <a:off x="9885435" y="5365492"/>
              <a:ext cx="217947" cy="988"/>
            </a:xfrm>
            <a:prstGeom prst="curvedConnector3">
              <a:avLst/>
            </a:prstGeom>
            <a:noFill/>
            <a:ln w="6350" cap="flat" cmpd="sng" algn="ctr">
              <a:solidFill>
                <a:srgbClr val="1D1D1A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4A42A1A-1F66-F995-DF75-F5470A441BF7}"/>
                </a:ext>
              </a:extLst>
            </p:cNvPr>
            <p:cNvSpPr txBox="1"/>
            <p:nvPr/>
          </p:nvSpPr>
          <p:spPr>
            <a:xfrm>
              <a:off x="11096700" y="5451131"/>
              <a:ext cx="370335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12">
                <a:defRPr/>
              </a:pPr>
              <a:r>
                <a:rPr lang="zh-CN" altLang="en-US" sz="10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单机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47B5107-269E-3F10-B9FE-912F3303D3A2}"/>
                </a:ext>
              </a:extLst>
            </p:cNvPr>
            <p:cNvSpPr txBox="1"/>
            <p:nvPr/>
          </p:nvSpPr>
          <p:spPr>
            <a:xfrm>
              <a:off x="10697252" y="4488478"/>
              <a:ext cx="78343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112">
                <a:defRPr/>
              </a:pPr>
              <a:r>
                <a:rPr lang="zh-CN" altLang="en-US" sz="1000" b="1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跨域运维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CBE537AA-F4D1-1F92-E6D5-B6831D2713D4}"/>
              </a:ext>
            </a:extLst>
          </p:cNvPr>
          <p:cNvSpPr txBox="1"/>
          <p:nvPr/>
        </p:nvSpPr>
        <p:spPr>
          <a:xfrm>
            <a:off x="2052394" y="1203512"/>
            <a:ext cx="7343688" cy="499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668">
              <a:lnSpc>
                <a:spcPct val="150000"/>
              </a:lnSpc>
              <a:defRPr/>
            </a:pP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训练效率 </a:t>
            </a:r>
            <a:r>
              <a:rPr lang="en-US" altLang="zh-CN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= </a:t>
            </a: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单机执行最优 </a:t>
            </a:r>
            <a:r>
              <a:rPr lang="en-US" altLang="zh-CN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 </a:t>
            </a: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集群并行最优 </a:t>
            </a:r>
            <a:r>
              <a:rPr lang="en-US" altLang="zh-CN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 </a:t>
            </a:r>
            <a:r>
              <a:rPr lang="zh-CN" altLang="en-US" sz="1999" b="1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中断时间最短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31981C-42C7-DF65-76AA-C312DCAEE5A8}"/>
              </a:ext>
            </a:extLst>
          </p:cNvPr>
          <p:cNvSpPr/>
          <p:nvPr/>
        </p:nvSpPr>
        <p:spPr>
          <a:xfrm>
            <a:off x="791110" y="2247061"/>
            <a:ext cx="3016982" cy="3407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Lexend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0A2C727-8A16-8A6F-BF61-5A87ED254A2C}"/>
              </a:ext>
            </a:extLst>
          </p:cNvPr>
          <p:cNvSpPr/>
          <p:nvPr/>
        </p:nvSpPr>
        <p:spPr>
          <a:xfrm>
            <a:off x="4432995" y="2245483"/>
            <a:ext cx="3016982" cy="3407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Lexend" pitchFamily="2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C7E19AA-2B16-14EF-B8D0-C3AAFAD719EB}"/>
              </a:ext>
            </a:extLst>
          </p:cNvPr>
          <p:cNvSpPr/>
          <p:nvPr/>
        </p:nvSpPr>
        <p:spPr>
          <a:xfrm>
            <a:off x="8074879" y="2230625"/>
            <a:ext cx="3016982" cy="340742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Lexend" pitchFamily="2" charset="0"/>
            </a:endParaRP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CE256BF6-6924-AF91-5523-81DB7F9ED5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9220" y="4624021"/>
            <a:ext cx="2201182" cy="926993"/>
          </a:xfrm>
          <a:prstGeom prst="rect">
            <a:avLst/>
          </a:prstGeom>
        </p:spPr>
      </p:pic>
      <p:pic>
        <p:nvPicPr>
          <p:cNvPr id="1028" name="Picture 4" descr="What is PyTorch? Python machine learning on GPUs | InfoWorld">
            <a:extLst>
              <a:ext uri="{FF2B5EF4-FFF2-40B4-BE49-F238E27FC236}">
                <a16:creationId xmlns:a16="http://schemas.microsoft.com/office/drawing/2014/main" id="{AB536205-0317-A163-AE40-3E20220B9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616" y="3747648"/>
            <a:ext cx="1836776" cy="95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eepSpeed: Extreme-scale model training for everyone - Microsoft Research">
            <a:extLst>
              <a:ext uri="{FF2B5EF4-FFF2-40B4-BE49-F238E27FC236}">
                <a16:creationId xmlns:a16="http://schemas.microsoft.com/office/drawing/2014/main" id="{7F8F628D-C2D1-1AEA-CFC0-D37201DC3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3519" y="3887140"/>
            <a:ext cx="2915515" cy="168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86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i="0" dirty="0">
                <a:effectLst/>
                <a:latin typeface="+mj-ea"/>
                <a:ea typeface="+mj-ea"/>
              </a:rPr>
              <a:t>总结与思考</a:t>
            </a:r>
            <a:endParaRPr lang="en-US" altLang="zh-CN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207139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00258604-1DD1-8879-E8EA-5F6B83988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C552F297-6CC5-9F93-C6C7-09027AE55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大模型训练负载呈现出 高并行</a:t>
            </a:r>
            <a:r>
              <a:rPr lang="en-US" altLang="zh-CN" dirty="0"/>
              <a:t>&amp;</a:t>
            </a:r>
            <a:r>
              <a:rPr lang="zh-CN" altLang="en-US" dirty="0"/>
              <a:t>网络化 的特征，集群成为最佳算力平台</a:t>
            </a:r>
          </a:p>
          <a:p>
            <a:r>
              <a:rPr lang="zh-CN" altLang="en-US" dirty="0"/>
              <a:t>集群建设关键：基础设施先进性、超大规模互连、极致算力效率、集群高可用</a:t>
            </a:r>
            <a:r>
              <a:rPr lang="en-US" altLang="zh-CN" dirty="0"/>
              <a:t>&amp;</a:t>
            </a:r>
            <a:r>
              <a:rPr lang="zh-CN" altLang="en-US" dirty="0"/>
              <a:t>易运维</a:t>
            </a:r>
            <a:endParaRPr lang="en-US" altLang="zh-CN" dirty="0"/>
          </a:p>
          <a:p>
            <a:r>
              <a:rPr lang="zh-CN" altLang="en-US" dirty="0"/>
              <a:t>围绕集群规模、计算效率、长稳运行发力，打造应用亲和的集群架构，最大化使能有效算力</a:t>
            </a:r>
          </a:p>
          <a:p>
            <a:endParaRPr lang="zh-CN" altLang="en-US" dirty="0"/>
          </a:p>
        </p:txBody>
      </p:sp>
      <p:pic>
        <p:nvPicPr>
          <p:cNvPr id="1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004F2885-36E8-B539-D06A-3E91B56D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A78EAD-54B7-B66E-1BB2-BA7E6D137B77}"/>
              </a:ext>
            </a:extLst>
          </p:cNvPr>
          <p:cNvSpPr txBox="1">
            <a:spLocks/>
          </p:cNvSpPr>
          <p:nvPr/>
        </p:nvSpPr>
        <p:spPr>
          <a:xfrm>
            <a:off x="1113741" y="1624765"/>
            <a:ext cx="9805987" cy="396875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1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BC1B-068E-24DA-9813-9D3C9C0B95C6}"/>
              </a:ext>
            </a:extLst>
          </p:cNvPr>
          <p:cNvSpPr txBox="1">
            <a:spLocks/>
          </p:cNvSpPr>
          <p:nvPr/>
        </p:nvSpPr>
        <p:spPr>
          <a:xfrm>
            <a:off x="1196338" y="2376653"/>
            <a:ext cx="10203181" cy="396119"/>
          </a:xfrm>
          <a:prstGeom prst="rect">
            <a:avLst/>
          </a:prstGeom>
        </p:spPr>
        <p:txBody>
          <a:bodyPr lIns="0" tIns="0" rIns="0" bIns="0"/>
          <a:lstStyle>
            <a:lvl1pPr marL="17902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674" algn="ctr"/>
              </a:tabLst>
              <a:defRPr sz="17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36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674" algn="ctr"/>
              </a:tabLst>
              <a:defRPr sz="15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6380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674" algn="ctr"/>
              </a:tabLst>
              <a:defRPr sz="1294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861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1090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356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6041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3BC6BF-315A-1498-4CBC-8E22AB1AE808}"/>
              </a:ext>
            </a:extLst>
          </p:cNvPr>
          <p:cNvSpPr txBox="1">
            <a:spLocks/>
          </p:cNvSpPr>
          <p:nvPr/>
        </p:nvSpPr>
        <p:spPr>
          <a:xfrm>
            <a:off x="1196338" y="3127785"/>
            <a:ext cx="10203181" cy="396119"/>
          </a:xfrm>
          <a:prstGeom prst="rect">
            <a:avLst/>
          </a:prstGeom>
        </p:spPr>
        <p:txBody>
          <a:bodyPr lIns="0" tIns="0" rIns="0" bIns="0"/>
          <a:lstStyle>
            <a:lvl1pPr marL="17902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5674" algn="ctr"/>
              </a:tabLst>
              <a:defRPr sz="17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368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5674" algn="ctr"/>
              </a:tabLst>
              <a:defRPr sz="1595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6380" marR="0" indent="-167940" algn="l" defTabSz="11854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5674" algn="ctr"/>
              </a:tabLst>
              <a:defRPr sz="1294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4800" indent="-170819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6005" algn="ctr"/>
              </a:tabLst>
              <a:defRPr sz="1294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5861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51090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43565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36041" indent="-296236" algn="l" defTabSz="1184950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04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zh-CN" altLang="en-US" sz="1999" b="1" dirty="0">
              <a:solidFill>
                <a:schemeClr val="accent4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400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ea typeface="PingFang SC" panose="020B0400000000000000" pitchFamily="34" charset="-122"/>
                <a:hlinkClick r:id="rId2"/>
              </a:rPr>
              <a:t>https://zhuanlan.zhihu.com/p/683671511</a:t>
            </a:r>
            <a:endParaRPr lang="en" altLang="zh-CN" sz="1200" b="1" i="0" dirty="0">
              <a:solidFill>
                <a:srgbClr val="4D6BFE"/>
              </a:solidFill>
              <a:effectLst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ea typeface="PingFang SC" panose="020B0400000000000000" pitchFamily="34" charset="-122"/>
                <a:hlinkClick r:id="rId3"/>
              </a:rPr>
              <a:t>https://www.hiascend.com/</a:t>
            </a:r>
            <a:endParaRPr lang="en" altLang="zh-CN" sz="1200" b="1" i="0" dirty="0">
              <a:solidFill>
                <a:srgbClr val="4D6BFE"/>
              </a:solidFill>
              <a:effectLst/>
              <a:ea typeface="PingFang SC" panose="020B0400000000000000" pitchFamily="34" charset="-122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" altLang="zh-CN" sz="1200" b="1" i="0" dirty="0">
              <a:solidFill>
                <a:srgbClr val="4D6BFE"/>
              </a:solidFill>
              <a:effectLst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r>
              <a:rPr lang="en" altLang="zh-CN" dirty="0">
                <a:hlinkClick r:id="rId4"/>
              </a:rPr>
              <a:t>https://github.com/chenzomi12/AIInfra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sz="2800" dirty="0"/>
              <a:t>L0/L1 </a:t>
            </a:r>
            <a:r>
              <a:rPr lang="zh-CN" altLang="en-US" sz="2800" dirty="0"/>
              <a:t>机房（风、火、水、电）</a:t>
            </a:r>
            <a:endParaRPr lang="en-US" altLang="zh-CN" sz="2800" dirty="0"/>
          </a:p>
          <a:p>
            <a:r>
              <a:rPr lang="en-US" altLang="zh-CN" sz="2800" dirty="0"/>
              <a:t>L2 </a:t>
            </a:r>
            <a:r>
              <a:rPr lang="zh-CN" altLang="en-US" sz="2800" dirty="0"/>
              <a:t>算力底座（计算、 组网、存储）</a:t>
            </a:r>
            <a:endParaRPr lang="en-US" altLang="zh-CN" sz="2800" dirty="0"/>
          </a:p>
          <a:p>
            <a:r>
              <a:rPr lang="en-US" altLang="zh-CN" sz="2800" dirty="0"/>
              <a:t>L3</a:t>
            </a:r>
            <a:r>
              <a:rPr lang="zh-CN" altLang="en-US" sz="2800" dirty="0"/>
              <a:t> 智算使能（</a:t>
            </a:r>
            <a:r>
              <a:rPr kumimoji="1" lang="zh-CN" altLang="en-US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</a:rPr>
              <a:t>容器</a:t>
            </a:r>
            <a:r>
              <a:rPr kumimoji="1" lang="en-US" altLang="zh-CN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</a:rPr>
              <a:t>&amp;</a:t>
            </a:r>
            <a:r>
              <a:rPr kumimoji="1" lang="zh-CN" altLang="en-US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虚拟化、分布式并行计算、运维</a:t>
            </a:r>
            <a:r>
              <a:rPr kumimoji="1" lang="en-US" altLang="zh-CN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</a:t>
            </a:r>
            <a:r>
              <a:rPr kumimoji="1" lang="zh-CN" altLang="en-US" sz="28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运营</a:t>
            </a:r>
            <a:r>
              <a:rPr lang="zh-CN" altLang="en-US" sz="2800" dirty="0"/>
              <a:t>）</a:t>
            </a:r>
            <a:endParaRPr lang="en-US" altLang="zh-CN" sz="2800" dirty="0"/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00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计算集群总览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9366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11E0C9-D978-1FB7-D017-040F374F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集群解决方案概览</a:t>
            </a:r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CAC3569A-78C8-4861-90DA-383501B5E34B}"/>
              </a:ext>
            </a:extLst>
          </p:cNvPr>
          <p:cNvGrpSpPr/>
          <p:nvPr/>
        </p:nvGrpSpPr>
        <p:grpSpPr>
          <a:xfrm>
            <a:off x="7461030" y="1423031"/>
            <a:ext cx="4072947" cy="4528759"/>
            <a:chOff x="1310876" y="1413362"/>
            <a:chExt cx="3306092" cy="2221319"/>
          </a:xfrm>
        </p:grpSpPr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4D49C27E-01E3-4287-B774-8DA57BBD3963}"/>
                </a:ext>
              </a:extLst>
            </p:cNvPr>
            <p:cNvSpPr/>
            <p:nvPr/>
          </p:nvSpPr>
          <p:spPr>
            <a:xfrm>
              <a:off x="1310876" y="1596603"/>
              <a:ext cx="3301686" cy="2038078"/>
            </a:xfrm>
            <a:prstGeom prst="rect">
              <a:avLst/>
            </a:prstGeom>
            <a:gradFill>
              <a:gsLst>
                <a:gs pos="100000">
                  <a:schemeClr val="bg1">
                    <a:lumMod val="60000"/>
                    <a:lumOff val="40000"/>
                    <a:alpha val="0"/>
                  </a:schemeClr>
                </a:gs>
                <a:gs pos="33000">
                  <a:schemeClr val="bg1">
                    <a:lumMod val="60000"/>
                    <a:lumOff val="40000"/>
                    <a:alpha val="10000"/>
                  </a:schemeClr>
                </a:gs>
              </a:gsLst>
              <a:lin ang="5400000" scaled="0"/>
            </a:gra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04" tIns="45702" rIns="91404" bIns="45702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11">
                <a:lnSpc>
                  <a:spcPct val="120000"/>
                </a:lnSpc>
              </a:pPr>
              <a:endParaRPr kumimoji="1" lang="en-US" altLang="zh-CN" sz="1400" dirty="0">
                <a:solidFill>
                  <a:srgbClr val="FFFFFF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22" name="梯形 121">
              <a:extLst>
                <a:ext uri="{FF2B5EF4-FFF2-40B4-BE49-F238E27FC236}">
                  <a16:creationId xmlns:a16="http://schemas.microsoft.com/office/drawing/2014/main" id="{F621DA3E-5448-404B-80B5-C08B4D38B64B}"/>
                </a:ext>
              </a:extLst>
            </p:cNvPr>
            <p:cNvSpPr/>
            <p:nvPr/>
          </p:nvSpPr>
          <p:spPr>
            <a:xfrm>
              <a:off x="1310876" y="1413362"/>
              <a:ext cx="3306092" cy="173781"/>
            </a:xfrm>
            <a:prstGeom prst="trapezoid">
              <a:avLst>
                <a:gd name="adj" fmla="val 193683"/>
              </a:avLst>
            </a:prstGeom>
            <a:gradFill>
              <a:gsLst>
                <a:gs pos="0">
                  <a:schemeClr val="bg1">
                    <a:lumMod val="60000"/>
                    <a:lumOff val="40000"/>
                    <a:alpha val="20000"/>
                  </a:schemeClr>
                </a:gs>
                <a:gs pos="100000">
                  <a:schemeClr val="bg1">
                    <a:lumMod val="40000"/>
                    <a:lumOff val="60000"/>
                    <a:alpha val="0"/>
                  </a:schemeClr>
                </a:gs>
              </a:gsLst>
              <a:lin ang="16200000" scaled="0"/>
            </a:gradFill>
            <a:ln w="952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buClr>
                  <a:srgbClr val="CC9900"/>
                </a:buClr>
                <a:buSzPct val="60000"/>
                <a:buFont typeface="Wingdings" pitchFamily="2" charset="2"/>
                <a:buChar char="n"/>
              </a:pPr>
              <a:endParaRPr lang="zh-CN" altLang="en-US" sz="1050">
                <a:solidFill>
                  <a:srgbClr val="666666"/>
                </a:solidFill>
                <a:latin typeface="Lexend" pitchFamily="2" charset="0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65" name="梯形 64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3905417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梯形 65">
            <a:extLst>
              <a:ext uri="{FF2B5EF4-FFF2-40B4-BE49-F238E27FC236}">
                <a16:creationId xmlns:a16="http://schemas.microsoft.com/office/drawing/2014/main" id="{824555F2-0785-4515-95F1-5C89629C19CC}"/>
              </a:ext>
            </a:extLst>
          </p:cNvPr>
          <p:cNvSpPr/>
          <p:nvPr/>
        </p:nvSpPr>
        <p:spPr bwMode="auto">
          <a:xfrm>
            <a:off x="7733786" y="2211587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梯形 66">
            <a:extLst>
              <a:ext uri="{FF2B5EF4-FFF2-40B4-BE49-F238E27FC236}">
                <a16:creationId xmlns:a16="http://schemas.microsoft.com/office/drawing/2014/main" id="{4C97500E-0448-4E65-974C-4DDB2DA8806A}"/>
              </a:ext>
            </a:extLst>
          </p:cNvPr>
          <p:cNvSpPr/>
          <p:nvPr/>
        </p:nvSpPr>
        <p:spPr bwMode="auto">
          <a:xfrm>
            <a:off x="7733786" y="5599248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梯形 67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4752332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梯形 68">
            <a:extLst>
              <a:ext uri="{FF2B5EF4-FFF2-40B4-BE49-F238E27FC236}">
                <a16:creationId xmlns:a16="http://schemas.microsoft.com/office/drawing/2014/main" id="{41B495E5-A727-4E59-882D-EA9FEC75B86B}"/>
              </a:ext>
            </a:extLst>
          </p:cNvPr>
          <p:cNvSpPr/>
          <p:nvPr/>
        </p:nvSpPr>
        <p:spPr bwMode="auto">
          <a:xfrm>
            <a:off x="7733786" y="3058502"/>
            <a:ext cx="3544134" cy="382081"/>
          </a:xfrm>
          <a:prstGeom prst="trapezoid">
            <a:avLst>
              <a:gd name="adj" fmla="val 110109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8008" tIns="45724" rIns="91447" bIns="45724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540" fontAlgn="ctr">
              <a:defRPr/>
            </a:pPr>
            <a:endParaRPr lang="en-US" sz="1200" b="1" kern="0" dirty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F24474A-BDE7-89CE-EA1A-BF03E4599713}"/>
              </a:ext>
            </a:extLst>
          </p:cNvPr>
          <p:cNvGrpSpPr/>
          <p:nvPr/>
        </p:nvGrpSpPr>
        <p:grpSpPr>
          <a:xfrm>
            <a:off x="246726" y="1465209"/>
            <a:ext cx="7453597" cy="4659040"/>
            <a:chOff x="839491" y="1682562"/>
            <a:chExt cx="10783979" cy="4614301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477DB0FB-F49F-4B15-1F1D-720E823CC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467627" y="1682562"/>
              <a:ext cx="7429975" cy="4614301"/>
            </a:xfrm>
            <a:prstGeom prst="rect">
              <a:avLst/>
            </a:prstGeom>
            <a:scene3d>
              <a:camera prst="orthographicFront">
                <a:rot lat="0" lon="0" rev="30000"/>
              </a:camera>
              <a:lightRig rig="threePt" dir="t"/>
            </a:scene3d>
          </p:spPr>
        </p:pic>
        <p:sp>
          <p:nvSpPr>
            <p:cNvPr id="94" name="文本框 78">
              <a:extLst>
                <a:ext uri="{FF2B5EF4-FFF2-40B4-BE49-F238E27FC236}">
                  <a16:creationId xmlns:a16="http://schemas.microsoft.com/office/drawing/2014/main" id="{0F57D62F-76FC-0D53-FC5E-6894CA04AAA4}"/>
                </a:ext>
              </a:extLst>
            </p:cNvPr>
            <p:cNvSpPr txBox="1"/>
            <p:nvPr/>
          </p:nvSpPr>
          <p:spPr>
            <a:xfrm>
              <a:off x="10059298" y="3505753"/>
              <a:ext cx="1151693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冷冻站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5" name="文本框 87">
              <a:extLst>
                <a:ext uri="{FF2B5EF4-FFF2-40B4-BE49-F238E27FC236}">
                  <a16:creationId xmlns:a16="http://schemas.microsoft.com/office/drawing/2014/main" id="{9513957D-246D-D126-2B57-27C08C350A8A}"/>
                </a:ext>
              </a:extLst>
            </p:cNvPr>
            <p:cNvSpPr txBox="1"/>
            <p:nvPr/>
          </p:nvSpPr>
          <p:spPr>
            <a:xfrm>
              <a:off x="10059298" y="4599488"/>
              <a:ext cx="1564172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中压配电室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6" name="文本框 88">
              <a:extLst>
                <a:ext uri="{FF2B5EF4-FFF2-40B4-BE49-F238E27FC236}">
                  <a16:creationId xmlns:a16="http://schemas.microsoft.com/office/drawing/2014/main" id="{76D39BC9-0A8C-5B16-0893-4C0504868C2B}"/>
                </a:ext>
              </a:extLst>
            </p:cNvPr>
            <p:cNvSpPr txBox="1"/>
            <p:nvPr/>
          </p:nvSpPr>
          <p:spPr>
            <a:xfrm>
              <a:off x="10059298" y="5922921"/>
              <a:ext cx="1066793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油机室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7" name="文本框 89">
              <a:extLst>
                <a:ext uri="{FF2B5EF4-FFF2-40B4-BE49-F238E27FC236}">
                  <a16:creationId xmlns:a16="http://schemas.microsoft.com/office/drawing/2014/main" id="{1FD65623-6340-F15A-D4A5-8786C4BEABF5}"/>
                </a:ext>
              </a:extLst>
            </p:cNvPr>
            <p:cNvSpPr txBox="1"/>
            <p:nvPr/>
          </p:nvSpPr>
          <p:spPr>
            <a:xfrm>
              <a:off x="951062" y="2876728"/>
              <a:ext cx="1366241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核心机房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8" name="文本框 91">
              <a:extLst>
                <a:ext uri="{FF2B5EF4-FFF2-40B4-BE49-F238E27FC236}">
                  <a16:creationId xmlns:a16="http://schemas.microsoft.com/office/drawing/2014/main" id="{6FDD39C7-1D5F-3EBF-F74B-2A75E0B5C50E}"/>
                </a:ext>
              </a:extLst>
            </p:cNvPr>
            <p:cNvSpPr txBox="1"/>
            <p:nvPr/>
          </p:nvSpPr>
          <p:spPr>
            <a:xfrm>
              <a:off x="1147343" y="5464196"/>
              <a:ext cx="116996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电池室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99" name="文本框 92">
              <a:extLst>
                <a:ext uri="{FF2B5EF4-FFF2-40B4-BE49-F238E27FC236}">
                  <a16:creationId xmlns:a16="http://schemas.microsoft.com/office/drawing/2014/main" id="{DB37E758-C867-1069-F7AD-FB576E36B0C2}"/>
                </a:ext>
              </a:extLst>
            </p:cNvPr>
            <p:cNvSpPr txBox="1"/>
            <p:nvPr/>
          </p:nvSpPr>
          <p:spPr>
            <a:xfrm>
              <a:off x="10059298" y="1905820"/>
              <a:ext cx="1213495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主控室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0" name="直接连接符 9">
              <a:extLst>
                <a:ext uri="{FF2B5EF4-FFF2-40B4-BE49-F238E27FC236}">
                  <a16:creationId xmlns:a16="http://schemas.microsoft.com/office/drawing/2014/main" id="{0011BDC2-E44F-A6E8-045F-D26DB8D267A0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2317302" y="4766404"/>
              <a:ext cx="85984" cy="205348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1" name="直接连接符 10">
              <a:extLst>
                <a:ext uri="{FF2B5EF4-FFF2-40B4-BE49-F238E27FC236}">
                  <a16:creationId xmlns:a16="http://schemas.microsoft.com/office/drawing/2014/main" id="{D993D578-DAE1-319E-973D-4EEFD89F1595}"/>
                </a:ext>
              </a:extLst>
            </p:cNvPr>
            <p:cNvCxnSpPr/>
            <p:nvPr/>
          </p:nvCxnSpPr>
          <p:spPr bwMode="auto">
            <a:xfrm flipH="1">
              <a:off x="9107786" y="2758663"/>
              <a:ext cx="914400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02" name="文本框 64">
              <a:extLst>
                <a:ext uri="{FF2B5EF4-FFF2-40B4-BE49-F238E27FC236}">
                  <a16:creationId xmlns:a16="http://schemas.microsoft.com/office/drawing/2014/main" id="{00A33AFB-E774-E510-34E6-1C11FD8045B3}"/>
                </a:ext>
              </a:extLst>
            </p:cNvPr>
            <p:cNvSpPr txBox="1"/>
            <p:nvPr/>
          </p:nvSpPr>
          <p:spPr>
            <a:xfrm>
              <a:off x="839491" y="3769688"/>
              <a:ext cx="1477812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低压配电室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3" name="文本框 72">
              <a:extLst>
                <a:ext uri="{FF2B5EF4-FFF2-40B4-BE49-F238E27FC236}">
                  <a16:creationId xmlns:a16="http://schemas.microsoft.com/office/drawing/2014/main" id="{33F263E6-FE06-04B8-B5DE-94C163D5EA5B}"/>
                </a:ext>
              </a:extLst>
            </p:cNvPr>
            <p:cNvSpPr txBox="1"/>
            <p:nvPr/>
          </p:nvSpPr>
          <p:spPr>
            <a:xfrm>
              <a:off x="10059298" y="2602161"/>
              <a:ext cx="1188641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会议室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04" name="文本框 73">
              <a:extLst>
                <a:ext uri="{FF2B5EF4-FFF2-40B4-BE49-F238E27FC236}">
                  <a16:creationId xmlns:a16="http://schemas.microsoft.com/office/drawing/2014/main" id="{1BD276CA-6E5F-35F3-891B-1FEE319C4F5C}"/>
                </a:ext>
              </a:extLst>
            </p:cNvPr>
            <p:cNvSpPr txBox="1"/>
            <p:nvPr/>
          </p:nvSpPr>
          <p:spPr>
            <a:xfrm>
              <a:off x="10059298" y="2256901"/>
              <a:ext cx="119083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备件室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05" name="直接连接符 14">
              <a:extLst>
                <a:ext uri="{FF2B5EF4-FFF2-40B4-BE49-F238E27FC236}">
                  <a16:creationId xmlns:a16="http://schemas.microsoft.com/office/drawing/2014/main" id="{9C95E821-36EF-5B3F-F14C-7FFDA8F9DDFC}"/>
                </a:ext>
              </a:extLst>
            </p:cNvPr>
            <p:cNvCxnSpPr/>
            <p:nvPr/>
          </p:nvCxnSpPr>
          <p:spPr bwMode="auto">
            <a:xfrm flipH="1">
              <a:off x="8356187" y="2062322"/>
              <a:ext cx="1658256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6" name="直接连接符 15">
              <a:extLst>
                <a:ext uri="{FF2B5EF4-FFF2-40B4-BE49-F238E27FC236}">
                  <a16:creationId xmlns:a16="http://schemas.microsoft.com/office/drawing/2014/main" id="{63F6701B-4F01-D9C2-48BF-EDD438956E7D}"/>
                </a:ext>
              </a:extLst>
            </p:cNvPr>
            <p:cNvCxnSpPr/>
            <p:nvPr/>
          </p:nvCxnSpPr>
          <p:spPr bwMode="auto">
            <a:xfrm flipH="1">
              <a:off x="7226423" y="2413403"/>
              <a:ext cx="2795763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直接连接符 16">
              <a:extLst>
                <a:ext uri="{FF2B5EF4-FFF2-40B4-BE49-F238E27FC236}">
                  <a16:creationId xmlns:a16="http://schemas.microsoft.com/office/drawing/2014/main" id="{523A7721-ECAE-3D46-CD90-FF301AE27A7A}"/>
                </a:ext>
              </a:extLst>
            </p:cNvPr>
            <p:cNvCxnSpPr>
              <a:stCxn id="115" idx="3"/>
            </p:cNvCxnSpPr>
            <p:nvPr/>
          </p:nvCxnSpPr>
          <p:spPr bwMode="auto">
            <a:xfrm>
              <a:off x="2317302" y="4766404"/>
              <a:ext cx="1734043" cy="21082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直接连接符 17">
              <a:extLst>
                <a:ext uri="{FF2B5EF4-FFF2-40B4-BE49-F238E27FC236}">
                  <a16:creationId xmlns:a16="http://schemas.microsoft.com/office/drawing/2014/main" id="{DD7DD837-ED01-CF59-A156-CF27BDF2BAC9}"/>
                </a:ext>
              </a:extLst>
            </p:cNvPr>
            <p:cNvCxnSpPr/>
            <p:nvPr/>
          </p:nvCxnSpPr>
          <p:spPr bwMode="auto">
            <a:xfrm>
              <a:off x="2272419" y="3093290"/>
              <a:ext cx="1493822" cy="49794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9" name="直接连接符 18">
              <a:extLst>
                <a:ext uri="{FF2B5EF4-FFF2-40B4-BE49-F238E27FC236}">
                  <a16:creationId xmlns:a16="http://schemas.microsoft.com/office/drawing/2014/main" id="{FA0A7FBC-BABF-823C-9237-123555AEF5C3}"/>
                </a:ext>
              </a:extLst>
            </p:cNvPr>
            <p:cNvCxnSpPr/>
            <p:nvPr/>
          </p:nvCxnSpPr>
          <p:spPr bwMode="auto">
            <a:xfrm flipH="1">
              <a:off x="8356187" y="3645690"/>
              <a:ext cx="1665999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0" name="直接连接符 19">
              <a:extLst>
                <a:ext uri="{FF2B5EF4-FFF2-40B4-BE49-F238E27FC236}">
                  <a16:creationId xmlns:a16="http://schemas.microsoft.com/office/drawing/2014/main" id="{66145D07-90B8-6EA9-E910-7FD12B16FDA6}"/>
                </a:ext>
              </a:extLst>
            </p:cNvPr>
            <p:cNvCxnSpPr/>
            <p:nvPr/>
          </p:nvCxnSpPr>
          <p:spPr bwMode="auto">
            <a:xfrm flipV="1">
              <a:off x="7275786" y="5620696"/>
              <a:ext cx="0" cy="476107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1" name="直接连接符 20">
              <a:extLst>
                <a:ext uri="{FF2B5EF4-FFF2-40B4-BE49-F238E27FC236}">
                  <a16:creationId xmlns:a16="http://schemas.microsoft.com/office/drawing/2014/main" id="{229C662E-5968-1A19-36C6-9536F4501E6E}"/>
                </a:ext>
              </a:extLst>
            </p:cNvPr>
            <p:cNvCxnSpPr/>
            <p:nvPr/>
          </p:nvCxnSpPr>
          <p:spPr bwMode="auto">
            <a:xfrm>
              <a:off x="2304940" y="4114257"/>
              <a:ext cx="3023866" cy="68009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2" name="直接连接符 21">
              <a:extLst>
                <a:ext uri="{FF2B5EF4-FFF2-40B4-BE49-F238E27FC236}">
                  <a16:creationId xmlns:a16="http://schemas.microsoft.com/office/drawing/2014/main" id="{78FA1174-9814-DB3D-A39A-FE469EC66395}"/>
                </a:ext>
              </a:extLst>
            </p:cNvPr>
            <p:cNvCxnSpPr/>
            <p:nvPr/>
          </p:nvCxnSpPr>
          <p:spPr bwMode="auto">
            <a:xfrm>
              <a:off x="2304940" y="4114256"/>
              <a:ext cx="1488713" cy="54849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3" name="直接连接符 22">
              <a:extLst>
                <a:ext uri="{FF2B5EF4-FFF2-40B4-BE49-F238E27FC236}">
                  <a16:creationId xmlns:a16="http://schemas.microsoft.com/office/drawing/2014/main" id="{990A15AE-B9B6-6A07-B5C8-A5A3D97EA09F}"/>
                </a:ext>
              </a:extLst>
            </p:cNvPr>
            <p:cNvCxnSpPr/>
            <p:nvPr/>
          </p:nvCxnSpPr>
          <p:spPr bwMode="auto">
            <a:xfrm flipH="1">
              <a:off x="8356187" y="4775497"/>
              <a:ext cx="1665999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114" name="文本框 43">
              <a:extLst>
                <a:ext uri="{FF2B5EF4-FFF2-40B4-BE49-F238E27FC236}">
                  <a16:creationId xmlns:a16="http://schemas.microsoft.com/office/drawing/2014/main" id="{5901CCFB-388F-C306-DC7D-38455BE164B2}"/>
                </a:ext>
              </a:extLst>
            </p:cNvPr>
            <p:cNvSpPr txBox="1"/>
            <p:nvPr/>
          </p:nvSpPr>
          <p:spPr>
            <a:xfrm>
              <a:off x="10059298" y="5252409"/>
              <a:ext cx="109317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冷却塔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5" name="文本框 69">
              <a:extLst>
                <a:ext uri="{FF2B5EF4-FFF2-40B4-BE49-F238E27FC236}">
                  <a16:creationId xmlns:a16="http://schemas.microsoft.com/office/drawing/2014/main" id="{B53514B5-DD78-D145-7463-1B5171B6C66E}"/>
                </a:ext>
              </a:extLst>
            </p:cNvPr>
            <p:cNvSpPr txBox="1"/>
            <p:nvPr/>
          </p:nvSpPr>
          <p:spPr>
            <a:xfrm>
              <a:off x="1324411" y="4636855"/>
              <a:ext cx="992890" cy="259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defRPr/>
              </a:pPr>
              <a:r>
                <a:rPr lang="en-US" altLang="zh-CN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UPS</a:t>
              </a:r>
              <a:r>
                <a:rPr lang="zh-CN" altLang="en-US" sz="1100" kern="0" dirty="0">
                  <a:solidFill>
                    <a:srgbClr val="000000"/>
                  </a:solidFill>
                  <a:latin typeface="Lexend" pitchFamily="2" charset="0"/>
                  <a:ea typeface="微软雅黑" panose="020B0503020204020204" pitchFamily="34" charset="-122"/>
                </a:rPr>
                <a:t>室</a:t>
              </a:r>
              <a:endParaRPr lang="en-US" sz="1100" kern="0" dirty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16" name="直接连接符 25">
              <a:extLst>
                <a:ext uri="{FF2B5EF4-FFF2-40B4-BE49-F238E27FC236}">
                  <a16:creationId xmlns:a16="http://schemas.microsoft.com/office/drawing/2014/main" id="{709EC032-D9E0-E5E2-B2D8-EC04AB82DF6F}"/>
                </a:ext>
              </a:extLst>
            </p:cNvPr>
            <p:cNvCxnSpPr/>
            <p:nvPr/>
          </p:nvCxnSpPr>
          <p:spPr bwMode="auto">
            <a:xfrm flipH="1">
              <a:off x="9175449" y="5405518"/>
              <a:ext cx="931477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7" name="直接连接符 26">
              <a:extLst>
                <a:ext uri="{FF2B5EF4-FFF2-40B4-BE49-F238E27FC236}">
                  <a16:creationId xmlns:a16="http://schemas.microsoft.com/office/drawing/2014/main" id="{B0AF8FF5-209E-C477-8025-4AB8C92686CE}"/>
                </a:ext>
              </a:extLst>
            </p:cNvPr>
            <p:cNvCxnSpPr/>
            <p:nvPr/>
          </p:nvCxnSpPr>
          <p:spPr bwMode="auto">
            <a:xfrm flipV="1">
              <a:off x="2270135" y="5620696"/>
              <a:ext cx="1523518" cy="1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8" name="直接连接符 27">
              <a:extLst>
                <a:ext uri="{FF2B5EF4-FFF2-40B4-BE49-F238E27FC236}">
                  <a16:creationId xmlns:a16="http://schemas.microsoft.com/office/drawing/2014/main" id="{64A9E2F0-72C6-D8DE-71FF-93FFEEBB9108}"/>
                </a:ext>
              </a:extLst>
            </p:cNvPr>
            <p:cNvCxnSpPr/>
            <p:nvPr/>
          </p:nvCxnSpPr>
          <p:spPr bwMode="auto">
            <a:xfrm flipV="1">
              <a:off x="2272419" y="2903168"/>
              <a:ext cx="1702052" cy="181069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9" name="直接连接符 28">
              <a:extLst>
                <a:ext uri="{FF2B5EF4-FFF2-40B4-BE49-F238E27FC236}">
                  <a16:creationId xmlns:a16="http://schemas.microsoft.com/office/drawing/2014/main" id="{F3311FD2-27EF-DE9D-FDEC-FBB63BAAEA22}"/>
                </a:ext>
              </a:extLst>
            </p:cNvPr>
            <p:cNvCxnSpPr/>
            <p:nvPr/>
          </p:nvCxnSpPr>
          <p:spPr bwMode="auto">
            <a:xfrm>
              <a:off x="7226423" y="2413403"/>
              <a:ext cx="0" cy="24125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直接连接符 29">
              <a:extLst>
                <a:ext uri="{FF2B5EF4-FFF2-40B4-BE49-F238E27FC236}">
                  <a16:creationId xmlns:a16="http://schemas.microsoft.com/office/drawing/2014/main" id="{114574F4-A41B-32EE-501B-D26282C0B3AB}"/>
                </a:ext>
              </a:extLst>
            </p:cNvPr>
            <p:cNvCxnSpPr/>
            <p:nvPr/>
          </p:nvCxnSpPr>
          <p:spPr bwMode="auto">
            <a:xfrm flipH="1">
              <a:off x="7275786" y="6096803"/>
              <a:ext cx="2853806" cy="0"/>
            </a:xfrm>
            <a:prstGeom prst="line">
              <a:avLst/>
            </a:prstGeom>
            <a:solidFill>
              <a:srgbClr val="01B0E9"/>
            </a:solidFill>
            <a:ln w="9525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F70C8E18-F53E-49BA-958E-333BAB776EA4}"/>
              </a:ext>
            </a:extLst>
          </p:cNvPr>
          <p:cNvSpPr/>
          <p:nvPr/>
        </p:nvSpPr>
        <p:spPr>
          <a:xfrm>
            <a:off x="8263529" y="5203837"/>
            <a:ext cx="2492990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基建楼宇系统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机房、配套楼宇土建、风火水电等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6B4D2A6-CF90-4709-B08E-FFCA45E47080}"/>
              </a:ext>
            </a:extLst>
          </p:cNvPr>
          <p:cNvSpPr/>
          <p:nvPr/>
        </p:nvSpPr>
        <p:spPr>
          <a:xfrm>
            <a:off x="8263529" y="4359677"/>
            <a:ext cx="2885726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物理基础设施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供电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备电、制冷、布线、机柜、安防等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A70CC5CA-2FA4-4FC6-BC65-956E38975E5A}"/>
              </a:ext>
            </a:extLst>
          </p:cNvPr>
          <p:cNvSpPr/>
          <p:nvPr/>
        </p:nvSpPr>
        <p:spPr>
          <a:xfrm>
            <a:off x="8263529" y="3515518"/>
            <a:ext cx="2800767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算力底座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服务器、存储系统、网络系统及组网等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1C88D75-61FA-4799-B7B7-99671F692E63}"/>
              </a:ext>
            </a:extLst>
          </p:cNvPr>
          <p:cNvSpPr/>
          <p:nvPr/>
        </p:nvSpPr>
        <p:spPr>
          <a:xfrm>
            <a:off x="8263530" y="2671359"/>
            <a:ext cx="3530134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算力使能平台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多租户、虚拟化、分布式并行计算、运维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&amp;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运营等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2101F806-51A8-4F5B-B68C-C79FAF40BD4A}"/>
              </a:ext>
            </a:extLst>
          </p:cNvPr>
          <p:cNvSpPr/>
          <p:nvPr/>
        </p:nvSpPr>
        <p:spPr>
          <a:xfrm>
            <a:off x="8263530" y="1827200"/>
            <a:ext cx="3608680" cy="70628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应用与服务</a:t>
            </a:r>
            <a:endParaRPr kumimoji="1" lang="en-US" altLang="zh-CN" sz="1600" dirty="0">
              <a:ln w="10541" cmpd="sng">
                <a:noFill/>
                <a:prstDash val="solid"/>
              </a:ln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数据业务及应用（大数据、互联网、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HPC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、</a:t>
            </a:r>
            <a:r>
              <a:rPr kumimoji="1" lang="en-US" altLang="zh-CN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AI</a:t>
            </a:r>
            <a:r>
              <a:rPr kumimoji="1" lang="zh-CN" altLang="en-US" sz="1200" dirty="0">
                <a:ln w="10541" cmpd="sng">
                  <a:noFill/>
                  <a:prstDash val="solid"/>
                </a:ln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rPr>
              <a:t>等）</a:t>
            </a:r>
            <a:endParaRPr lang="zh-CN" altLang="en-US" sz="1200" dirty="0">
              <a:solidFill>
                <a:srgbClr val="374153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6" name="连接符: 肘形 64">
            <a:extLst>
              <a:ext uri="{FF2B5EF4-FFF2-40B4-BE49-F238E27FC236}">
                <a16:creationId xmlns:a16="http://schemas.microsoft.com/office/drawing/2014/main" id="{FE62A044-EE9E-4F58-8002-BF1833C97DEF}"/>
              </a:ext>
            </a:extLst>
          </p:cNvPr>
          <p:cNvCxnSpPr>
            <a:cxnSpLocks/>
            <a:stCxn id="67" idx="2"/>
            <a:endCxn id="93" idx="2"/>
          </p:cNvCxnSpPr>
          <p:nvPr/>
        </p:nvCxnSpPr>
        <p:spPr>
          <a:xfrm rot="5400000">
            <a:off x="6651342" y="3269736"/>
            <a:ext cx="142921" cy="5566104"/>
          </a:xfrm>
          <a:prstGeom prst="bentConnector3">
            <a:avLst>
              <a:gd name="adj1" fmla="val 259949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9547A503-545E-43CB-9222-7470A54440D0}"/>
              </a:ext>
            </a:extLst>
          </p:cNvPr>
          <p:cNvSpPr/>
          <p:nvPr/>
        </p:nvSpPr>
        <p:spPr>
          <a:xfrm>
            <a:off x="1369220" y="4224837"/>
            <a:ext cx="5131480" cy="1705436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78" name="连接符: 肘形 67">
            <a:extLst>
              <a:ext uri="{FF2B5EF4-FFF2-40B4-BE49-F238E27FC236}">
                <a16:creationId xmlns:a16="http://schemas.microsoft.com/office/drawing/2014/main" id="{92C7BD0D-36C2-4D2D-9FFF-41ED556AA889}"/>
              </a:ext>
            </a:extLst>
          </p:cNvPr>
          <p:cNvCxnSpPr>
            <a:cxnSpLocks/>
            <a:stCxn id="88" idx="2"/>
            <a:endCxn id="77" idx="3"/>
          </p:cNvCxnSpPr>
          <p:nvPr/>
        </p:nvCxnSpPr>
        <p:spPr>
          <a:xfrm rot="10800000" flipV="1">
            <a:off x="6500700" y="4731647"/>
            <a:ext cx="1199420" cy="345908"/>
          </a:xfrm>
          <a:prstGeom prst="bentConnector3">
            <a:avLst>
              <a:gd name="adj1" fmla="val 40669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7E0206F0-2BB8-42D6-B4D0-F939E4AEC0A3}"/>
              </a:ext>
            </a:extLst>
          </p:cNvPr>
          <p:cNvSpPr/>
          <p:nvPr/>
        </p:nvSpPr>
        <p:spPr>
          <a:xfrm>
            <a:off x="3931238" y="1478184"/>
            <a:ext cx="2575488" cy="2746652"/>
          </a:xfrm>
          <a:prstGeom prst="rect">
            <a:avLst/>
          </a:prstGeom>
          <a:solidFill>
            <a:schemeClr val="accent6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69E5EF0-ED12-446F-BEC0-491CE7112887}"/>
              </a:ext>
            </a:extLst>
          </p:cNvPr>
          <p:cNvSpPr/>
          <p:nvPr/>
        </p:nvSpPr>
        <p:spPr>
          <a:xfrm>
            <a:off x="1366755" y="1478185"/>
            <a:ext cx="2564483" cy="2756884"/>
          </a:xfrm>
          <a:prstGeom prst="rect">
            <a:avLst/>
          </a:prstGeom>
          <a:solidFill>
            <a:schemeClr val="accent4">
              <a:lumMod val="60000"/>
              <a:lumOff val="40000"/>
              <a:alpha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000"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81" name="连接符: 肘形 73">
            <a:extLst>
              <a:ext uri="{FF2B5EF4-FFF2-40B4-BE49-F238E27FC236}">
                <a16:creationId xmlns:a16="http://schemas.microsoft.com/office/drawing/2014/main" id="{A7D21409-F572-40FA-91F9-315CC428EC35}"/>
              </a:ext>
            </a:extLst>
          </p:cNvPr>
          <p:cNvCxnSpPr>
            <a:cxnSpLocks/>
            <a:stCxn id="86" idx="2"/>
            <a:endCxn id="79" idx="1"/>
          </p:cNvCxnSpPr>
          <p:nvPr/>
        </p:nvCxnSpPr>
        <p:spPr>
          <a:xfrm rot="10800000">
            <a:off x="3931238" y="2851510"/>
            <a:ext cx="3768882" cy="1034536"/>
          </a:xfrm>
          <a:prstGeom prst="bentConnector5">
            <a:avLst>
              <a:gd name="adj1" fmla="val 12736"/>
              <a:gd name="adj2" fmla="val 11489"/>
              <a:gd name="adj3" fmla="val 12771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1913139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83" name="GPT-2">
            <a:extLst>
              <a:ext uri="{FF2B5EF4-FFF2-40B4-BE49-F238E27FC236}">
                <a16:creationId xmlns:a16="http://schemas.microsoft.com/office/drawing/2014/main" id="{8C1A7F19-42B7-2118-C053-1117EAC6AFDB}"/>
              </a:ext>
            </a:extLst>
          </p:cNvPr>
          <p:cNvSpPr txBox="1"/>
          <p:nvPr/>
        </p:nvSpPr>
        <p:spPr>
          <a:xfrm>
            <a:off x="7862401" y="2056348"/>
            <a:ext cx="28052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L4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2758740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85" name="GPT-2">
            <a:extLst>
              <a:ext uri="{FF2B5EF4-FFF2-40B4-BE49-F238E27FC236}">
                <a16:creationId xmlns:a16="http://schemas.microsoft.com/office/drawing/2014/main" id="{A2B6D814-024E-8DF5-951A-A93DAFA72393}"/>
              </a:ext>
            </a:extLst>
          </p:cNvPr>
          <p:cNvSpPr txBox="1"/>
          <p:nvPr/>
        </p:nvSpPr>
        <p:spPr>
          <a:xfrm>
            <a:off x="7862401" y="2901949"/>
            <a:ext cx="25968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L3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3604341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87" name="GPT-2">
            <a:extLst>
              <a:ext uri="{FF2B5EF4-FFF2-40B4-BE49-F238E27FC236}">
                <a16:creationId xmlns:a16="http://schemas.microsoft.com/office/drawing/2014/main" id="{3D381B1D-3523-8E41-68B1-99597C81EAD3}"/>
              </a:ext>
            </a:extLst>
          </p:cNvPr>
          <p:cNvSpPr txBox="1"/>
          <p:nvPr/>
        </p:nvSpPr>
        <p:spPr>
          <a:xfrm>
            <a:off x="7862401" y="3747550"/>
            <a:ext cx="264496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L2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4449942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89" name="GPT-2">
            <a:extLst>
              <a:ext uri="{FF2B5EF4-FFF2-40B4-BE49-F238E27FC236}">
                <a16:creationId xmlns:a16="http://schemas.microsoft.com/office/drawing/2014/main" id="{F34189BA-4533-04B6-8589-33A0549F2959}"/>
              </a:ext>
            </a:extLst>
          </p:cNvPr>
          <p:cNvSpPr txBox="1"/>
          <p:nvPr/>
        </p:nvSpPr>
        <p:spPr>
          <a:xfrm>
            <a:off x="7862401" y="4593151"/>
            <a:ext cx="253274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L1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C4BC8878-A219-9F47-9A0E-B28D59868D07}"/>
              </a:ext>
            </a:extLst>
          </p:cNvPr>
          <p:cNvSpPr/>
          <p:nvPr/>
        </p:nvSpPr>
        <p:spPr>
          <a:xfrm>
            <a:off x="7700120" y="5295545"/>
            <a:ext cx="563410" cy="563410"/>
          </a:xfrm>
          <a:prstGeom prst="ellipse">
            <a:avLst/>
          </a:prstGeom>
          <a:gradFill flip="none" rotWithShape="1">
            <a:gsLst>
              <a:gs pos="0">
                <a:srgbClr val="5B9BD5">
                  <a:lumMod val="0"/>
                  <a:lumOff val="100000"/>
                </a:srgbClr>
              </a:gs>
              <a:gs pos="35000">
                <a:srgbClr val="5B9BD5">
                  <a:lumMod val="0"/>
                  <a:lumOff val="100000"/>
                </a:srgbClr>
              </a:gs>
              <a:gs pos="100000">
                <a:srgbClr val="A7A7A7">
                  <a:lumMod val="40000"/>
                  <a:lumOff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 cap="flat">
            <a:noFill/>
            <a:prstDash val="solid"/>
            <a:miter lim="800000"/>
          </a:ln>
          <a:effectLst/>
          <a:sp3d/>
        </p:spPr>
        <p:txBody>
          <a:bodyPr rot="0" spcFirstLastPara="1" vert="horz" wrap="square" lIns="45719" tIns="45719" rIns="45719" bIns="45719" numCol="1" spcCol="38100" rtlCol="0" anchor="ctr">
            <a:no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0">
              <a:defRPr/>
            </a:pPr>
            <a:endParaRPr lang="zh-CN" altLang="en-US" sz="2000" kern="0">
              <a:solidFill>
                <a:srgbClr val="000000"/>
              </a:solidFill>
              <a:latin typeface="Lexend" pitchFamily="2" charset="0"/>
              <a:ea typeface="微软雅黑" panose="020B0503020204020204" pitchFamily="34" charset="-122"/>
              <a:cs typeface="Calibri"/>
              <a:sym typeface="Arial" panose="020B0604020202020204" pitchFamily="34" charset="0"/>
            </a:endParaRPr>
          </a:p>
        </p:txBody>
      </p:sp>
      <p:sp>
        <p:nvSpPr>
          <p:cNvPr id="91" name="GPT-2">
            <a:extLst>
              <a:ext uri="{FF2B5EF4-FFF2-40B4-BE49-F238E27FC236}">
                <a16:creationId xmlns:a16="http://schemas.microsoft.com/office/drawing/2014/main" id="{0B6FCAA9-3009-4D3D-E048-0C28722EA735}"/>
              </a:ext>
            </a:extLst>
          </p:cNvPr>
          <p:cNvSpPr txBox="1"/>
          <p:nvPr/>
        </p:nvSpPr>
        <p:spPr>
          <a:xfrm>
            <a:off x="7862401" y="5438754"/>
            <a:ext cx="277320" cy="276999"/>
          </a:xfrm>
          <a:prstGeom prst="rect">
            <a:avLst/>
          </a:prstGeom>
          <a:noFill/>
          <a:ln w="50800" cap="flat">
            <a:noFill/>
            <a:miter lim="400000"/>
          </a:ln>
          <a:effectLst/>
          <a:extLst>
            <a:ext uri="{C572A759-6A51-4108-AA02-DFA0A04FC94B}">
              <ma14:wrappingTextBoxFlag xmlns:lc="http://schemas.openxmlformats.org/drawingml/2006/lockedCanvas" xmlns:ma14="http://schemas.microsoft.com/office/mac/drawingml/2011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/>
            <a:r>
              <a:rPr lang="en-US" altLang="zh-CN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rPr>
              <a:t>L0</a:t>
            </a:r>
            <a:endParaRPr kern="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10828AA9-C5E3-728F-F9D3-EFEF141DB894}"/>
              </a:ext>
            </a:extLst>
          </p:cNvPr>
          <p:cNvSpPr/>
          <p:nvPr/>
        </p:nvSpPr>
        <p:spPr>
          <a:xfrm>
            <a:off x="8148417" y="1309104"/>
            <a:ext cx="2698175" cy="400110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 fontAlgn="base">
              <a:spcAft>
                <a:spcPct val="0"/>
              </a:spcAft>
            </a:pPr>
            <a:r>
              <a:rPr kumimoji="1" lang="zh-CN" altLang="en-US" sz="2000" b="1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集群系统架构分层</a:t>
            </a:r>
          </a:p>
        </p:txBody>
      </p:sp>
    </p:spTree>
    <p:extLst>
      <p:ext uri="{BB962C8B-B14F-4D97-AF65-F5344CB8AC3E}">
        <p14:creationId xmlns:p14="http://schemas.microsoft.com/office/powerpoint/2010/main" val="3035890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1"/>
          <p:cNvSpPr txBox="1">
            <a:spLocks/>
          </p:cNvSpPr>
          <p:nvPr/>
        </p:nvSpPr>
        <p:spPr>
          <a:xfrm>
            <a:off x="510173" y="219195"/>
            <a:ext cx="11716586" cy="582199"/>
          </a:xfrm>
          <a:prstGeom prst="rect">
            <a:avLst/>
          </a:prstGeom>
        </p:spPr>
        <p:txBody>
          <a:bodyPr/>
          <a:lstStyle/>
          <a:p>
            <a:pPr marL="0" lvl="2" indent="147594" defTabSz="1218712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标题 33">
            <a:extLst>
              <a:ext uri="{FF2B5EF4-FFF2-40B4-BE49-F238E27FC236}">
                <a16:creationId xmlns:a16="http://schemas.microsoft.com/office/drawing/2014/main" id="{180DBF2E-F2CA-1210-3234-A26BA5A6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集群系统软件平台与应用</a:t>
            </a:r>
            <a:endParaRPr lang="zh-CN" altLang="en-US" dirty="0"/>
          </a:p>
        </p:txBody>
      </p:sp>
      <p:sp>
        <p:nvSpPr>
          <p:cNvPr id="36" name="梯形 35">
            <a:extLst>
              <a:ext uri="{FF2B5EF4-FFF2-40B4-BE49-F238E27FC236}">
                <a16:creationId xmlns:a16="http://schemas.microsoft.com/office/drawing/2014/main" id="{C6E7F857-0DB3-75BE-CA4D-B9360F77D8B5}"/>
              </a:ext>
            </a:extLst>
          </p:cNvPr>
          <p:cNvSpPr/>
          <p:nvPr/>
        </p:nvSpPr>
        <p:spPr>
          <a:xfrm>
            <a:off x="951880" y="1534975"/>
            <a:ext cx="5023213" cy="282421"/>
          </a:xfrm>
          <a:prstGeom prst="trapezoid">
            <a:avLst>
              <a:gd name="adj" fmla="val 117447"/>
            </a:avLst>
          </a:prstGeom>
          <a:gradFill>
            <a:gsLst>
              <a:gs pos="0">
                <a:srgbClr val="666666">
                  <a:lumMod val="40000"/>
                  <a:lumOff val="60000"/>
                  <a:alpha val="27000"/>
                </a:srgbClr>
              </a:gs>
              <a:gs pos="67000">
                <a:srgbClr val="666666">
                  <a:lumMod val="40000"/>
                  <a:lumOff val="60000"/>
                  <a:alpha val="0"/>
                </a:srgbClr>
              </a:gs>
            </a:gsLst>
            <a:lin ang="16200000" scaled="1"/>
          </a:gradFill>
          <a:ln w="6350" cap="flat" cmpd="sng" algn="ctr">
            <a:gradFill flip="none" rotWithShape="1">
              <a:gsLst>
                <a:gs pos="0">
                  <a:srgbClr val="666666">
                    <a:lumMod val="40000"/>
                    <a:lumOff val="60000"/>
                  </a:srgbClr>
                </a:gs>
                <a:gs pos="71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  <a:tileRect/>
            </a:gradFill>
            <a:prstDash val="solid"/>
            <a:miter lim="800000"/>
          </a:ln>
          <a:effectLst>
            <a:outerShdw blurRad="50800" dist="38100" dir="5400000" sx="99000" sy="99000" algn="ctr" rotWithShape="0">
              <a:srgbClr val="000000">
                <a:alpha val="10000"/>
              </a:srgbClr>
            </a:outerShdw>
          </a:effectLst>
        </p:spPr>
        <p:txBody>
          <a:bodyPr lIns="107966" tIns="45706" rIns="91411" bIns="45706" anchor="ctr">
            <a:noAutofit/>
          </a:bodyPr>
          <a:lstStyle/>
          <a:p>
            <a:pPr defTabSz="1219052" fontAlgn="ctr"/>
            <a:endParaRPr lang="zh-CN" altLang="en-US" sz="1100" b="1" kern="0">
              <a:solidFill>
                <a:prstClr val="black">
                  <a:lumMod val="75000"/>
                  <a:lumOff val="25000"/>
                </a:prstClr>
              </a:solidFill>
              <a:latin typeface="Lexend" pitchFamily="2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AF5CBE9-BD36-BDF4-9A3E-B877F4397D80}"/>
              </a:ext>
            </a:extLst>
          </p:cNvPr>
          <p:cNvSpPr/>
          <p:nvPr/>
        </p:nvSpPr>
        <p:spPr>
          <a:xfrm>
            <a:off x="2446432" y="1415573"/>
            <a:ext cx="1684095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高性能计算中心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89A7F67-0515-67B4-76AA-C326C8577820}"/>
              </a:ext>
            </a:extLst>
          </p:cNvPr>
          <p:cNvSpPr/>
          <p:nvPr/>
        </p:nvSpPr>
        <p:spPr>
          <a:xfrm>
            <a:off x="1272290" y="1415573"/>
            <a:ext cx="1122423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AI</a:t>
            </a: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计算中心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1A12B45-3AEB-9C6D-9C61-4667D5CE6E13}"/>
              </a:ext>
            </a:extLst>
          </p:cNvPr>
          <p:cNvSpPr/>
          <p:nvPr/>
        </p:nvSpPr>
        <p:spPr>
          <a:xfrm>
            <a:off x="4067144" y="1415573"/>
            <a:ext cx="1082348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kern="0" dirty="0">
                <a:solidFill>
                  <a:srgbClr val="666666">
                    <a:lumMod val="50000"/>
                  </a:srgbClr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云数据中心</a:t>
            </a:r>
          </a:p>
        </p:txBody>
      </p:sp>
      <p:sp>
        <p:nvSpPr>
          <p:cNvPr id="40" name="矩形 83">
            <a:extLst>
              <a:ext uri="{FF2B5EF4-FFF2-40B4-BE49-F238E27FC236}">
                <a16:creationId xmlns:a16="http://schemas.microsoft.com/office/drawing/2014/main" id="{885ADE33-BEC0-39D2-F745-8DC3CA54CCD4}"/>
              </a:ext>
            </a:extLst>
          </p:cNvPr>
          <p:cNvSpPr/>
          <p:nvPr/>
        </p:nvSpPr>
        <p:spPr bwMode="auto">
          <a:xfrm>
            <a:off x="1023952" y="2973273"/>
            <a:ext cx="4039553" cy="888446"/>
          </a:xfrm>
          <a:prstGeom prst="rect">
            <a:avLst/>
          </a:prstGeom>
          <a:solidFill>
            <a:srgbClr val="F2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rIns="0" rtlCol="0" anchor="t" anchorCtr="0"/>
          <a:lstStyle/>
          <a:p>
            <a:pPr algn="ctr" defTabSz="91265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算力服务底座 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(HCSO)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0B4066-0052-2649-F2A1-D591954C1C15}"/>
              </a:ext>
            </a:extLst>
          </p:cNvPr>
          <p:cNvSpPr/>
          <p:nvPr/>
        </p:nvSpPr>
        <p:spPr bwMode="auto">
          <a:xfrm>
            <a:off x="5113842" y="1870123"/>
            <a:ext cx="849608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运营平台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5C2F009-C8EE-6873-DE89-D119E6A9E9B6}"/>
              </a:ext>
            </a:extLst>
          </p:cNvPr>
          <p:cNvSpPr/>
          <p:nvPr/>
        </p:nvSpPr>
        <p:spPr bwMode="auto">
          <a:xfrm>
            <a:off x="5110957" y="2426026"/>
            <a:ext cx="847653" cy="3731181"/>
          </a:xfrm>
          <a:prstGeom prst="rect">
            <a:avLst/>
          </a:prstGeom>
          <a:solidFill>
            <a:srgbClr val="F2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tIns="90000" rIns="0" rtlCol="0" anchor="t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全栈统一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运维平台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4CCF4AE-EA10-3D96-AC1A-B8698CA8E9EE}"/>
              </a:ext>
            </a:extLst>
          </p:cNvPr>
          <p:cNvSpPr/>
          <p:nvPr/>
        </p:nvSpPr>
        <p:spPr bwMode="auto">
          <a:xfrm>
            <a:off x="1018764" y="5314871"/>
            <a:ext cx="4037035" cy="394808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高效液冷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+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高功率供电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0996D5C-6115-9CBC-6C9F-F09A7EFC47A0}"/>
              </a:ext>
            </a:extLst>
          </p:cNvPr>
          <p:cNvSpPr/>
          <p:nvPr/>
        </p:nvSpPr>
        <p:spPr bwMode="auto">
          <a:xfrm>
            <a:off x="1025038" y="3927349"/>
            <a:ext cx="1894968" cy="1331905"/>
          </a:xfrm>
          <a:prstGeom prst="rect">
            <a:avLst/>
          </a:prstGeom>
          <a:solidFill>
            <a:srgbClr val="F4F2F2"/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0" rIns="0" rtlCol="0" anchor="t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计算子系统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(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多样性算力</a:t>
            </a: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+mn-ea"/>
                <a:sym typeface="+mn-lt"/>
              </a:rPr>
              <a:t>)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2D9432C-C13A-075E-7959-B0FC80B01984}"/>
              </a:ext>
            </a:extLst>
          </p:cNvPr>
          <p:cNvSpPr/>
          <p:nvPr/>
        </p:nvSpPr>
        <p:spPr>
          <a:xfrm>
            <a:off x="1130498" y="4250194"/>
            <a:ext cx="803255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昇腾算力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3EB24A2-1111-5B64-602B-64B956510989}"/>
              </a:ext>
            </a:extLst>
          </p:cNvPr>
          <p:cNvSpPr/>
          <p:nvPr/>
        </p:nvSpPr>
        <p:spPr>
          <a:xfrm>
            <a:off x="1995474" y="4250194"/>
            <a:ext cx="793634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鲲鹏算力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F0328AE-373D-F006-625B-42AB5E18069D}"/>
              </a:ext>
            </a:extLst>
          </p:cNvPr>
          <p:cNvSpPr/>
          <p:nvPr/>
        </p:nvSpPr>
        <p:spPr>
          <a:xfrm>
            <a:off x="1995474" y="4726766"/>
            <a:ext cx="793634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x86</a:t>
            </a: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算力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654AC5A-245C-7FCE-70D2-CDFBAB3F058F}"/>
              </a:ext>
            </a:extLst>
          </p:cNvPr>
          <p:cNvSpPr/>
          <p:nvPr/>
        </p:nvSpPr>
        <p:spPr>
          <a:xfrm>
            <a:off x="1130498" y="4726766"/>
            <a:ext cx="803255" cy="423844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GPU</a:t>
            </a: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算力</a:t>
            </a:r>
          </a:p>
        </p:txBody>
      </p:sp>
      <p:sp>
        <p:nvSpPr>
          <p:cNvPr id="52" name="矩形 65">
            <a:extLst>
              <a:ext uri="{FF2B5EF4-FFF2-40B4-BE49-F238E27FC236}">
                <a16:creationId xmlns:a16="http://schemas.microsoft.com/office/drawing/2014/main" id="{049B6774-22FB-AD23-FAC0-EDF33A78541E}"/>
              </a:ext>
            </a:extLst>
          </p:cNvPr>
          <p:cNvSpPr/>
          <p:nvPr/>
        </p:nvSpPr>
        <p:spPr bwMode="auto">
          <a:xfrm>
            <a:off x="1018764" y="5758517"/>
            <a:ext cx="4035139" cy="398691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一体化机房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DBCCB89-98BD-9AE4-2597-22397D8EED69}"/>
              </a:ext>
            </a:extLst>
          </p:cNvPr>
          <p:cNvSpPr/>
          <p:nvPr/>
        </p:nvSpPr>
        <p:spPr bwMode="auto">
          <a:xfrm>
            <a:off x="2980588" y="3927349"/>
            <a:ext cx="1020547" cy="1331905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存储子系统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7C096E7A-FA24-7085-C835-64DEE5FF63D9}"/>
              </a:ext>
            </a:extLst>
          </p:cNvPr>
          <p:cNvSpPr/>
          <p:nvPr/>
        </p:nvSpPr>
        <p:spPr bwMode="auto">
          <a:xfrm>
            <a:off x="4038269" y="3927349"/>
            <a:ext cx="1017529" cy="1331905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网络互联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子系统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70C13A07-A4D4-93C8-D4D6-ED758DE6CB4A}"/>
              </a:ext>
            </a:extLst>
          </p:cNvPr>
          <p:cNvSpPr/>
          <p:nvPr/>
        </p:nvSpPr>
        <p:spPr>
          <a:xfrm>
            <a:off x="5184493" y="3270634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资源监控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4A8D0E9-BD96-B9D4-428B-8A1537072A11}"/>
              </a:ext>
            </a:extLst>
          </p:cNvPr>
          <p:cNvSpPr/>
          <p:nvPr/>
        </p:nvSpPr>
        <p:spPr>
          <a:xfrm>
            <a:off x="5180658" y="3758095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告警日志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4081066-387C-0D03-2979-FF69BCC60BD8}"/>
              </a:ext>
            </a:extLst>
          </p:cNvPr>
          <p:cNvSpPr/>
          <p:nvPr/>
        </p:nvSpPr>
        <p:spPr>
          <a:xfrm>
            <a:off x="5180658" y="4239201"/>
            <a:ext cx="709222" cy="419661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运维</a:t>
            </a:r>
            <a:endParaRPr lang="en-US" altLang="zh-CN" sz="10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>
              <a:defRPr/>
            </a:pPr>
            <a:r>
              <a:rPr lang="zh-CN" altLang="en-US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可视化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59E1CD12-59B6-662B-043E-728FCACBFD25}"/>
              </a:ext>
            </a:extLst>
          </p:cNvPr>
          <p:cNvSpPr/>
          <p:nvPr/>
        </p:nvSpPr>
        <p:spPr>
          <a:xfrm>
            <a:off x="5179193" y="4726820"/>
            <a:ext cx="709222" cy="366108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r>
              <a:rPr lang="en-US" altLang="zh-CN" sz="1000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…</a:t>
            </a:r>
            <a:endParaRPr lang="zh-CN" altLang="en-US" sz="1000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1" name="矩形 148">
            <a:extLst>
              <a:ext uri="{FF2B5EF4-FFF2-40B4-BE49-F238E27FC236}">
                <a16:creationId xmlns:a16="http://schemas.microsoft.com/office/drawing/2014/main" id="{4F64530A-3F20-6020-495A-AA9EB2E35FC6}"/>
              </a:ext>
            </a:extLst>
          </p:cNvPr>
          <p:cNvSpPr/>
          <p:nvPr/>
        </p:nvSpPr>
        <p:spPr bwMode="auto">
          <a:xfrm>
            <a:off x="1023952" y="1870123"/>
            <a:ext cx="122731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AI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训练服务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A82435B9-0B39-FF93-AF2D-5719CC9C8F4F}"/>
              </a:ext>
            </a:extLst>
          </p:cNvPr>
          <p:cNvSpPr/>
          <p:nvPr/>
        </p:nvSpPr>
        <p:spPr bwMode="auto">
          <a:xfrm>
            <a:off x="2331973" y="1875624"/>
            <a:ext cx="1405372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HPC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服务</a:t>
            </a:r>
          </a:p>
        </p:txBody>
      </p:sp>
      <p:sp>
        <p:nvSpPr>
          <p:cNvPr id="63" name="矩形 83">
            <a:extLst>
              <a:ext uri="{FF2B5EF4-FFF2-40B4-BE49-F238E27FC236}">
                <a16:creationId xmlns:a16="http://schemas.microsoft.com/office/drawing/2014/main" id="{B8108CEF-12C2-C7E3-2ED2-E7A6C222B2A9}"/>
              </a:ext>
            </a:extLst>
          </p:cNvPr>
          <p:cNvSpPr/>
          <p:nvPr/>
        </p:nvSpPr>
        <p:spPr bwMode="auto">
          <a:xfrm>
            <a:off x="3790660" y="1875624"/>
            <a:ext cx="1270246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大数据服务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259C3E-AA7D-DC73-2094-1D5D8B72CB17}"/>
              </a:ext>
            </a:extLst>
          </p:cNvPr>
          <p:cNvSpPr/>
          <p:nvPr/>
        </p:nvSpPr>
        <p:spPr>
          <a:xfrm>
            <a:off x="2330691" y="2423529"/>
            <a:ext cx="139886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HPC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en-US" altLang="zh-CN" sz="1000" b="1" kern="0" dirty="0" err="1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CCSuite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51B03109-65F2-7594-73E5-E52B5F9BEAC6}"/>
              </a:ext>
            </a:extLst>
          </p:cNvPr>
          <p:cNvSpPr/>
          <p:nvPr/>
        </p:nvSpPr>
        <p:spPr>
          <a:xfrm>
            <a:off x="1024803" y="2418028"/>
            <a:ext cx="1230337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AI</a:t>
            </a: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平台</a:t>
            </a:r>
            <a:endParaRPr lang="en-US" altLang="zh-CN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  <a:p>
            <a:pPr algn="ctr" defTabSz="913381">
              <a:defRPr/>
            </a:pPr>
            <a:r>
              <a:rPr lang="en-US" altLang="zh-CN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ModelArts</a:t>
            </a:r>
            <a:endParaRPr lang="zh-CN" altLang="en-US" sz="1000" b="1" kern="0" dirty="0">
              <a:solidFill>
                <a:srgbClr val="1D1D1A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1E317650-13D4-ADE5-774B-AE527F96B670}"/>
              </a:ext>
            </a:extLst>
          </p:cNvPr>
          <p:cNvSpPr/>
          <p:nvPr/>
        </p:nvSpPr>
        <p:spPr>
          <a:xfrm>
            <a:off x="3790140" y="2426026"/>
            <a:ext cx="1273365" cy="500906"/>
          </a:xfrm>
          <a:prstGeom prst="rect">
            <a:avLst/>
          </a:prstGeom>
          <a:solidFill>
            <a:srgbClr val="FFFFFF">
              <a:lumMod val="95000"/>
            </a:srgbClr>
          </a:solidFill>
          <a:ln w="6350" cap="flat" cmpd="sng" algn="ctr">
            <a:noFill/>
            <a:prstDash val="dash"/>
            <a:miter lim="800000"/>
          </a:ln>
          <a:effectLst/>
        </p:spPr>
        <p:txBody>
          <a:bodyPr lIns="72000" tIns="108000" rIns="0" rtlCol="0" anchor="ctr" anchorCtr="0"/>
          <a:lstStyle/>
          <a:p>
            <a:pPr algn="ctr" defTabSz="913381">
              <a:defRPr/>
            </a:pPr>
            <a:r>
              <a:rPr lang="zh-CN" altLang="en-US" sz="1000" b="1" kern="0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+mn-lt"/>
              </a:rPr>
              <a:t>大数据平台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B9CCC4C-56D2-2781-33A8-6A466A91B37B}"/>
              </a:ext>
            </a:extLst>
          </p:cNvPr>
          <p:cNvSpPr txBox="1"/>
          <p:nvPr/>
        </p:nvSpPr>
        <p:spPr>
          <a:xfrm>
            <a:off x="1163469" y="3315528"/>
            <a:ext cx="959215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algn="ctr">
              <a:defRPr sz="1200" b="1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altLang="zh-CN" sz="1000" b="0" kern="0" dirty="0">
                <a:solidFill>
                  <a:srgbClr val="1D1D1A"/>
                </a:solidFill>
                <a:latin typeface="Lexend" pitchFamily="2" charset="0"/>
                <a:sym typeface="+mn-lt"/>
              </a:rPr>
              <a:t>HPC</a:t>
            </a:r>
            <a:r>
              <a:rPr lang="zh-CN" altLang="en-US" sz="1000" b="0" kern="0" dirty="0">
                <a:solidFill>
                  <a:srgbClr val="1D1D1A"/>
                </a:solidFill>
                <a:latin typeface="Lexend" pitchFamily="2" charset="0"/>
                <a:sym typeface="+mn-lt"/>
              </a:rPr>
              <a:t>资源池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D0E395AE-825F-ECB3-6FA6-5F83AFB16B33}"/>
              </a:ext>
            </a:extLst>
          </p:cNvPr>
          <p:cNvSpPr txBox="1"/>
          <p:nvPr/>
        </p:nvSpPr>
        <p:spPr>
          <a:xfrm>
            <a:off x="2696293" y="3315528"/>
            <a:ext cx="773783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AI</a:t>
            </a:r>
            <a:r>
              <a:rPr lang="zh-CN" altLang="en-US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资源池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16D3BD8F-2888-6105-205A-6E9BAC7DA82E}"/>
              </a:ext>
            </a:extLst>
          </p:cNvPr>
          <p:cNvSpPr txBox="1"/>
          <p:nvPr/>
        </p:nvSpPr>
        <p:spPr>
          <a:xfrm>
            <a:off x="3998033" y="3315528"/>
            <a:ext cx="951200" cy="342575"/>
          </a:xfrm>
          <a:prstGeom prst="rect">
            <a:avLst/>
          </a:prstGeom>
          <a:solidFill>
            <a:srgbClr val="E4E2E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180000" rIns="72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u="none" strike="noStrike" kern="0" cap="none" spc="0" normalizeH="0" baseline="0">
                <a:ln>
                  <a:noFill/>
                </a:ln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1D1D1A"/>
                </a:solidFill>
                <a:latin typeface="Lexend" pitchFamily="2" charset="0"/>
                <a:ea typeface="微软雅黑" panose="020B0503020204020204" pitchFamily="34" charset="-122"/>
                <a:sym typeface="+mn-lt"/>
              </a:rPr>
              <a:t>通用资源池</a:t>
            </a:r>
          </a:p>
        </p:txBody>
      </p:sp>
      <p:cxnSp>
        <p:nvCxnSpPr>
          <p:cNvPr id="76" name="直接箭头连接符 131">
            <a:extLst>
              <a:ext uri="{FF2B5EF4-FFF2-40B4-BE49-F238E27FC236}">
                <a16:creationId xmlns:a16="http://schemas.microsoft.com/office/drawing/2014/main" id="{1C1CBE59-CE76-AADE-1DEF-12BE28E4F0E3}"/>
              </a:ext>
            </a:extLst>
          </p:cNvPr>
          <p:cNvCxnSpPr/>
          <p:nvPr/>
        </p:nvCxnSpPr>
        <p:spPr>
          <a:xfrm>
            <a:off x="2122684" y="3486814"/>
            <a:ext cx="573609" cy="0"/>
          </a:xfrm>
          <a:prstGeom prst="straightConnector1">
            <a:avLst/>
          </a:prstGeom>
          <a:noFill/>
          <a:ln w="6350" cap="flat" cmpd="sng" algn="ctr">
            <a:solidFill>
              <a:srgbClr val="666666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77" name="直接箭头连接符 132">
            <a:extLst>
              <a:ext uri="{FF2B5EF4-FFF2-40B4-BE49-F238E27FC236}">
                <a16:creationId xmlns:a16="http://schemas.microsoft.com/office/drawing/2014/main" id="{ECF373AC-558D-4D1C-4CE4-01ADCE8C387C}"/>
              </a:ext>
            </a:extLst>
          </p:cNvPr>
          <p:cNvCxnSpPr/>
          <p:nvPr/>
        </p:nvCxnSpPr>
        <p:spPr>
          <a:xfrm>
            <a:off x="3470075" y="3486814"/>
            <a:ext cx="527958" cy="0"/>
          </a:xfrm>
          <a:prstGeom prst="straightConnector1">
            <a:avLst/>
          </a:prstGeom>
          <a:noFill/>
          <a:ln w="6350" cap="flat" cmpd="sng" algn="ctr">
            <a:solidFill>
              <a:srgbClr val="666666"/>
            </a:solidFill>
            <a:prstDash val="solid"/>
            <a:miter lim="800000"/>
            <a:headEnd type="triangle" w="sm" len="sm"/>
            <a:tailEnd type="triangle" w="sm" len="sm"/>
          </a:ln>
          <a:effectLst/>
        </p:spPr>
      </p:cxnSp>
      <p:cxnSp>
        <p:nvCxnSpPr>
          <p:cNvPr id="78" name="直接箭头连接符 153">
            <a:extLst>
              <a:ext uri="{FF2B5EF4-FFF2-40B4-BE49-F238E27FC236}">
                <a16:creationId xmlns:a16="http://schemas.microsoft.com/office/drawing/2014/main" id="{60E0C4CC-1C7A-2911-C0D4-E92D88630DD8}"/>
              </a:ext>
            </a:extLst>
          </p:cNvPr>
          <p:cNvCxnSpPr/>
          <p:nvPr/>
        </p:nvCxnSpPr>
        <p:spPr>
          <a:xfrm>
            <a:off x="769390" y="1870124"/>
            <a:ext cx="0" cy="4287083"/>
          </a:xfrm>
          <a:prstGeom prst="straightConnector1">
            <a:avLst/>
          </a:prstGeom>
          <a:noFill/>
          <a:ln w="19050" cap="flat" cmpd="sng" algn="ctr">
            <a:gradFill>
              <a:gsLst>
                <a:gs pos="70000">
                  <a:srgbClr val="C61A1A"/>
                </a:gs>
                <a:gs pos="0">
                  <a:srgbClr val="C00000"/>
                </a:gs>
                <a:gs pos="24000">
                  <a:srgbClr val="C41010"/>
                </a:gs>
                <a:gs pos="33000">
                  <a:srgbClr val="FFFFFF">
                    <a:alpha val="0"/>
                  </a:srgbClr>
                </a:gs>
                <a:gs pos="63000">
                  <a:srgbClr val="FFFFFF">
                    <a:alpha val="0"/>
                  </a:srgbClr>
                </a:gs>
                <a:gs pos="100000">
                  <a:srgbClr val="C00000"/>
                </a:gs>
              </a:gsLst>
              <a:lin ang="5400000" scaled="0"/>
            </a:gradFill>
            <a:prstDash val="solid"/>
            <a:miter lim="800000"/>
            <a:headEnd type="triangle"/>
            <a:tailEnd type="triangle"/>
          </a:ln>
          <a:effectLst/>
        </p:spPr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72FB6F00-C9FC-72B2-6945-84D67FF01915}"/>
              </a:ext>
            </a:extLst>
          </p:cNvPr>
          <p:cNvSpPr txBox="1"/>
          <p:nvPr/>
        </p:nvSpPr>
        <p:spPr>
          <a:xfrm>
            <a:off x="688033" y="2908386"/>
            <a:ext cx="215444" cy="1933147"/>
          </a:xfrm>
          <a:prstGeom prst="rect">
            <a:avLst/>
          </a:prstGeom>
          <a:noFill/>
        </p:spPr>
        <p:txBody>
          <a:bodyPr vert="eaVert" wrap="square" lIns="0" tIns="0" rIns="0" bIns="0" rtlCol="0" anchor="ctr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1400" b="1" spc="3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rPr>
              <a:t>全栈垂直优化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169C9A8B-40B0-A009-621E-639C1A600199}"/>
              </a:ext>
            </a:extLst>
          </p:cNvPr>
          <p:cNvSpPr txBox="1"/>
          <p:nvPr/>
        </p:nvSpPr>
        <p:spPr>
          <a:xfrm>
            <a:off x="3265315" y="3341966"/>
            <a:ext cx="93481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横向资源</a:t>
            </a:r>
            <a:endParaRPr kumimoji="1" lang="en-US" altLang="zh-CN" sz="9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</a:endParaRPr>
          </a:p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复用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85216D4B-E6A2-9080-A8E2-DA464801DDE1}"/>
              </a:ext>
            </a:extLst>
          </p:cNvPr>
          <p:cNvSpPr txBox="1"/>
          <p:nvPr/>
        </p:nvSpPr>
        <p:spPr>
          <a:xfrm>
            <a:off x="1951496" y="3341966"/>
            <a:ext cx="934816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横向资源</a:t>
            </a:r>
            <a:endParaRPr kumimoji="1" lang="en-US" altLang="zh-CN" sz="900" dirty="0">
              <a:solidFill>
                <a:srgbClr val="C00000"/>
              </a:solidFill>
              <a:latin typeface="Lexend" pitchFamily="2" charset="0"/>
              <a:ea typeface="微软雅黑" panose="020B0503020204020204" pitchFamily="34" charset="-122"/>
              <a:cs typeface="Microsoft YaHei" charset="-122"/>
            </a:endParaRPr>
          </a:p>
          <a:p>
            <a:pPr algn="ctr">
              <a:tabLst>
                <a:tab pos="895350" algn="l"/>
              </a:tabLst>
              <a:defRPr/>
            </a:pPr>
            <a:r>
              <a:rPr kumimoji="1" lang="zh-CN" altLang="en-US" sz="90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</a:rPr>
              <a:t>复用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748180A-6627-8CD1-339B-F4776A7A7C9D}"/>
              </a:ext>
            </a:extLst>
          </p:cNvPr>
          <p:cNvSpPr/>
          <p:nvPr/>
        </p:nvSpPr>
        <p:spPr>
          <a:xfrm>
            <a:off x="955146" y="2864630"/>
            <a:ext cx="4147054" cy="1042561"/>
          </a:xfrm>
          <a:prstGeom prst="rect">
            <a:avLst/>
          </a:prstGeom>
          <a:solidFill>
            <a:srgbClr val="9FDDE5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D73A36D-85AA-335E-C514-815A0DB4277E}"/>
              </a:ext>
            </a:extLst>
          </p:cNvPr>
          <p:cNvSpPr/>
          <p:nvPr/>
        </p:nvSpPr>
        <p:spPr>
          <a:xfrm>
            <a:off x="5090332" y="1827538"/>
            <a:ext cx="884761" cy="4329668"/>
          </a:xfrm>
          <a:prstGeom prst="rect">
            <a:avLst/>
          </a:prstGeom>
          <a:solidFill>
            <a:srgbClr val="9FDDE5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BC4BEC4A-EB11-0A61-C36D-389ACF00F36A}"/>
              </a:ext>
            </a:extLst>
          </p:cNvPr>
          <p:cNvSpPr/>
          <p:nvPr/>
        </p:nvSpPr>
        <p:spPr>
          <a:xfrm>
            <a:off x="955147" y="1822069"/>
            <a:ext cx="4139326" cy="1042561"/>
          </a:xfrm>
          <a:prstGeom prst="rect">
            <a:avLst/>
          </a:prstGeom>
          <a:solidFill>
            <a:srgbClr val="81C15F">
              <a:alpha val="2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666666"/>
              </a:solidFill>
              <a:latin typeface="Lexend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96" name="连接符: 肘形 64">
            <a:extLst>
              <a:ext uri="{FF2B5EF4-FFF2-40B4-BE49-F238E27FC236}">
                <a16:creationId xmlns:a16="http://schemas.microsoft.com/office/drawing/2014/main" id="{3988BFB7-4E31-6ECB-AB0A-AEC1B6696516}"/>
              </a:ext>
            </a:extLst>
          </p:cNvPr>
          <p:cNvCxnSpPr>
            <a:cxnSpLocks/>
            <a:stCxn id="56" idx="1"/>
          </p:cNvCxnSpPr>
          <p:nvPr/>
        </p:nvCxnSpPr>
        <p:spPr>
          <a:xfrm rot="10800000" flipV="1">
            <a:off x="5975092" y="3165996"/>
            <a:ext cx="1839312" cy="826376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158">
            <a:extLst>
              <a:ext uri="{FF2B5EF4-FFF2-40B4-BE49-F238E27FC236}">
                <a16:creationId xmlns:a16="http://schemas.microsoft.com/office/drawing/2014/main" id="{2CCD1F49-BFED-83C0-EF76-6CD5DA0FE269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4727770" y="2301142"/>
            <a:ext cx="3086634" cy="0"/>
          </a:xfrm>
          <a:prstGeom prst="line">
            <a:avLst/>
          </a:prstGeom>
          <a:ln w="12700">
            <a:solidFill>
              <a:srgbClr val="C00000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 1">
            <a:extLst>
              <a:ext uri="{FF2B5EF4-FFF2-40B4-BE49-F238E27FC236}">
                <a16:creationId xmlns:a16="http://schemas.microsoft.com/office/drawing/2014/main" id="{6A7ED67C-E3C0-32C9-C6A8-2BA443642F42}"/>
              </a:ext>
            </a:extLst>
          </p:cNvPr>
          <p:cNvGrpSpPr/>
          <p:nvPr/>
        </p:nvGrpSpPr>
        <p:grpSpPr>
          <a:xfrm>
            <a:off x="7277232" y="1421982"/>
            <a:ext cx="4411180" cy="4672224"/>
            <a:chOff x="7401314" y="1001938"/>
            <a:chExt cx="4411180" cy="4672224"/>
          </a:xfrm>
        </p:grpSpPr>
        <p:grpSp>
          <p:nvGrpSpPr>
            <p:cNvPr id="103" name="组合 70">
              <a:extLst>
                <a:ext uri="{FF2B5EF4-FFF2-40B4-BE49-F238E27FC236}">
                  <a16:creationId xmlns:a16="http://schemas.microsoft.com/office/drawing/2014/main" id="{B64F7636-6333-68BA-38A8-545DBDA95D56}"/>
                </a:ext>
              </a:extLst>
            </p:cNvPr>
            <p:cNvGrpSpPr/>
            <p:nvPr/>
          </p:nvGrpSpPr>
          <p:grpSpPr>
            <a:xfrm>
              <a:off x="7401314" y="1115864"/>
              <a:ext cx="4072947" cy="4528759"/>
              <a:chOff x="1310876" y="1413362"/>
              <a:chExt cx="3306092" cy="2221319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C0ABC9E6-4905-51AA-2738-52F7F1AB8D21}"/>
                  </a:ext>
                </a:extLst>
              </p:cNvPr>
              <p:cNvSpPr/>
              <p:nvPr/>
            </p:nvSpPr>
            <p:spPr>
              <a:xfrm>
                <a:off x="1310876" y="1596603"/>
                <a:ext cx="3301686" cy="2038078"/>
              </a:xfrm>
              <a:prstGeom prst="rect">
                <a:avLst/>
              </a:prstGeom>
              <a:gradFill>
                <a:gsLst>
                  <a:gs pos="100000">
                    <a:schemeClr val="bg1">
                      <a:lumMod val="60000"/>
                      <a:lumOff val="40000"/>
                      <a:alpha val="0"/>
                    </a:schemeClr>
                  </a:gs>
                  <a:gs pos="33000">
                    <a:schemeClr val="bg1">
                      <a:lumMod val="60000"/>
                      <a:lumOff val="40000"/>
                      <a:alpha val="10000"/>
                    </a:schemeClr>
                  </a:gs>
                </a:gsLst>
                <a:lin ang="5400000" scaled="0"/>
              </a:gra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04" tIns="45702" rIns="91404" bIns="45702" numCol="1" spcCol="0" rtlCol="0" fromWordArt="0" anchor="ctr" anchorCtr="0" forceAA="0" compatLnSpc="1">
                <a:noAutofit/>
              </a:bodyPr>
              <a:lstStyle/>
              <a:p>
                <a:pPr defTabSz="914111">
                  <a:lnSpc>
                    <a:spcPct val="120000"/>
                  </a:lnSpc>
                </a:pPr>
                <a:endParaRPr kumimoji="1" lang="en-US" altLang="zh-CN" sz="1200" dirty="0">
                  <a:solidFill>
                    <a:srgbClr val="FFFFFF"/>
                  </a:solidFill>
                  <a:latin typeface="Lexend" pitchFamily="2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梯形 129">
                <a:extLst>
                  <a:ext uri="{FF2B5EF4-FFF2-40B4-BE49-F238E27FC236}">
                    <a16:creationId xmlns:a16="http://schemas.microsoft.com/office/drawing/2014/main" id="{84947416-B386-C1FC-E700-0FD289B00536}"/>
                  </a:ext>
                </a:extLst>
              </p:cNvPr>
              <p:cNvSpPr/>
              <p:nvPr/>
            </p:nvSpPr>
            <p:spPr>
              <a:xfrm>
                <a:off x="1310876" y="1413362"/>
                <a:ext cx="3306092" cy="173781"/>
              </a:xfrm>
              <a:prstGeom prst="trapezoid">
                <a:avLst>
                  <a:gd name="adj" fmla="val 193683"/>
                </a:avLst>
              </a:prstGeom>
              <a:gradFill>
                <a:gsLst>
                  <a:gs pos="0">
                    <a:schemeClr val="bg1">
                      <a:lumMod val="60000"/>
                      <a:lumOff val="40000"/>
                      <a:alpha val="20000"/>
                    </a:schemeClr>
                  </a:gs>
                  <a:gs pos="100000">
                    <a:schemeClr val="bg1">
                      <a:lumMod val="40000"/>
                      <a:lumOff val="60000"/>
                      <a:alpha val="0"/>
                    </a:schemeClr>
                  </a:gs>
                </a:gsLst>
                <a:lin ang="16200000" scaled="0"/>
              </a:gradFill>
              <a:ln w="9525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Clr>
                    <a:srgbClr val="CC9900"/>
                  </a:buClr>
                  <a:buSzPct val="60000"/>
                  <a:buFont typeface="Wingdings" pitchFamily="2" charset="2"/>
                  <a:buChar char="n"/>
                </a:pPr>
                <a:endParaRPr lang="zh-CN" altLang="en-US" sz="1000">
                  <a:solidFill>
                    <a:srgbClr val="666666"/>
                  </a:solidFill>
                  <a:latin typeface="Lexend" pitchFamily="2" charset="0"/>
                  <a:ea typeface="微软雅黑" panose="020B0503020204020204" pitchFamily="34" charset="-122"/>
                  <a:cs typeface="Arial" pitchFamily="34" charset="0"/>
                </a:endParaRPr>
              </a:p>
            </p:txBody>
          </p:sp>
        </p:grpSp>
        <p:sp>
          <p:nvSpPr>
            <p:cNvPr id="104" name="梯形 103">
              <a:extLst>
                <a:ext uri="{FF2B5EF4-FFF2-40B4-BE49-F238E27FC236}">
                  <a16:creationId xmlns:a16="http://schemas.microsoft.com/office/drawing/2014/main" id="{9B472862-3ADE-C8A8-5D0F-9794B061EFB0}"/>
                </a:ext>
              </a:extLst>
            </p:cNvPr>
            <p:cNvSpPr/>
            <p:nvPr/>
          </p:nvSpPr>
          <p:spPr bwMode="auto">
            <a:xfrm>
              <a:off x="7674071" y="3598250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5" name="梯形 104">
              <a:extLst>
                <a:ext uri="{FF2B5EF4-FFF2-40B4-BE49-F238E27FC236}">
                  <a16:creationId xmlns:a16="http://schemas.microsoft.com/office/drawing/2014/main" id="{129DE501-C8DF-C173-E542-A8CC457FA149}"/>
                </a:ext>
              </a:extLst>
            </p:cNvPr>
            <p:cNvSpPr/>
            <p:nvPr/>
          </p:nvSpPr>
          <p:spPr bwMode="auto">
            <a:xfrm>
              <a:off x="7674071" y="1904420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6" name="梯形 105">
              <a:extLst>
                <a:ext uri="{FF2B5EF4-FFF2-40B4-BE49-F238E27FC236}">
                  <a16:creationId xmlns:a16="http://schemas.microsoft.com/office/drawing/2014/main" id="{659885AD-3C04-E418-98EA-25BDA50E24D0}"/>
                </a:ext>
              </a:extLst>
            </p:cNvPr>
            <p:cNvSpPr/>
            <p:nvPr/>
          </p:nvSpPr>
          <p:spPr bwMode="auto">
            <a:xfrm>
              <a:off x="7674071" y="5292081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7" name="梯形 106">
              <a:extLst>
                <a:ext uri="{FF2B5EF4-FFF2-40B4-BE49-F238E27FC236}">
                  <a16:creationId xmlns:a16="http://schemas.microsoft.com/office/drawing/2014/main" id="{53B2AD20-7AE0-7E2B-FB8F-504DF74DD733}"/>
                </a:ext>
              </a:extLst>
            </p:cNvPr>
            <p:cNvSpPr/>
            <p:nvPr/>
          </p:nvSpPr>
          <p:spPr bwMode="auto">
            <a:xfrm>
              <a:off x="7674071" y="4445165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8" name="梯形 107">
              <a:extLst>
                <a:ext uri="{FF2B5EF4-FFF2-40B4-BE49-F238E27FC236}">
                  <a16:creationId xmlns:a16="http://schemas.microsoft.com/office/drawing/2014/main" id="{C94FA34A-A05F-42A3-2B03-949DB8836CF4}"/>
                </a:ext>
              </a:extLst>
            </p:cNvPr>
            <p:cNvSpPr/>
            <p:nvPr/>
          </p:nvSpPr>
          <p:spPr bwMode="auto">
            <a:xfrm>
              <a:off x="7674071" y="2751335"/>
              <a:ext cx="3544134" cy="382081"/>
            </a:xfrm>
            <a:prstGeom prst="trapezoid">
              <a:avLst>
                <a:gd name="adj" fmla="val 110109"/>
              </a:avLst>
            </a:prstGeom>
            <a:gradFill>
              <a:gsLst>
                <a:gs pos="0">
                  <a:srgbClr val="666666">
                    <a:lumMod val="40000"/>
                    <a:lumOff val="60000"/>
                    <a:alpha val="27000"/>
                  </a:srgbClr>
                </a:gs>
                <a:gs pos="67000">
                  <a:srgbClr val="666666">
                    <a:lumMod val="40000"/>
                    <a:lumOff val="60000"/>
                    <a:alpha val="0"/>
                  </a:srgbClr>
                </a:gs>
              </a:gsLst>
              <a:lin ang="16200000" scaled="1"/>
            </a:gradFill>
            <a:ln w="6350" cap="flat" cmpd="sng" algn="ctr">
              <a:gradFill flip="none" rotWithShape="1">
                <a:gsLst>
                  <a:gs pos="0">
                    <a:srgbClr val="666666">
                      <a:lumMod val="40000"/>
                      <a:lumOff val="60000"/>
                    </a:srgbClr>
                  </a:gs>
                  <a:gs pos="71000">
                    <a:srgbClr val="666666">
                      <a:lumMod val="40000"/>
                      <a:lumOff val="60000"/>
                      <a:alpha val="0"/>
                    </a:srgbClr>
                  </a:gs>
                </a:gsLst>
                <a:lin ang="16200000" scaled="1"/>
                <a:tileRect/>
              </a:gradFill>
              <a:prstDash val="solid"/>
              <a:miter lim="800000"/>
            </a:ln>
            <a:effectLst>
              <a:outerShdw blurRad="50800" dist="38100" dir="5400000" sx="99000" sy="99000" algn="ctr" rotWithShape="0">
                <a:srgbClr val="000000">
                  <a:alpha val="10000"/>
                </a:srgbClr>
              </a:outerShdw>
            </a:effectLst>
          </p:spPr>
          <p:txBody>
            <a:bodyPr lIns="108008" tIns="45724" rIns="91447" bIns="45724" anchor="ctr">
              <a:noAutofit/>
            </a:bodyPr>
            <a:lstStyle/>
            <a:p>
              <a:pPr defTabSz="1219540" fontAlgn="ctr">
                <a:defRPr/>
              </a:pPr>
              <a:endParaRPr lang="en-US" sz="11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Lexend" pitchFamily="2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BFDFC129-53B8-F24F-6624-5F9BC4071699}"/>
                </a:ext>
              </a:extLst>
            </p:cNvPr>
            <p:cNvSpPr/>
            <p:nvPr/>
          </p:nvSpPr>
          <p:spPr>
            <a:xfrm>
              <a:off x="8203814" y="4886397"/>
              <a:ext cx="2492990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基建楼宇系统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机房、配套楼宇土建、风火水电等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F598DEB-C684-D391-E28C-CFC82EE8787E}"/>
                </a:ext>
              </a:extLst>
            </p:cNvPr>
            <p:cNvSpPr/>
            <p:nvPr/>
          </p:nvSpPr>
          <p:spPr>
            <a:xfrm>
              <a:off x="8203814" y="4039670"/>
              <a:ext cx="2885726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物理基础设施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供电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/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备电、制冷、布线、机柜、安防等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786D728E-74F7-87DB-0E7F-7E737941AF33}"/>
                </a:ext>
              </a:extLst>
            </p:cNvPr>
            <p:cNvSpPr/>
            <p:nvPr/>
          </p:nvSpPr>
          <p:spPr>
            <a:xfrm>
              <a:off x="8203814" y="3192942"/>
              <a:ext cx="2800767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算力底座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服务器、存储系统、网络系统及组网等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A0775E7-987D-287F-CC0C-BB118215844D}"/>
                </a:ext>
              </a:extLst>
            </p:cNvPr>
            <p:cNvSpPr/>
            <p:nvPr/>
          </p:nvSpPr>
          <p:spPr>
            <a:xfrm>
              <a:off x="8203814" y="2346214"/>
              <a:ext cx="3530134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算力使能平台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多租户、虚拟化、分布式并行计算、运维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&amp;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运营等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74A5D55-4792-65F7-87F4-F843447A51C9}"/>
                </a:ext>
              </a:extLst>
            </p:cNvPr>
            <p:cNvSpPr/>
            <p:nvPr/>
          </p:nvSpPr>
          <p:spPr>
            <a:xfrm>
              <a:off x="8203814" y="1499486"/>
              <a:ext cx="3608680" cy="70628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1600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应用与服务</a:t>
              </a:r>
              <a:endParaRPr kumimoji="1" lang="en-US" altLang="zh-CN" sz="1600" dirty="0">
                <a:ln w="10541" cmpd="sng">
                  <a:noFill/>
                  <a:prstDash val="solid"/>
                </a:ln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数据业务及应用（大数据、互联网、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HPC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、</a:t>
              </a:r>
              <a:r>
                <a:rPr kumimoji="1" lang="en-US" altLang="zh-CN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AI</a:t>
              </a:r>
              <a:r>
                <a:rPr kumimoji="1" lang="zh-CN" altLang="en-US" sz="1200" dirty="0">
                  <a:ln w="10541" cmpd="sng">
                    <a:noFill/>
                    <a:prstDash val="solid"/>
                  </a:ln>
                  <a:solidFill>
                    <a:srgbClr val="374153"/>
                  </a:solidFill>
                  <a:latin typeface="Lexend" pitchFamily="2" charset="0"/>
                  <a:ea typeface="微软雅黑" panose="020B0503020204020204" pitchFamily="34" charset="-122"/>
                </a:rPr>
                <a:t>等）</a:t>
              </a:r>
              <a:endParaRPr lang="zh-CN" altLang="en-US" sz="1200" dirty="0">
                <a:solidFill>
                  <a:srgbClr val="374153"/>
                </a:solidFill>
                <a:latin typeface="Lexend" pitchFamily="2" charset="0"/>
                <a:ea typeface="微软雅黑" panose="020B0503020204020204" pitchFamily="34" charset="-122"/>
              </a:endParaRPr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3494536E-960F-0D22-13D2-DF757972B913}"/>
                </a:ext>
              </a:extLst>
            </p:cNvPr>
            <p:cNvSpPr/>
            <p:nvPr/>
          </p:nvSpPr>
          <p:spPr>
            <a:xfrm>
              <a:off x="7640405" y="1605973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19" name="GPT-2">
              <a:extLst>
                <a:ext uri="{FF2B5EF4-FFF2-40B4-BE49-F238E27FC236}">
                  <a16:creationId xmlns:a16="http://schemas.microsoft.com/office/drawing/2014/main" id="{8D7CECC9-E0AD-064F-4252-E36827FB1051}"/>
                </a:ext>
              </a:extLst>
            </p:cNvPr>
            <p:cNvSpPr txBox="1"/>
            <p:nvPr/>
          </p:nvSpPr>
          <p:spPr>
            <a:xfrm>
              <a:off x="7793068" y="1764570"/>
              <a:ext cx="258084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L4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66167058-00F4-582D-180F-A3B341CDA725}"/>
                </a:ext>
              </a:extLst>
            </p:cNvPr>
            <p:cNvSpPr/>
            <p:nvPr/>
          </p:nvSpPr>
          <p:spPr>
            <a:xfrm>
              <a:off x="7640405" y="2451574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1" name="GPT-2">
              <a:extLst>
                <a:ext uri="{FF2B5EF4-FFF2-40B4-BE49-F238E27FC236}">
                  <a16:creationId xmlns:a16="http://schemas.microsoft.com/office/drawing/2014/main" id="{B12000CD-ABA9-739A-EC0E-C4C20D2132CF}"/>
                </a:ext>
              </a:extLst>
            </p:cNvPr>
            <p:cNvSpPr txBox="1"/>
            <p:nvPr/>
          </p:nvSpPr>
          <p:spPr>
            <a:xfrm>
              <a:off x="7802686" y="2610171"/>
              <a:ext cx="23884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L3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9E1DD9B-06D7-96BC-A80F-6F3376BB6D8D}"/>
                </a:ext>
              </a:extLst>
            </p:cNvPr>
            <p:cNvSpPr/>
            <p:nvPr/>
          </p:nvSpPr>
          <p:spPr>
            <a:xfrm>
              <a:off x="7640405" y="3297175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3" name="GPT-2">
              <a:extLst>
                <a:ext uri="{FF2B5EF4-FFF2-40B4-BE49-F238E27FC236}">
                  <a16:creationId xmlns:a16="http://schemas.microsoft.com/office/drawing/2014/main" id="{E8739022-A2B1-C586-2A17-17B81D25A57D}"/>
                </a:ext>
              </a:extLst>
            </p:cNvPr>
            <p:cNvSpPr txBox="1"/>
            <p:nvPr/>
          </p:nvSpPr>
          <p:spPr>
            <a:xfrm>
              <a:off x="7800282" y="3455772"/>
              <a:ext cx="243657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L2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0971EAA-A851-3B94-EBB5-E13C27AC2687}"/>
                </a:ext>
              </a:extLst>
            </p:cNvPr>
            <p:cNvSpPr/>
            <p:nvPr/>
          </p:nvSpPr>
          <p:spPr>
            <a:xfrm>
              <a:off x="7640405" y="4142776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5" name="GPT-2">
              <a:extLst>
                <a:ext uri="{FF2B5EF4-FFF2-40B4-BE49-F238E27FC236}">
                  <a16:creationId xmlns:a16="http://schemas.microsoft.com/office/drawing/2014/main" id="{E3FBEE57-B57E-B44F-A74C-79D769CAD167}"/>
                </a:ext>
              </a:extLst>
            </p:cNvPr>
            <p:cNvSpPr txBox="1"/>
            <p:nvPr/>
          </p:nvSpPr>
          <p:spPr>
            <a:xfrm>
              <a:off x="7802686" y="4301373"/>
              <a:ext cx="23884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L1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6176243F-3315-AEEF-F36B-1CA4EA2AB13B}"/>
                </a:ext>
              </a:extLst>
            </p:cNvPr>
            <p:cNvSpPr/>
            <p:nvPr/>
          </p:nvSpPr>
          <p:spPr>
            <a:xfrm>
              <a:off x="7640405" y="4988379"/>
              <a:ext cx="563410" cy="563410"/>
            </a:xfrm>
            <a:prstGeom prst="ellipse">
              <a:avLst/>
            </a:prstGeom>
            <a:gradFill flip="none" rotWithShape="1">
              <a:gsLst>
                <a:gs pos="0">
                  <a:srgbClr val="5B9BD5">
                    <a:lumMod val="0"/>
                    <a:lumOff val="100000"/>
                  </a:srgbClr>
                </a:gs>
                <a:gs pos="35000">
                  <a:srgbClr val="5B9BD5">
                    <a:lumMod val="0"/>
                    <a:lumOff val="100000"/>
                  </a:srgbClr>
                </a:gs>
                <a:gs pos="100000">
                  <a:srgbClr val="A7A7A7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2700" cap="flat">
              <a:noFill/>
              <a:prstDash val="solid"/>
              <a:miter lim="800000"/>
            </a:ln>
            <a:effectLst/>
            <a:sp3d/>
          </p:spPr>
          <p:txBody>
            <a:bodyPr rot="0" spcFirstLastPara="1" vertOverflow="overflow" horzOverflow="overflow" vert="horz" wrap="square" lIns="45719" tIns="45719" rIns="45719" bIns="45719" numCol="1" spcCol="38100" rtlCol="0" anchor="ctr">
              <a:noAutofit/>
            </a:bodyPr>
            <a:lstStyle/>
            <a:p>
              <a:pPr defTabSz="914400" hangingPunct="0">
                <a:defRPr/>
              </a:pPr>
              <a:endParaRPr lang="zh-CN" altLang="en-US" kern="0">
                <a:solidFill>
                  <a:srgbClr val="000000"/>
                </a:solidFill>
                <a:latin typeface="Lexend" pitchFamily="2" charset="0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sp>
          <p:nvSpPr>
            <p:cNvPr id="127" name="GPT-2">
              <a:extLst>
                <a:ext uri="{FF2B5EF4-FFF2-40B4-BE49-F238E27FC236}">
                  <a16:creationId xmlns:a16="http://schemas.microsoft.com/office/drawing/2014/main" id="{A311BAA4-424D-CCC0-D968-D23806668D43}"/>
                </a:ext>
              </a:extLst>
            </p:cNvPr>
            <p:cNvSpPr txBox="1"/>
            <p:nvPr/>
          </p:nvSpPr>
          <p:spPr>
            <a:xfrm>
              <a:off x="7794671" y="5146976"/>
              <a:ext cx="254878" cy="246221"/>
            </a:xfrm>
            <a:prstGeom prst="rect">
              <a:avLst/>
            </a:prstGeom>
            <a:noFill/>
            <a:ln w="508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 defTabSz="1693333">
                <a:defRPr sz="4400" b="1">
                  <a:solidFill>
                    <a:srgbClr val="FCC800"/>
                  </a:solidFill>
                  <a:latin typeface="HarmonyOS Sans SC"/>
                  <a:ea typeface="HarmonyOS Sans SC"/>
                  <a:cs typeface="HarmonyOS Sans SC"/>
                  <a:sym typeface="HarmonyOS Sans SC"/>
                </a:defRPr>
              </a:lvl1pPr>
            </a:lstStyle>
            <a:p>
              <a:pPr hangingPunct="0"/>
              <a:r>
                <a:rPr lang="en-US" altLang="zh-CN" sz="1600" kern="0" dirty="0"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  <a:cs typeface="Microsoft YaHei" charset="-122"/>
                  <a:sym typeface="Arial" panose="020B0604020202020204" pitchFamily="34" charset="0"/>
                </a:rPr>
                <a:t>L0</a:t>
              </a:r>
              <a:endParaRPr sz="1600" kern="0" dirty="0">
                <a:solidFill>
                  <a:srgbClr val="C00000"/>
                </a:solidFill>
                <a:latin typeface="Lexend" pitchFamily="2" charset="0"/>
                <a:ea typeface="微软雅黑" panose="020B0503020204020204" pitchFamily="34" charset="-122"/>
                <a:cs typeface="Microsoft YaHei" charset="-122"/>
                <a:sym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6C9422F-100C-23DF-4665-CB36C4EE2338}"/>
                </a:ext>
              </a:extLst>
            </p:cNvPr>
            <p:cNvSpPr/>
            <p:nvPr/>
          </p:nvSpPr>
          <p:spPr>
            <a:xfrm>
              <a:off x="8191292" y="1001938"/>
              <a:ext cx="2492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 fontAlgn="base">
                <a:spcAft>
                  <a:spcPct val="0"/>
                </a:spcAft>
              </a:pPr>
              <a:r>
                <a:rPr kumimoji="1" lang="zh-CN" altLang="en-US" b="1" dirty="0">
                  <a:ln w="10541" cmpd="sng">
                    <a:noFill/>
                    <a:prstDash val="solid"/>
                  </a:ln>
                  <a:solidFill>
                    <a:srgbClr val="C00000"/>
                  </a:solidFill>
                  <a:latin typeface="Lexend" pitchFamily="2" charset="0"/>
                  <a:ea typeface="微软雅黑" panose="020B0503020204020204" pitchFamily="34" charset="-122"/>
                </a:rPr>
                <a:t>集群系统架构分层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6933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9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9700D0-0E5A-4E5C-0761-B33E2775D9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sz="9600" b="1" dirty="0"/>
              <a:t>L0/L1 </a:t>
            </a:r>
            <a:r>
              <a:rPr lang="zh-CN" altLang="en-US" sz="9600" b="1" dirty="0"/>
              <a:t>机房</a:t>
            </a:r>
            <a:endParaRPr lang="en-US" altLang="zh-CN" sz="9600" b="1" dirty="0"/>
          </a:p>
        </p:txBody>
      </p:sp>
    </p:spTree>
    <p:extLst>
      <p:ext uri="{BB962C8B-B14F-4D97-AF65-F5344CB8AC3E}">
        <p14:creationId xmlns:p14="http://schemas.microsoft.com/office/powerpoint/2010/main" val="397706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DC94C84-4A9B-6F76-0792-A921BF8B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L0/L1</a:t>
            </a:r>
            <a:r>
              <a:rPr lang="zh-CN" altLang="en-US" dirty="0"/>
              <a:t> 机房配套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AEBBF4-DB43-D9D5-67F5-33F4B19B9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dirty="0"/>
              <a:t>L0</a:t>
            </a:r>
            <a:r>
              <a:rPr lang="zh-CN" altLang="en-US" dirty="0"/>
              <a:t>、</a:t>
            </a:r>
            <a:r>
              <a:rPr lang="en-US" altLang="zh-CN" dirty="0"/>
              <a:t>L1</a:t>
            </a:r>
            <a:r>
              <a:rPr lang="zh-CN" altLang="en-US" dirty="0"/>
              <a:t> 机房配套重视布局 </a:t>
            </a:r>
            <a:r>
              <a:rPr lang="en-US" altLang="zh-CN" dirty="0"/>
              <a:t>| </a:t>
            </a:r>
            <a:r>
              <a:rPr lang="zh-CN" altLang="en-US" dirty="0"/>
              <a:t>供电 </a:t>
            </a:r>
            <a:r>
              <a:rPr lang="en-US" altLang="zh-CN" dirty="0"/>
              <a:t>| </a:t>
            </a:r>
            <a:r>
              <a:rPr lang="zh-CN" altLang="en-US" dirty="0"/>
              <a:t>制冷 </a:t>
            </a:r>
            <a:r>
              <a:rPr lang="en-US" altLang="zh-CN" dirty="0"/>
              <a:t>| </a:t>
            </a:r>
            <a:r>
              <a:rPr lang="zh-CN" altLang="en-US" dirty="0"/>
              <a:t>承重 </a:t>
            </a:r>
          </a:p>
          <a:p>
            <a:r>
              <a:rPr lang="zh-CN" altLang="en-US" dirty="0"/>
              <a:t>重算力高密高功率，机房从风冷走向液冷是趋势</a:t>
            </a:r>
            <a:endParaRPr lang="en-US" altLang="zh-CN" dirty="0"/>
          </a:p>
        </p:txBody>
      </p:sp>
      <p:pic>
        <p:nvPicPr>
          <p:cNvPr id="11" name="Picture 4" descr="C:\Users\l00339891\AppData\Roaming\eSpace_Desktop\UserData\l00339891\imagefiles\3F42560E-F173-4E7A-A3C9-55987210B1F6.png">
            <a:extLst>
              <a:ext uri="{FF2B5EF4-FFF2-40B4-BE49-F238E27FC236}">
                <a16:creationId xmlns:a16="http://schemas.microsoft.com/office/drawing/2014/main" id="{978AC235-D94A-F70F-E7D1-1800744CF1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927231" y="3133022"/>
            <a:ext cx="3387758" cy="2734813"/>
          </a:xfrm>
          <a:prstGeom prst="roundRect">
            <a:avLst>
              <a:gd name="adj" fmla="val 48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7DA6F38-D418-72B5-4661-134F1BF69FE6}"/>
              </a:ext>
            </a:extLst>
          </p:cNvPr>
          <p:cNvSpPr/>
          <p:nvPr/>
        </p:nvSpPr>
        <p:spPr>
          <a:xfrm>
            <a:off x="6433750" y="2584716"/>
            <a:ext cx="4106541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新型智算中心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966EE4F-9F7C-1C4A-4915-A8D9517FAB77}"/>
              </a:ext>
            </a:extLst>
          </p:cNvPr>
          <p:cNvSpPr/>
          <p:nvPr/>
        </p:nvSpPr>
        <p:spPr>
          <a:xfrm>
            <a:off x="894023" y="2584716"/>
            <a:ext cx="3138233" cy="40011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 defTabSz="913668">
              <a:defRPr/>
            </a:pPr>
            <a:r>
              <a:rPr lang="zh-CN" altLang="en-US" sz="2000" b="1" kern="0" dirty="0">
                <a:solidFill>
                  <a:srgbClr val="66BA3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通用云数据中心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1BB49143-5B88-7B56-A2F0-88FCA5F813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0581" y="3938224"/>
            <a:ext cx="752037" cy="872087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46389C5-70DF-3CFC-7EC5-1D62CBDA9F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89834" y="3123852"/>
            <a:ext cx="1665224" cy="2743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D0BC2448-6D65-EDA3-8D22-734D0809DC7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15" y="3133022"/>
            <a:ext cx="3440451" cy="2734813"/>
          </a:xfrm>
          <a:prstGeom prst="roundRect">
            <a:avLst>
              <a:gd name="adj" fmla="val 63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4641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B014034A-DDBB-0F5A-BA85-527897BF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L0/L1</a:t>
            </a:r>
            <a:r>
              <a:rPr lang="zh-CN" altLang="en-US" dirty="0"/>
              <a:t> 机房配套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F949367F-8C26-493D-2130-D28893F1B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10514"/>
              </p:ext>
            </p:extLst>
          </p:nvPr>
        </p:nvGraphicFramePr>
        <p:xfrm>
          <a:off x="623636" y="1345914"/>
          <a:ext cx="10949493" cy="46747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988178">
                  <a:extLst>
                    <a:ext uri="{9D8B030D-6E8A-4147-A177-3AD203B41FA5}">
                      <a16:colId xmlns:a16="http://schemas.microsoft.com/office/drawing/2014/main" val="3367144865"/>
                    </a:ext>
                  </a:extLst>
                </a:gridCol>
                <a:gridCol w="2988178">
                  <a:extLst>
                    <a:ext uri="{9D8B030D-6E8A-4147-A177-3AD203B41FA5}">
                      <a16:colId xmlns:a16="http://schemas.microsoft.com/office/drawing/2014/main" val="2213596074"/>
                    </a:ext>
                  </a:extLst>
                </a:gridCol>
                <a:gridCol w="4973137">
                  <a:extLst>
                    <a:ext uri="{9D8B030D-6E8A-4147-A177-3AD203B41FA5}">
                      <a16:colId xmlns:a16="http://schemas.microsoft.com/office/drawing/2014/main" val="3067370539"/>
                    </a:ext>
                  </a:extLst>
                </a:gridCol>
              </a:tblGrid>
              <a:tr h="685248"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1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通用云数据中心</a:t>
                      </a:r>
                      <a:endParaRPr kumimoji="0" lang="en-US" altLang="zh-CN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新型 </a:t>
                      </a:r>
                      <a:r>
                        <a:rPr lang="en-US" altLang="zh-CN" sz="1800" b="1" kern="1200" noProof="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AI</a:t>
                      </a:r>
                      <a:r>
                        <a:rPr lang="zh-CN" altLang="en-US" sz="1800" b="1" kern="1200" noProof="0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 智算中心</a:t>
                      </a:r>
                      <a:endParaRPr lang="en-US" altLang="zh-CN" sz="1800" b="1" kern="1200" noProof="0" dirty="0">
                        <a:solidFill>
                          <a:schemeClr val="bg1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16664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机房供电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8KW~12kW/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柜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0" kern="120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xxKW~xxxKW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/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柜</a:t>
                      </a:r>
                      <a:endParaRPr lang="zh-CN" altLang="en-US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962761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algn="ctr" latinLnBrk="0"/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机房制冷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风冷 </a:t>
                      </a: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列间空调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液冷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风液混合部署</a:t>
                      </a:r>
                      <a:endParaRPr lang="en-US" altLang="zh-CN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239294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marL="0" marR="0" lvl="0" indent="0" algn="ctr" defTabSz="914089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机房承重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≥ </a:t>
                      </a:r>
                      <a:r>
                        <a:rPr kumimoji="0" lang="en-US" altLang="zh-CN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xxxxkg</a:t>
                      </a:r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/m²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74153"/>
                        </a:solidFill>
                        <a:effectLst/>
                        <a:uLnTx/>
                        <a:uFillTx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xxxxkg</a:t>
                      </a:r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/m²</a:t>
                      </a:r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 </a:t>
                      </a:r>
                      <a:r>
                        <a:rPr kumimoji="0" lang="en-US" altLang="zh-CN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~</a:t>
                      </a:r>
                      <a:r>
                        <a:rPr kumimoji="0" lang="zh-CN" alt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 </a:t>
                      </a:r>
                      <a:r>
                        <a:rPr kumimoji="0" lang="en-US" altLang="zh-CN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74153"/>
                          </a:solidFill>
                          <a:effectLst/>
                          <a:uLnTx/>
                          <a:uFillTx/>
                          <a:latin typeface="Lexend" pitchFamily="2" charset="0"/>
                        </a:rPr>
                        <a:t>xxxx</a:t>
                      </a:r>
                      <a:r>
                        <a:rPr lang="en-US" altLang="zh-CN" sz="1600" b="0" kern="1200" noProof="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kg</a:t>
                      </a:r>
                      <a:r>
                        <a:rPr lang="en-US" altLang="zh-CN" sz="1600" b="0" kern="1200" noProof="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/m²</a:t>
                      </a:r>
                    </a:p>
                    <a:p>
                      <a:pPr marL="0" marR="0" lvl="0" indent="0" algn="ctr" defTabSz="1187798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zh-CN" altLang="en-US" sz="1600" b="0" kern="1200" noProof="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（如承重不满足，需散力架辅助）</a:t>
                      </a:r>
                      <a:endParaRPr lang="en-US" altLang="zh-CN" sz="1600" b="0" kern="1200" noProof="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1619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marL="0" marR="0" lvl="0" indent="0" algn="ctr" defTabSz="914089" rtl="0" eaLnBrk="1" fontAlgn="auto" latinLnBrk="0" hangingPunct="1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kern="1200" noProof="0" dirty="0">
                          <a:solidFill>
                            <a:srgbClr val="374153"/>
                          </a:solidFill>
                          <a:effectLst/>
                        </a:rPr>
                        <a:t>网络部署</a:t>
                      </a:r>
                      <a:endParaRPr lang="zh-CN" altLang="en-US" sz="1600" b="1" kern="1200" noProof="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管理 </a:t>
                      </a: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业务 </a:t>
                      </a:r>
                      <a:r>
                        <a:rPr lang="en-US" altLang="zh-CN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数据 三平面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布线规模小</a:t>
                      </a:r>
                      <a:endParaRPr lang="en-US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管理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业务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参数 </a:t>
                      </a:r>
                      <a:r>
                        <a:rPr lang="en-US" altLang="zh-CN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+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数据 四平面</a:t>
                      </a:r>
                      <a:endParaRPr lang="en-US" altLang="zh-CN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布线复杂度提升数倍，万卡需 </a:t>
                      </a:r>
                      <a:r>
                        <a:rPr lang="en-US" altLang="zh-CN" sz="1600" b="0" kern="120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x</a:t>
                      </a:r>
                      <a:r>
                        <a:rPr lang="en-US" sz="1600" b="0" kern="1200" dirty="0" err="1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W</a:t>
                      </a:r>
                      <a:r>
                        <a:rPr lang="zh-CN" altLang="en-US" sz="1600" b="0" kern="12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 根光纤</a:t>
                      </a:r>
                      <a:endParaRPr lang="en-US" sz="1600" b="0" kern="12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4521272"/>
                  </a:ext>
                </a:extLst>
              </a:tr>
              <a:tr h="797899">
                <a:tc>
                  <a:txBody>
                    <a:bodyPr/>
                    <a:lstStyle/>
                    <a:p>
                      <a:pPr marL="0" algn="ctr" defTabSz="1187323" rtl="0" eaLnBrk="1" latinLnBrk="0" hangingPunct="1"/>
                      <a:r>
                        <a:rPr lang="zh-CN" altLang="en-US" sz="1600" b="1" kern="1200" dirty="0">
                          <a:solidFill>
                            <a:srgbClr val="374153"/>
                          </a:solidFill>
                          <a:effectLst/>
                        </a:rPr>
                        <a:t>运维管理</a:t>
                      </a:r>
                      <a:endParaRPr lang="zh-CN" altLang="en-US" sz="1600" b="1" kern="1200" dirty="0">
                        <a:solidFill>
                          <a:srgbClr val="374153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43944" marR="143944" marT="18960" marB="1896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分散管理</a:t>
                      </a:r>
                      <a:endParaRPr lang="en-US" altLang="zh-CN" sz="160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zh-CN" altLang="en-US" sz="1600" b="0" dirty="0">
                          <a:solidFill>
                            <a:srgbClr val="374153"/>
                          </a:solidFill>
                          <a:effectLst/>
                          <a:latin typeface="Lexend" pitchFamily="2" charset="0"/>
                        </a:rPr>
                        <a:t>智能统一管理</a:t>
                      </a:r>
                      <a:endParaRPr lang="en-US" altLang="zh-CN" sz="1600" b="0" dirty="0">
                        <a:solidFill>
                          <a:srgbClr val="374153"/>
                        </a:solidFill>
                        <a:effectLst/>
                        <a:latin typeface="Lexend" pitchFamily="2" charset="0"/>
                        <a:ea typeface="微软雅黑" panose="020B0503020204020204" pitchFamily="34" charset="-122"/>
                      </a:endParaRPr>
                    </a:p>
                  </a:txBody>
                  <a:tcPr marL="107916" marR="37905" marT="18953" marB="1895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454275"/>
                  </a:ext>
                </a:extLst>
              </a:tr>
            </a:tbl>
          </a:graphicData>
        </a:graphic>
      </p:graphicFrame>
      <p:pic>
        <p:nvPicPr>
          <p:cNvPr id="22" name="Picture 4" descr="C:\Users\l00339891\AppData\Roaming\eSpace_Desktop\UserData\l00339891\imagefiles\3F42560E-F173-4E7A-A3C9-55987210B1F6.png">
            <a:extLst>
              <a:ext uri="{FF2B5EF4-FFF2-40B4-BE49-F238E27FC236}">
                <a16:creationId xmlns:a16="http://schemas.microsoft.com/office/drawing/2014/main" id="{439EFF40-240F-D994-5C40-3A335CB0C3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657524" y="5348296"/>
            <a:ext cx="1222544" cy="986915"/>
          </a:xfrm>
          <a:prstGeom prst="roundRect">
            <a:avLst>
              <a:gd name="adj" fmla="val 483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FD8730B-1414-DA6F-A453-0C6501A44F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9667" y="5348296"/>
            <a:ext cx="1241559" cy="986915"/>
          </a:xfrm>
          <a:prstGeom prst="roundRect">
            <a:avLst>
              <a:gd name="adj" fmla="val 634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1325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32708</TotalTime>
  <Words>2487</Words>
  <Application>Microsoft Macintosh PowerPoint</Application>
  <PresentationFormat>自定义</PresentationFormat>
  <Paragraphs>527</Paragraphs>
  <Slides>29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</vt:lpstr>
      <vt:lpstr>Content</vt:lpstr>
      <vt:lpstr>PowerPoint 演示文稿</vt:lpstr>
      <vt:lpstr>集群解决方案概览</vt:lpstr>
      <vt:lpstr>集群系统软件平台与应用</vt:lpstr>
      <vt:lpstr>PowerPoint 演示文稿</vt:lpstr>
      <vt:lpstr>L0/L1 机房配套</vt:lpstr>
      <vt:lpstr>L0/L1 机房配套</vt:lpstr>
      <vt:lpstr>液冷关键价值</vt:lpstr>
      <vt:lpstr>液冷关键价值</vt:lpstr>
      <vt:lpstr>PowerPoint 演示文稿</vt:lpstr>
      <vt:lpstr>L2 算力底座：计算 | 网络 | 存储</vt:lpstr>
      <vt:lpstr>L2 算力底座：计算</vt:lpstr>
      <vt:lpstr>L2 算力底座：计算</vt:lpstr>
      <vt:lpstr>L2 算力底座：计算</vt:lpstr>
      <vt:lpstr>L2 算力底座：网络</vt:lpstr>
      <vt:lpstr>L2 算力底座：网络</vt:lpstr>
      <vt:lpstr>参数面组网设计案例：大带宽网络、无收敛二层胖树拓扑</vt:lpstr>
      <vt:lpstr>参数面组网案例：大带宽网络、无收敛二层胖树拓扑</vt:lpstr>
      <vt:lpstr>数据面组网案例：二层无收敛胖树，支持大模型训练存储</vt:lpstr>
      <vt:lpstr>数据面组网案例：二层无收敛胖树，支持大模型训练存储</vt:lpstr>
      <vt:lpstr>高性能存储：多协议融合互通，支撑大模型IO高效访问需求</vt:lpstr>
      <vt:lpstr>PowerPoint 演示文稿</vt:lpstr>
      <vt:lpstr>L3 智算使能：基础使能 &amp; 智算平台</vt:lpstr>
      <vt:lpstr>PowerPoint 演示文稿</vt:lpstr>
      <vt:lpstr>Summary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11087</cp:revision>
  <cp:lastPrinted>2023-09-08T09:14:01Z</cp:lastPrinted>
  <dcterms:created xsi:type="dcterms:W3CDTF">2020-08-28T08:44:19Z</dcterms:created>
  <dcterms:modified xsi:type="dcterms:W3CDTF">2025-06-15T04:59:44Z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